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92.jpg" ContentType="image/pn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0"/>
  </p:notesMasterIdLst>
  <p:handoutMasterIdLst>
    <p:handoutMasterId r:id="rId311"/>
  </p:handoutMasterIdLst>
  <p:sldIdLst>
    <p:sldId id="325" r:id="rId2"/>
    <p:sldId id="478" r:id="rId3"/>
    <p:sldId id="479" r:id="rId4"/>
    <p:sldId id="488" r:id="rId5"/>
    <p:sldId id="942" r:id="rId6"/>
    <p:sldId id="487" r:id="rId7"/>
    <p:sldId id="489" r:id="rId8"/>
    <p:sldId id="326" r:id="rId9"/>
    <p:sldId id="327" r:id="rId10"/>
    <p:sldId id="328" r:id="rId11"/>
    <p:sldId id="329" r:id="rId12"/>
    <p:sldId id="477" r:id="rId13"/>
    <p:sldId id="1024" r:id="rId14"/>
    <p:sldId id="336" r:id="rId15"/>
    <p:sldId id="527" r:id="rId16"/>
    <p:sldId id="952" r:id="rId17"/>
    <p:sldId id="337" r:id="rId18"/>
    <p:sldId id="977" r:id="rId19"/>
    <p:sldId id="490" r:id="rId20"/>
    <p:sldId id="951" r:id="rId21"/>
    <p:sldId id="978" r:id="rId22"/>
    <p:sldId id="497" r:id="rId23"/>
    <p:sldId id="947" r:id="rId24"/>
    <p:sldId id="979" r:id="rId25"/>
    <p:sldId id="1023" r:id="rId26"/>
    <p:sldId id="339" r:id="rId27"/>
    <p:sldId id="340" r:id="rId28"/>
    <p:sldId id="980" r:id="rId29"/>
    <p:sldId id="998" r:id="rId30"/>
    <p:sldId id="999" r:id="rId31"/>
    <p:sldId id="1000" r:id="rId32"/>
    <p:sldId id="1001" r:id="rId33"/>
    <p:sldId id="360" r:id="rId34"/>
    <p:sldId id="480" r:id="rId35"/>
    <p:sldId id="341" r:id="rId36"/>
    <p:sldId id="1002" r:id="rId37"/>
    <p:sldId id="1004" r:id="rId38"/>
    <p:sldId id="1005" r:id="rId39"/>
    <p:sldId id="528" r:id="rId40"/>
    <p:sldId id="529" r:id="rId41"/>
    <p:sldId id="1020" r:id="rId42"/>
    <p:sldId id="1021" r:id="rId43"/>
    <p:sldId id="1022" r:id="rId44"/>
    <p:sldId id="530" r:id="rId45"/>
    <p:sldId id="342" r:id="rId46"/>
    <p:sldId id="871" r:id="rId47"/>
    <p:sldId id="870" r:id="rId48"/>
    <p:sldId id="872" r:id="rId49"/>
    <p:sldId id="873" r:id="rId50"/>
    <p:sldId id="874" r:id="rId51"/>
    <p:sldId id="878" r:id="rId52"/>
    <p:sldId id="879" r:id="rId53"/>
    <p:sldId id="930" r:id="rId54"/>
    <p:sldId id="754" r:id="rId55"/>
    <p:sldId id="491" r:id="rId56"/>
    <p:sldId id="969" r:id="rId57"/>
    <p:sldId id="953" r:id="rId58"/>
    <p:sldId id="877" r:id="rId59"/>
    <p:sldId id="492" r:id="rId60"/>
    <p:sldId id="330" r:id="rId61"/>
    <p:sldId id="526" r:id="rId62"/>
    <p:sldId id="331" r:id="rId63"/>
    <p:sldId id="332" r:id="rId64"/>
    <p:sldId id="494" r:id="rId65"/>
    <p:sldId id="493" r:id="rId66"/>
    <p:sldId id="333" r:id="rId67"/>
    <p:sldId id="955" r:id="rId68"/>
    <p:sldId id="335" r:id="rId69"/>
    <p:sldId id="495" r:id="rId70"/>
    <p:sldId id="997" r:id="rId71"/>
    <p:sldId id="525" r:id="rId72"/>
    <p:sldId id="358" r:id="rId73"/>
    <p:sldId id="345" r:id="rId74"/>
    <p:sldId id="344" r:id="rId75"/>
    <p:sldId id="361" r:id="rId76"/>
    <p:sldId id="351" r:id="rId77"/>
    <p:sldId id="956" r:id="rId78"/>
    <p:sldId id="346" r:id="rId79"/>
    <p:sldId id="347" r:id="rId80"/>
    <p:sldId id="498" r:id="rId81"/>
    <p:sldId id="349" r:id="rId82"/>
    <p:sldId id="380" r:id="rId83"/>
    <p:sldId id="348" r:id="rId84"/>
    <p:sldId id="353" r:id="rId85"/>
    <p:sldId id="499" r:id="rId86"/>
    <p:sldId id="485" r:id="rId87"/>
    <p:sldId id="972" r:id="rId88"/>
    <p:sldId id="970" r:id="rId89"/>
    <p:sldId id="973" r:id="rId90"/>
    <p:sldId id="974" r:id="rId91"/>
    <p:sldId id="975" r:id="rId92"/>
    <p:sldId id="976" r:id="rId93"/>
    <p:sldId id="971" r:id="rId94"/>
    <p:sldId id="354" r:id="rId95"/>
    <p:sldId id="357" r:id="rId96"/>
    <p:sldId id="367" r:id="rId97"/>
    <p:sldId id="368" r:id="rId98"/>
    <p:sldId id="369" r:id="rId99"/>
    <p:sldId id="948" r:id="rId100"/>
    <p:sldId id="950" r:id="rId101"/>
    <p:sldId id="370" r:id="rId102"/>
    <p:sldId id="949" r:id="rId103"/>
    <p:sldId id="981" r:id="rId104"/>
    <p:sldId id="943" r:id="rId105"/>
    <p:sldId id="982" r:id="rId106"/>
    <p:sldId id="944" r:id="rId107"/>
    <p:sldId id="983" r:id="rId108"/>
    <p:sldId id="359" r:id="rId109"/>
    <p:sldId id="363" r:id="rId110"/>
    <p:sldId id="355" r:id="rId111"/>
    <p:sldId id="366" r:id="rId112"/>
    <p:sldId id="365" r:id="rId113"/>
    <p:sldId id="364" r:id="rId114"/>
    <p:sldId id="935" r:id="rId115"/>
    <p:sldId id="356" r:id="rId116"/>
    <p:sldId id="501" r:id="rId117"/>
    <p:sldId id="422" r:id="rId118"/>
    <p:sldId id="400" r:id="rId119"/>
    <p:sldId id="408" r:id="rId120"/>
    <p:sldId id="405" r:id="rId121"/>
    <p:sldId id="406" r:id="rId122"/>
    <p:sldId id="402" r:id="rId123"/>
    <p:sldId id="407" r:id="rId124"/>
    <p:sldId id="945" r:id="rId125"/>
    <p:sldId id="946" r:id="rId126"/>
    <p:sldId id="403" r:id="rId127"/>
    <p:sldId id="404" r:id="rId128"/>
    <p:sldId id="401" r:id="rId129"/>
    <p:sldId id="936" r:id="rId130"/>
    <p:sldId id="937" r:id="rId131"/>
    <p:sldId id="938" r:id="rId132"/>
    <p:sldId id="941" r:id="rId133"/>
    <p:sldId id="939" r:id="rId134"/>
    <p:sldId id="940" r:id="rId135"/>
    <p:sldId id="423" r:id="rId136"/>
    <p:sldId id="522" r:id="rId137"/>
    <p:sldId id="523" r:id="rId138"/>
    <p:sldId id="409" r:id="rId139"/>
    <p:sldId id="410" r:id="rId140"/>
    <p:sldId id="411" r:id="rId141"/>
    <p:sldId id="412" r:id="rId142"/>
    <p:sldId id="413" r:id="rId143"/>
    <p:sldId id="414" r:id="rId144"/>
    <p:sldId id="520" r:id="rId145"/>
    <p:sldId id="521" r:id="rId146"/>
    <p:sldId id="524" r:id="rId147"/>
    <p:sldId id="415" r:id="rId148"/>
    <p:sldId id="416" r:id="rId149"/>
    <p:sldId id="417" r:id="rId150"/>
    <p:sldId id="418" r:id="rId151"/>
    <p:sldId id="419" r:id="rId152"/>
    <p:sldId id="420" r:id="rId153"/>
    <p:sldId id="421" r:id="rId154"/>
    <p:sldId id="433" r:id="rId155"/>
    <p:sldId id="434" r:id="rId156"/>
    <p:sldId id="440" r:id="rId157"/>
    <p:sldId id="352" r:id="rId158"/>
    <p:sldId id="441" r:id="rId159"/>
    <p:sldId id="442" r:id="rId160"/>
    <p:sldId id="445" r:id="rId161"/>
    <p:sldId id="443" r:id="rId162"/>
    <p:sldId id="444" r:id="rId163"/>
    <p:sldId id="519" r:id="rId164"/>
    <p:sldId id="436" r:id="rId165"/>
    <p:sldId id="438" r:id="rId166"/>
    <p:sldId id="486" r:id="rId167"/>
    <p:sldId id="424" r:id="rId168"/>
    <p:sldId id="425" r:id="rId169"/>
    <p:sldId id="426" r:id="rId170"/>
    <p:sldId id="427" r:id="rId171"/>
    <p:sldId id="429" r:id="rId172"/>
    <p:sldId id="965" r:id="rId173"/>
    <p:sldId id="991" r:id="rId174"/>
    <p:sldId id="992" r:id="rId175"/>
    <p:sldId id="993" r:id="rId176"/>
    <p:sldId id="994" r:id="rId177"/>
    <p:sldId id="995" r:id="rId178"/>
    <p:sldId id="996" r:id="rId179"/>
    <p:sldId id="990" r:id="rId180"/>
    <p:sldId id="966" r:id="rId181"/>
    <p:sldId id="967" r:id="rId182"/>
    <p:sldId id="957" r:id="rId183"/>
    <p:sldId id="968" r:id="rId184"/>
    <p:sldId id="958" r:id="rId185"/>
    <p:sldId id="959" r:id="rId186"/>
    <p:sldId id="960" r:id="rId187"/>
    <p:sldId id="962" r:id="rId188"/>
    <p:sldId id="963" r:id="rId189"/>
    <p:sldId id="964" r:id="rId190"/>
    <p:sldId id="984" r:id="rId191"/>
    <p:sldId id="985" r:id="rId192"/>
    <p:sldId id="987" r:id="rId193"/>
    <p:sldId id="988" r:id="rId194"/>
    <p:sldId id="989" r:id="rId195"/>
    <p:sldId id="1006" r:id="rId196"/>
    <p:sldId id="274" r:id="rId197"/>
    <p:sldId id="372" r:id="rId198"/>
    <p:sldId id="1007" r:id="rId199"/>
    <p:sldId id="888" r:id="rId200"/>
    <p:sldId id="373" r:id="rId201"/>
    <p:sldId id="374" r:id="rId202"/>
    <p:sldId id="397" r:id="rId203"/>
    <p:sldId id="376" r:id="rId204"/>
    <p:sldId id="375" r:id="rId205"/>
    <p:sldId id="398" r:id="rId206"/>
    <p:sldId id="377" r:id="rId207"/>
    <p:sldId id="378" r:id="rId208"/>
    <p:sldId id="379" r:id="rId209"/>
    <p:sldId id="399" r:id="rId210"/>
    <p:sldId id="505" r:id="rId211"/>
    <p:sldId id="381" r:id="rId212"/>
    <p:sldId id="384" r:id="rId213"/>
    <p:sldId id="383" r:id="rId214"/>
    <p:sldId id="902" r:id="rId215"/>
    <p:sldId id="386" r:id="rId216"/>
    <p:sldId id="504" r:id="rId217"/>
    <p:sldId id="509" r:id="rId218"/>
    <p:sldId id="507" r:id="rId219"/>
    <p:sldId id="906" r:id="rId220"/>
    <p:sldId id="301" r:id="rId221"/>
    <p:sldId id="302" r:id="rId222"/>
    <p:sldId id="304" r:id="rId223"/>
    <p:sldId id="306" r:id="rId224"/>
    <p:sldId id="389" r:id="rId225"/>
    <p:sldId id="390" r:id="rId226"/>
    <p:sldId id="311" r:id="rId227"/>
    <p:sldId id="431" r:id="rId228"/>
    <p:sldId id="432" r:id="rId229"/>
    <p:sldId id="503" r:id="rId230"/>
    <p:sldId id="904" r:id="rId231"/>
    <p:sldId id="481" r:id="rId232"/>
    <p:sldId id="387" r:id="rId233"/>
    <p:sldId id="391" r:id="rId234"/>
    <p:sldId id="934" r:id="rId235"/>
    <p:sldId id="392" r:id="rId236"/>
    <p:sldId id="1008" r:id="rId237"/>
    <p:sldId id="1011" r:id="rId238"/>
    <p:sldId id="1012" r:id="rId239"/>
    <p:sldId id="1009" r:id="rId240"/>
    <p:sldId id="1018" r:id="rId241"/>
    <p:sldId id="1015" r:id="rId242"/>
    <p:sldId id="1019" r:id="rId243"/>
    <p:sldId id="1016" r:id="rId244"/>
    <p:sldId id="1014" r:id="rId245"/>
    <p:sldId id="1017" r:id="rId246"/>
    <p:sldId id="371" r:id="rId247"/>
    <p:sldId id="428" r:id="rId248"/>
    <p:sldId id="305" r:id="rId249"/>
    <p:sldId id="309" r:id="rId250"/>
    <p:sldId id="310" r:id="rId251"/>
    <p:sldId id="518" r:id="rId252"/>
    <p:sldId id="312" r:id="rId253"/>
    <p:sldId id="313" r:id="rId254"/>
    <p:sldId id="324" r:id="rId255"/>
    <p:sldId id="308" r:id="rId256"/>
    <p:sldId id="307" r:id="rId257"/>
    <p:sldId id="430" r:id="rId258"/>
    <p:sldId id="314" r:id="rId259"/>
    <p:sldId id="323" r:id="rId260"/>
    <p:sldId id="315" r:id="rId261"/>
    <p:sldId id="316" r:id="rId262"/>
    <p:sldId id="319" r:id="rId263"/>
    <p:sldId id="396" r:id="rId264"/>
    <p:sldId id="321" r:id="rId265"/>
    <p:sldId id="322" r:id="rId266"/>
    <p:sldId id="394" r:id="rId267"/>
    <p:sldId id="395" r:id="rId268"/>
    <p:sldId id="393" r:id="rId269"/>
    <p:sldId id="954" r:id="rId270"/>
    <p:sldId id="511" r:id="rId271"/>
    <p:sldId id="448" r:id="rId272"/>
    <p:sldId id="452" r:id="rId273"/>
    <p:sldId id="453" r:id="rId274"/>
    <p:sldId id="450" r:id="rId275"/>
    <p:sldId id="454" r:id="rId276"/>
    <p:sldId id="455" r:id="rId277"/>
    <p:sldId id="451" r:id="rId278"/>
    <p:sldId id="456" r:id="rId279"/>
    <p:sldId id="502" r:id="rId280"/>
    <p:sldId id="467" r:id="rId281"/>
    <p:sldId id="457" r:id="rId282"/>
    <p:sldId id="459" r:id="rId283"/>
    <p:sldId id="461" r:id="rId284"/>
    <p:sldId id="460" r:id="rId285"/>
    <p:sldId id="513" r:id="rId286"/>
    <p:sldId id="458" r:id="rId287"/>
    <p:sldId id="469" r:id="rId288"/>
    <p:sldId id="470" r:id="rId289"/>
    <p:sldId id="471" r:id="rId290"/>
    <p:sldId id="512" r:id="rId291"/>
    <p:sldId id="472" r:id="rId292"/>
    <p:sldId id="473" r:id="rId293"/>
    <p:sldId id="474" r:id="rId294"/>
    <p:sldId id="475" r:id="rId295"/>
    <p:sldId id="476" r:id="rId296"/>
    <p:sldId id="462" r:id="rId297"/>
    <p:sldId id="514" r:id="rId298"/>
    <p:sldId id="515" r:id="rId299"/>
    <p:sldId id="516" r:id="rId300"/>
    <p:sldId id="517" r:id="rId301"/>
    <p:sldId id="463" r:id="rId302"/>
    <p:sldId id="482" r:id="rId303"/>
    <p:sldId id="464" r:id="rId304"/>
    <p:sldId id="465" r:id="rId305"/>
    <p:sldId id="466" r:id="rId306"/>
    <p:sldId id="483" r:id="rId307"/>
    <p:sldId id="484" r:id="rId308"/>
    <p:sldId id="500" r:id="rId309"/>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FB4F69F-060B-4719-89B2-B648F61BDE33}">
          <p14:sldIdLst>
            <p14:sldId id="325"/>
            <p14:sldId id="478"/>
            <p14:sldId id="479"/>
            <p14:sldId id="488"/>
            <p14:sldId id="942"/>
            <p14:sldId id="487"/>
            <p14:sldId id="489"/>
            <p14:sldId id="326"/>
            <p14:sldId id="327"/>
            <p14:sldId id="328"/>
            <p14:sldId id="329"/>
            <p14:sldId id="477"/>
            <p14:sldId id="1024"/>
          </p14:sldIdLst>
        </p14:section>
        <p14:section name="Data Platform" id="{16427602-A52C-46CC-964C-B7E50DA8D230}">
          <p14:sldIdLst>
            <p14:sldId id="336"/>
            <p14:sldId id="527"/>
            <p14:sldId id="952"/>
            <p14:sldId id="337"/>
            <p14:sldId id="977"/>
            <p14:sldId id="490"/>
            <p14:sldId id="951"/>
            <p14:sldId id="978"/>
            <p14:sldId id="497"/>
            <p14:sldId id="947"/>
            <p14:sldId id="979"/>
            <p14:sldId id="1023"/>
            <p14:sldId id="339"/>
            <p14:sldId id="340"/>
            <p14:sldId id="980"/>
            <p14:sldId id="998"/>
            <p14:sldId id="999"/>
            <p14:sldId id="1000"/>
            <p14:sldId id="1001"/>
            <p14:sldId id="360"/>
            <p14:sldId id="480"/>
            <p14:sldId id="341"/>
            <p14:sldId id="1002"/>
            <p14:sldId id="1004"/>
            <p14:sldId id="1005"/>
            <p14:sldId id="528"/>
            <p14:sldId id="529"/>
            <p14:sldId id="1020"/>
            <p14:sldId id="1021"/>
            <p14:sldId id="1022"/>
            <p14:sldId id="530"/>
            <p14:sldId id="342"/>
            <p14:sldId id="871"/>
            <p14:sldId id="870"/>
            <p14:sldId id="872"/>
            <p14:sldId id="873"/>
            <p14:sldId id="874"/>
            <p14:sldId id="878"/>
            <p14:sldId id="879"/>
            <p14:sldId id="930"/>
            <p14:sldId id="754"/>
            <p14:sldId id="491"/>
            <p14:sldId id="969"/>
            <p14:sldId id="953"/>
            <p14:sldId id="877"/>
            <p14:sldId id="492"/>
          </p14:sldIdLst>
        </p14:section>
        <p14:section name="Cloud and XaaS" id="{FEF8096F-0349-45AD-A2D4-ECE122711221}">
          <p14:sldIdLst>
            <p14:sldId id="330"/>
            <p14:sldId id="526"/>
            <p14:sldId id="331"/>
            <p14:sldId id="332"/>
            <p14:sldId id="494"/>
            <p14:sldId id="493"/>
            <p14:sldId id="333"/>
            <p14:sldId id="955"/>
            <p14:sldId id="335"/>
            <p14:sldId id="495"/>
            <p14:sldId id="997"/>
            <p14:sldId id="525"/>
            <p14:sldId id="358"/>
            <p14:sldId id="345"/>
            <p14:sldId id="344"/>
            <p14:sldId id="361"/>
            <p14:sldId id="351"/>
            <p14:sldId id="956"/>
            <p14:sldId id="346"/>
            <p14:sldId id="347"/>
            <p14:sldId id="498"/>
            <p14:sldId id="349"/>
            <p14:sldId id="380"/>
            <p14:sldId id="348"/>
            <p14:sldId id="353"/>
            <p14:sldId id="499"/>
            <p14:sldId id="485"/>
          </p14:sldIdLst>
        </p14:section>
        <p14:section name="Lab: california housing price" id="{7333EDBD-3162-4060-9964-B92DC59FC4C2}">
          <p14:sldIdLst>
            <p14:sldId id="972"/>
            <p14:sldId id="970"/>
            <p14:sldId id="973"/>
            <p14:sldId id="974"/>
            <p14:sldId id="975"/>
            <p14:sldId id="976"/>
            <p14:sldId id="971"/>
          </p14:sldIdLst>
        </p14:section>
        <p14:section name="Data pipelines" id="{F03A7E75-B21B-4B16-8BB6-085C23B6E013}">
          <p14:sldIdLst>
            <p14:sldId id="354"/>
            <p14:sldId id="357"/>
            <p14:sldId id="367"/>
            <p14:sldId id="368"/>
            <p14:sldId id="369"/>
            <p14:sldId id="948"/>
            <p14:sldId id="950"/>
            <p14:sldId id="370"/>
            <p14:sldId id="949"/>
            <p14:sldId id="981"/>
            <p14:sldId id="943"/>
            <p14:sldId id="982"/>
            <p14:sldId id="944"/>
            <p14:sldId id="983"/>
            <p14:sldId id="359"/>
            <p14:sldId id="363"/>
            <p14:sldId id="355"/>
            <p14:sldId id="366"/>
            <p14:sldId id="365"/>
            <p14:sldId id="364"/>
            <p14:sldId id="935"/>
            <p14:sldId id="356"/>
            <p14:sldId id="501"/>
            <p14:sldId id="422"/>
            <p14:sldId id="400"/>
            <p14:sldId id="408"/>
            <p14:sldId id="405"/>
            <p14:sldId id="406"/>
            <p14:sldId id="402"/>
            <p14:sldId id="407"/>
            <p14:sldId id="945"/>
            <p14:sldId id="946"/>
            <p14:sldId id="403"/>
            <p14:sldId id="404"/>
            <p14:sldId id="401"/>
            <p14:sldId id="936"/>
            <p14:sldId id="937"/>
            <p14:sldId id="938"/>
            <p14:sldId id="941"/>
            <p14:sldId id="939"/>
            <p14:sldId id="940"/>
            <p14:sldId id="423"/>
            <p14:sldId id="522"/>
            <p14:sldId id="523"/>
            <p14:sldId id="409"/>
            <p14:sldId id="410"/>
            <p14:sldId id="411"/>
            <p14:sldId id="412"/>
            <p14:sldId id="413"/>
            <p14:sldId id="414"/>
            <p14:sldId id="520"/>
            <p14:sldId id="521"/>
            <p14:sldId id="524"/>
            <p14:sldId id="415"/>
            <p14:sldId id="416"/>
            <p14:sldId id="417"/>
            <p14:sldId id="418"/>
            <p14:sldId id="419"/>
            <p14:sldId id="420"/>
            <p14:sldId id="421"/>
            <p14:sldId id="433"/>
            <p14:sldId id="434"/>
            <p14:sldId id="440"/>
            <p14:sldId id="352"/>
            <p14:sldId id="441"/>
            <p14:sldId id="442"/>
            <p14:sldId id="445"/>
            <p14:sldId id="443"/>
            <p14:sldId id="444"/>
            <p14:sldId id="519"/>
            <p14:sldId id="436"/>
            <p14:sldId id="438"/>
            <p14:sldId id="486"/>
            <p14:sldId id="424"/>
            <p14:sldId id="425"/>
            <p14:sldId id="426"/>
            <p14:sldId id="427"/>
            <p14:sldId id="429"/>
          </p14:sldIdLst>
        </p14:section>
        <p14:section name="Lab: Batch processing" id="{97B3AD77-7715-4411-BCA3-AA3A84D42A9F}">
          <p14:sldIdLst>
            <p14:sldId id="965"/>
            <p14:sldId id="991"/>
            <p14:sldId id="992"/>
            <p14:sldId id="993"/>
            <p14:sldId id="994"/>
            <p14:sldId id="995"/>
            <p14:sldId id="996"/>
            <p14:sldId id="990"/>
            <p14:sldId id="966"/>
            <p14:sldId id="967"/>
            <p14:sldId id="957"/>
            <p14:sldId id="968"/>
            <p14:sldId id="958"/>
            <p14:sldId id="959"/>
            <p14:sldId id="960"/>
            <p14:sldId id="962"/>
            <p14:sldId id="963"/>
            <p14:sldId id="964"/>
            <p14:sldId id="984"/>
            <p14:sldId id="985"/>
            <p14:sldId id="987"/>
            <p14:sldId id="988"/>
            <p14:sldId id="989"/>
            <p14:sldId id="1006"/>
          </p14:sldIdLst>
        </p14:section>
        <p14:section name="Migration - Costs" id="{741B96CF-1C7B-48A6-BF56-4C62B7616E26}">
          <p14:sldIdLst>
            <p14:sldId id="274"/>
            <p14:sldId id="372"/>
            <p14:sldId id="1007"/>
            <p14:sldId id="888"/>
            <p14:sldId id="373"/>
            <p14:sldId id="374"/>
            <p14:sldId id="397"/>
            <p14:sldId id="376"/>
            <p14:sldId id="375"/>
            <p14:sldId id="398"/>
            <p14:sldId id="377"/>
            <p14:sldId id="378"/>
            <p14:sldId id="379"/>
            <p14:sldId id="399"/>
            <p14:sldId id="505"/>
            <p14:sldId id="381"/>
            <p14:sldId id="384"/>
            <p14:sldId id="383"/>
            <p14:sldId id="902"/>
            <p14:sldId id="386"/>
            <p14:sldId id="504"/>
            <p14:sldId id="509"/>
            <p14:sldId id="507"/>
            <p14:sldId id="906"/>
            <p14:sldId id="301"/>
            <p14:sldId id="302"/>
            <p14:sldId id="304"/>
            <p14:sldId id="306"/>
            <p14:sldId id="389"/>
            <p14:sldId id="390"/>
            <p14:sldId id="311"/>
            <p14:sldId id="431"/>
            <p14:sldId id="432"/>
            <p14:sldId id="503"/>
            <p14:sldId id="904"/>
            <p14:sldId id="481"/>
            <p14:sldId id="387"/>
            <p14:sldId id="391"/>
            <p14:sldId id="934"/>
            <p14:sldId id="392"/>
            <p14:sldId id="1008"/>
            <p14:sldId id="1011"/>
            <p14:sldId id="1012"/>
            <p14:sldId id="1009"/>
            <p14:sldId id="1018"/>
            <p14:sldId id="1015"/>
            <p14:sldId id="1019"/>
            <p14:sldId id="1016"/>
            <p14:sldId id="1014"/>
            <p14:sldId id="1017"/>
          </p14:sldIdLst>
        </p14:section>
        <p14:section name="Migration - EMR" id="{2BD94747-963C-46AA-9420-5CDA214824FC}">
          <p14:sldIdLst>
            <p14:sldId id="371"/>
            <p14:sldId id="428"/>
            <p14:sldId id="305"/>
            <p14:sldId id="309"/>
            <p14:sldId id="310"/>
            <p14:sldId id="518"/>
            <p14:sldId id="312"/>
            <p14:sldId id="313"/>
            <p14:sldId id="324"/>
            <p14:sldId id="308"/>
            <p14:sldId id="307"/>
            <p14:sldId id="430"/>
            <p14:sldId id="314"/>
            <p14:sldId id="323"/>
            <p14:sldId id="315"/>
            <p14:sldId id="316"/>
            <p14:sldId id="319"/>
            <p14:sldId id="396"/>
            <p14:sldId id="321"/>
            <p14:sldId id="322"/>
            <p14:sldId id="394"/>
            <p14:sldId id="395"/>
            <p14:sldId id="393"/>
            <p14:sldId id="954"/>
          </p14:sldIdLst>
        </p14:section>
        <p14:section name="AWS Services" id="{B8A58FD2-1D05-4687-A404-A01EA4ACEE86}">
          <p14:sldIdLst>
            <p14:sldId id="511"/>
            <p14:sldId id="448"/>
            <p14:sldId id="452"/>
            <p14:sldId id="453"/>
            <p14:sldId id="450"/>
            <p14:sldId id="454"/>
            <p14:sldId id="455"/>
            <p14:sldId id="451"/>
          </p14:sldIdLst>
        </p14:section>
        <p14:section name="Data pipeline" id="{8311AF37-E999-4887-A396-BE8625FCC0BE}">
          <p14:sldIdLst>
            <p14:sldId id="456"/>
            <p14:sldId id="502"/>
            <p14:sldId id="467"/>
            <p14:sldId id="457"/>
            <p14:sldId id="459"/>
            <p14:sldId id="461"/>
            <p14:sldId id="460"/>
            <p14:sldId id="513"/>
            <p14:sldId id="458"/>
            <p14:sldId id="469"/>
            <p14:sldId id="470"/>
            <p14:sldId id="471"/>
            <p14:sldId id="512"/>
            <p14:sldId id="472"/>
            <p14:sldId id="473"/>
            <p14:sldId id="474"/>
            <p14:sldId id="475"/>
            <p14:sldId id="476"/>
            <p14:sldId id="462"/>
            <p14:sldId id="514"/>
            <p14:sldId id="515"/>
            <p14:sldId id="516"/>
            <p14:sldId id="517"/>
            <p14:sldId id="463"/>
            <p14:sldId id="482"/>
            <p14:sldId id="464"/>
            <p14:sldId id="465"/>
            <p14:sldId id="466"/>
            <p14:sldId id="483"/>
            <p14:sldId id="484"/>
          </p14:sldIdLst>
        </p14:section>
        <p14:section name="Other" id="{3C0A364C-1A31-4E16-A761-D54BF8018745}">
          <p14:sldIdLst>
            <p14:sldId id="5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C000"/>
    <a:srgbClr val="000000"/>
    <a:srgbClr val="F5F5F5"/>
    <a:srgbClr val="BC8C00"/>
    <a:srgbClr val="FFFF00"/>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31" autoAdjust="0"/>
    <p:restoredTop sz="95874" autoAdjust="0"/>
  </p:normalViewPr>
  <p:slideViewPr>
    <p:cSldViewPr snapToGrid="0">
      <p:cViewPr varScale="1">
        <p:scale>
          <a:sx n="98" d="100"/>
          <a:sy n="98" d="100"/>
        </p:scale>
        <p:origin x="90" y="28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77" d="100"/>
          <a:sy n="77" d="100"/>
        </p:scale>
        <p:origin x="3196" y="8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tableStyles" Target="tableStyles.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notesMaster" Target="notesMasters/notesMaster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handoutMaster" Target="handoutMasters/handoutMaster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presProps" Target="presProps.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theme" Target="theme/theme1.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10/21/2022</a:t>
            </a:fld>
            <a:endParaRPr lang="en-US"/>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a:t>
            </a:fld>
            <a:endParaRPr lang="en-US"/>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21/10/2022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a:t>
            </a:fld>
            <a:endParaRPr lang="it-IT"/>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70.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71.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dirty="0"/>
          </a:p>
        </p:txBody>
      </p:sp>
    </p:spTree>
    <p:extLst>
      <p:ext uri="{BB962C8B-B14F-4D97-AF65-F5344CB8AC3E}">
        <p14:creationId xmlns:p14="http://schemas.microsoft.com/office/powerpoint/2010/main" val="4131886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239</a:t>
            </a:fld>
            <a:endParaRPr lang="it-IT"/>
          </a:p>
        </p:txBody>
      </p:sp>
    </p:spTree>
    <p:extLst>
      <p:ext uri="{BB962C8B-B14F-4D97-AF65-F5344CB8AC3E}">
        <p14:creationId xmlns:p14="http://schemas.microsoft.com/office/powerpoint/2010/main" val="948738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254</a:t>
            </a:fld>
            <a:endParaRPr lang="it-IT"/>
          </a:p>
        </p:txBody>
      </p:sp>
    </p:spTree>
    <p:extLst>
      <p:ext uri="{BB962C8B-B14F-4D97-AF65-F5344CB8AC3E}">
        <p14:creationId xmlns:p14="http://schemas.microsoft.com/office/powerpoint/2010/main" val="3272520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https://www.youtube.com/watch?v=_bmYXWCxF_Q</a:t>
            </a:r>
          </a:p>
        </p:txBody>
      </p:sp>
      <p:sp>
        <p:nvSpPr>
          <p:cNvPr id="4" name="Segnaposto numero diapositiva 3"/>
          <p:cNvSpPr>
            <a:spLocks noGrp="1"/>
          </p:cNvSpPr>
          <p:nvPr>
            <p:ph type="sldNum" sz="quarter" idx="10"/>
          </p:nvPr>
        </p:nvSpPr>
        <p:spPr/>
        <p:txBody>
          <a:bodyPr/>
          <a:lstStyle/>
          <a:p>
            <a:fld id="{D98EE9EE-A74D-4412-94DD-33E68A97493E}" type="slidenum">
              <a:rPr lang="it-IT" smtClean="0"/>
              <a:t>51</a:t>
            </a:fld>
            <a:endParaRPr lang="it-IT"/>
          </a:p>
        </p:txBody>
      </p:sp>
    </p:spTree>
    <p:extLst>
      <p:ext uri="{BB962C8B-B14F-4D97-AF65-F5344CB8AC3E}">
        <p14:creationId xmlns:p14="http://schemas.microsoft.com/office/powerpoint/2010/main" val="2385045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53</a:t>
            </a:fld>
            <a:endParaRPr lang="it-IT"/>
          </a:p>
        </p:txBody>
      </p:sp>
    </p:spTree>
    <p:extLst>
      <p:ext uri="{BB962C8B-B14F-4D97-AF65-F5344CB8AC3E}">
        <p14:creationId xmlns:p14="http://schemas.microsoft.com/office/powerpoint/2010/main" val="2845887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70</a:t>
            </a:fld>
            <a:endParaRPr lang="it-IT"/>
          </a:p>
        </p:txBody>
      </p:sp>
    </p:spTree>
    <p:extLst>
      <p:ext uri="{BB962C8B-B14F-4D97-AF65-F5344CB8AC3E}">
        <p14:creationId xmlns:p14="http://schemas.microsoft.com/office/powerpoint/2010/main" val="1212185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71</a:t>
            </a:fld>
            <a:endParaRPr lang="it-IT"/>
          </a:p>
        </p:txBody>
      </p:sp>
    </p:spTree>
    <p:extLst>
      <p:ext uri="{BB962C8B-B14F-4D97-AF65-F5344CB8AC3E}">
        <p14:creationId xmlns:p14="http://schemas.microsoft.com/office/powerpoint/2010/main" val="1317137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87</a:t>
            </a:fld>
            <a:endParaRPr lang="it-IT" dirty="0"/>
          </a:p>
        </p:txBody>
      </p:sp>
    </p:spTree>
    <p:extLst>
      <p:ext uri="{BB962C8B-B14F-4D97-AF65-F5344CB8AC3E}">
        <p14:creationId xmlns:p14="http://schemas.microsoft.com/office/powerpoint/2010/main" val="4081058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172</a:t>
            </a:fld>
            <a:endParaRPr lang="it-IT"/>
          </a:p>
        </p:txBody>
      </p:sp>
    </p:spTree>
    <p:extLst>
      <p:ext uri="{BB962C8B-B14F-4D97-AF65-F5344CB8AC3E}">
        <p14:creationId xmlns:p14="http://schemas.microsoft.com/office/powerpoint/2010/main" val="3583148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219</a:t>
            </a:fld>
            <a:endParaRPr lang="it-IT"/>
          </a:p>
        </p:txBody>
      </p:sp>
    </p:spTree>
    <p:extLst>
      <p:ext uri="{BB962C8B-B14F-4D97-AF65-F5344CB8AC3E}">
        <p14:creationId xmlns:p14="http://schemas.microsoft.com/office/powerpoint/2010/main" val="2943028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220</a:t>
            </a:fld>
            <a:endParaRPr lang="it-IT"/>
          </a:p>
        </p:txBody>
      </p:sp>
    </p:spTree>
    <p:extLst>
      <p:ext uri="{BB962C8B-B14F-4D97-AF65-F5344CB8AC3E}">
        <p14:creationId xmlns:p14="http://schemas.microsoft.com/office/powerpoint/2010/main" val="1947669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rgbClr val="0070C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a:lvl1pPr>
          </a:lstStyle>
          <a:p>
            <a:r>
              <a:rPr lang="en-US" noProof="0"/>
              <a:t>BIG DATA [MODULE 2]</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hasCustomPrompt="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2781134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dirty="0"/>
              <a:t>Matteo Francia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1104742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1725094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3893213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189874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33959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pic>
        <p:nvPicPr>
          <p:cNvPr id="4" name="Segnaposto contenuto 9">
            <a:extLst>
              <a:ext uri="{FF2B5EF4-FFF2-40B4-BE49-F238E27FC236}">
                <a16:creationId xmlns:a16="http://schemas.microsoft.com/office/drawing/2014/main" id="{0B499675-E0D9-485E-4D22-5670A9EA63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2326951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a:p>
        </p:txBody>
      </p:sp>
    </p:spTree>
    <p:extLst>
      <p:ext uri="{BB962C8B-B14F-4D97-AF65-F5344CB8AC3E}">
        <p14:creationId xmlns:p14="http://schemas.microsoft.com/office/powerpoint/2010/main" val="945785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dirty="0"/>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a:t>
            </a:fld>
            <a:endParaRPr lang="it-IT"/>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estazione sezione">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solidFill>
                  <a:schemeClr val="bg1"/>
                </a:solidFill>
              </a:defRPr>
            </a:lvl1p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hasCustomPrompt="1"/>
          </p:nvPr>
        </p:nvSpPr>
        <p:spPr>
          <a:xfrm>
            <a:off x="831850" y="4589463"/>
            <a:ext cx="10515600" cy="1500187"/>
          </a:xfrm>
        </p:spPr>
        <p:txBody>
          <a:bodyPr anchor="t"/>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dirty="0"/>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solidFill>
                  <a:schemeClr val="bg1"/>
                </a:solidFill>
              </a:defRPr>
            </a:lvl1pPr>
          </a:lstStyle>
          <a:p>
            <a:r>
              <a:rPr lang="it-IT"/>
              <a:t>Matteo Francia – University of Bologna</a:t>
            </a:r>
            <a:endParaRPr lang="it-IT" dirty="0"/>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lvl1pPr>
              <a:defRPr>
                <a:solidFill>
                  <a:schemeClr val="bg1"/>
                </a:solidFill>
              </a:defRPr>
            </a:lvl1pPr>
          </a:lstStyle>
          <a:p>
            <a:fld id="{5DD6F1BA-2510-46FC-9346-AB1F3CA1593B}" type="slidenum">
              <a:rPr lang="it-IT" smtClean="0"/>
              <a:pPr/>
              <a:t>‹#›</a:t>
            </a:fld>
            <a:endParaRPr lang="it-IT"/>
          </a:p>
        </p:txBody>
      </p:sp>
    </p:spTree>
    <p:extLst>
      <p:ext uri="{BB962C8B-B14F-4D97-AF65-F5344CB8AC3E}">
        <p14:creationId xmlns:p14="http://schemas.microsoft.com/office/powerpoint/2010/main" val="2600181940"/>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hasCustomPrompt="1"/>
          </p:nvPr>
        </p:nvSpPr>
        <p:spPr>
          <a:xfrm>
            <a:off x="838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hasCustomPrompt="1"/>
          </p:nvPr>
        </p:nvSpPr>
        <p:spPr>
          <a:xfrm>
            <a:off x="6172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en-US" noProof="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en-US" noProof="0" smtClean="0"/>
              <a:t>‹#›</a:t>
            </a:fld>
            <a:endParaRPr lang="en-US" noProof="0"/>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hasCustomPrompt="1"/>
          </p:nvPr>
        </p:nvSpPr>
        <p:spPr>
          <a:xfrm>
            <a:off x="838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hasCustomPrompt="1"/>
          </p:nvPr>
        </p:nvSpPr>
        <p:spPr>
          <a:xfrm>
            <a:off x="6172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en-US" noProof="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en-US" noProof="0" smtClean="0"/>
              <a:t>‹#›</a:t>
            </a:fld>
            <a:endParaRPr lang="en-US" noProof="0"/>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pic>
        <p:nvPicPr>
          <p:cNvPr id="5" name="Segnaposto contenuto 9">
            <a:extLst>
              <a:ext uri="{FF2B5EF4-FFF2-40B4-BE49-F238E27FC236}">
                <a16:creationId xmlns:a16="http://schemas.microsoft.com/office/drawing/2014/main" id="{CD654D70-73D8-B3C9-D265-20C7846DEC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955644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094470"/>
            <a:ext cx="5157787"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094470"/>
            <a:ext cx="5183188"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dirty="0"/>
              <a:t>Matteo Francia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a:t>
            </a:fld>
            <a:endParaRPr lang="it-IT"/>
          </a:p>
        </p:txBody>
      </p:sp>
      <p:sp>
        <p:nvSpPr>
          <p:cNvPr id="7" name="Segnaposto contenuto 2">
            <a:extLst>
              <a:ext uri="{FF2B5EF4-FFF2-40B4-BE49-F238E27FC236}">
                <a16:creationId xmlns:a16="http://schemas.microsoft.com/office/drawing/2014/main" id="{8CC9D9CE-C315-CC2D-2FC3-D1E19373E3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318006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2837793"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noProof="0"/>
              <a:t>Matteo Francia – University of Bologna</a:t>
            </a:r>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noProof="0" smtClean="0"/>
              <a:pPr/>
              <a:t>‹#›</a:t>
            </a:fld>
            <a:endParaRPr lang="en-US" noProof="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206562" y="6492875"/>
            <a:ext cx="3778876" cy="365125"/>
          </a:xfrm>
          <a:prstGeom prst="rect">
            <a:avLst/>
          </a:prstGeom>
        </p:spPr>
        <p:txBody>
          <a:bodyPr vert="horz" lIns="91440" tIns="45720" rIns="91440" bIns="45720" rtlCol="0" anchor="ctr"/>
          <a:lstStyle>
            <a:defPPr>
              <a:defRPr lang="it-IT"/>
            </a:defPPr>
            <a:lvl1pPr>
              <a:defRPr sz="1200">
                <a:solidFill>
                  <a:schemeClr val="tx1">
                    <a:tint val="75000"/>
                  </a:schemeClr>
                </a:solidFill>
                <a:latin typeface="Helvetica" panose="020B0604020202020204" pitchFamily="34" charset="0"/>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noProof="0"/>
              <a:t>BIG DATA AND CLOUD PLATFORMS – MODULO 2</a:t>
            </a:r>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1" r:id="rId4"/>
    <p:sldLayoutId id="2147483660" r:id="rId5"/>
    <p:sldLayoutId id="2147483651" r:id="rId6"/>
    <p:sldLayoutId id="2147483652" r:id="rId7"/>
    <p:sldLayoutId id="2147483663" r:id="rId8"/>
    <p:sldLayoutId id="2147483653" r:id="rId9"/>
    <p:sldLayoutId id="2147483654" r:id="rId10"/>
    <p:sldLayoutId id="2147483655" r:id="rId11"/>
    <p:sldLayoutId id="2147483656" r:id="rId12"/>
    <p:sldLayoutId id="2147483657" r:id="rId13"/>
    <p:sldLayoutId id="2147483658" r:id="rId14"/>
    <p:sldLayoutId id="2147483659" r:id="rId15"/>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xkcd.com/2054/" TargetMode="Externa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console.aws.amazon.com/console" TargetMode="Externa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aws.amazon.com/products/databases/" TargetMode="Externa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aws.amazon.com/products/databases/" TargetMode="Externa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hyperlink" Target="https://cloud.google.com/products/databases" TargetMode="External"/><Relationship Id="rId2" Type="http://schemas.openxmlformats.org/officeDocument/2006/relationships/image" Target="../media/image78.png"/><Relationship Id="rId1" Type="http://schemas.openxmlformats.org/officeDocument/2006/relationships/slideLayout" Target="../slideLayouts/slideLayout4.xml"/><Relationship Id="rId4" Type="http://schemas.openxmlformats.org/officeDocument/2006/relationships/image" Target="../media/image79.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aws.amazon.com/s3/storage-classes/" TargetMode="Externa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hyperlink" Target="https://docs.aws.amazon.com/AmazonS3/latest/userguide/object-lifecycle-mgmt.html" TargetMode="External"/><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hyperlink" Target="https://cloud.google.com/blog/products/storage-data-transfer/archive-storage-class-for-coldest-data-now-available" TargetMode="External"/><Relationship Id="rId2" Type="http://schemas.openxmlformats.org/officeDocument/2006/relationships/image" Target="../media/image81.png"/><Relationship Id="rId1" Type="http://schemas.openxmlformats.org/officeDocument/2006/relationships/slideLayout" Target="../slideLayouts/slideLayout4.xml"/><Relationship Id="rId4" Type="http://schemas.openxmlformats.org/officeDocument/2006/relationships/image" Target="../media/image8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aws.amazon.com/snowball/" TargetMode="Externa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hyperlink" Target="https://youtu.be/8vQmTZTq7nw" TargetMode="External"/><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hyperlink" Target="https://www.manning.com/books/event-streams-in-action" TargetMode="Externa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www.gartner.com/en/information-technology/glossary" TargetMode="Externa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hyperlink" Target="https://docs.aws.amazon.com/streams/latest/dev/key-concepts.html" TargetMode="External"/><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hyperlink" Target="https://aws.amazon.com/kinesis/data-firehose" TargetMode="External"/><Relationship Id="rId2" Type="http://schemas.openxmlformats.org/officeDocument/2006/relationships/hyperlink" Target="https://aws.amazon.com/cloudwatch/" TargetMode="Externa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hyperlink" Target="https://www.manning.com/books/aws-lambda-in-action" TargetMode="Externa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hyperlink" Target="https://aws.amazon.com/api-gateway" TargetMode="External"/><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hyperlink" Target="https://aws.amazon.com/ec2/" TargetMode="External"/><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hyperlink" Target="https://docs.aws.amazon.com/AWSEC2/latest/UserGuide/compute-optimized-instances.html" TargetMode="External"/></Relationships>
</file>

<file path=ppt/slides/_rels/slide169.xml.rels><?xml version="1.0" encoding="UTF-8" standalone="yes"?>
<Relationships xmlns="http://schemas.openxmlformats.org/package/2006/relationships"><Relationship Id="rId2" Type="http://schemas.openxmlformats.org/officeDocument/2006/relationships/hyperlink" Target="https://aws.amazon.com/ec2/instance-types/"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image" Target="../media/image104.jpg"/><Relationship Id="rId1" Type="http://schemas.openxmlformats.org/officeDocument/2006/relationships/slideLayout" Target="../slideLayouts/slideLayout7.xml"/><Relationship Id="rId6" Type="http://schemas.openxmlformats.org/officeDocument/2006/relationships/image" Target="../media/image108.jpg"/><Relationship Id="rId5" Type="http://schemas.openxmlformats.org/officeDocument/2006/relationships/image" Target="../media/image107.jpg"/><Relationship Id="rId4" Type="http://schemas.openxmlformats.org/officeDocument/2006/relationships/image" Target="../media/image106.jp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176.xml.rels><?xml version="1.0" encoding="UTF-8" standalone="yes"?>
<Relationships xmlns="http://schemas.openxmlformats.org/package/2006/relationships"><Relationship Id="rId3" Type="http://schemas.openxmlformats.org/officeDocument/2006/relationships/image" Target="../media/image113.sv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115.svg"/><Relationship Id="rId2" Type="http://schemas.openxmlformats.org/officeDocument/2006/relationships/image" Target="../media/image114.png"/><Relationship Id="rId1" Type="http://schemas.openxmlformats.org/officeDocument/2006/relationships/slideLayout" Target="../slideLayouts/slideLayout7.xml"/><Relationship Id="rId5" Type="http://schemas.openxmlformats.org/officeDocument/2006/relationships/image" Target="../media/image117.svg"/><Relationship Id="rId4" Type="http://schemas.openxmlformats.org/officeDocument/2006/relationships/image" Target="../media/image116.png"/></Relationships>
</file>

<file path=ppt/slides/_rels/slide178.xml.rels><?xml version="1.0" encoding="UTF-8" standalone="yes"?>
<Relationships xmlns="http://schemas.openxmlformats.org/package/2006/relationships"><Relationship Id="rId3" Type="http://schemas.openxmlformats.org/officeDocument/2006/relationships/image" Target="../media/image119.svg"/><Relationship Id="rId7" Type="http://schemas.openxmlformats.org/officeDocument/2006/relationships/image" Target="../media/image123.svg"/><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svg"/><Relationship Id="rId4" Type="http://schemas.openxmlformats.org/officeDocument/2006/relationships/image" Target="../media/image120.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18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26.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18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32.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18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26.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18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18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doi.org/10.1007/978-1-4614-8265-9_80734" TargetMode="External"/><Relationship Id="rId2" Type="http://schemas.openxmlformats.org/officeDocument/2006/relationships/image" Target="../media/image12.jp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3" Type="http://schemas.openxmlformats.org/officeDocument/2006/relationships/image" Target="../media/image144.svg"/><Relationship Id="rId7" Type="http://schemas.openxmlformats.org/officeDocument/2006/relationships/image" Target="../media/image148.png"/><Relationship Id="rId2" Type="http://schemas.openxmlformats.org/officeDocument/2006/relationships/image" Target="../media/image143.png"/><Relationship Id="rId1" Type="http://schemas.openxmlformats.org/officeDocument/2006/relationships/slideLayout" Target="../slideLayouts/slideLayout7.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2.xml.rels><?xml version="1.0" encoding="UTF-8" standalone="yes"?>
<Relationships xmlns="http://schemas.openxmlformats.org/package/2006/relationships"><Relationship Id="rId3" Type="http://schemas.openxmlformats.org/officeDocument/2006/relationships/hyperlink" Target="https://big.csr.unibo.it/teaching/" TargetMode="External"/><Relationship Id="rId2" Type="http://schemas.openxmlformats.org/officeDocument/2006/relationships/hyperlink" Target="mailto:m.francia@unibo.it" TargetMode="Externa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3" Type="http://schemas.openxmlformats.org/officeDocument/2006/relationships/image" Target="../media/image144.sv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150.svg"/><Relationship Id="rId2" Type="http://schemas.openxmlformats.org/officeDocument/2006/relationships/image" Target="../media/image149.png"/><Relationship Id="rId1" Type="http://schemas.openxmlformats.org/officeDocument/2006/relationships/slideLayout" Target="../slideLayouts/slideLayout2.xml"/><Relationship Id="rId5" Type="http://schemas.openxmlformats.org/officeDocument/2006/relationships/image" Target="../media/image152.svg"/><Relationship Id="rId4" Type="http://schemas.openxmlformats.org/officeDocument/2006/relationships/image" Target="../media/image151.png"/></Relationships>
</file>

<file path=ppt/slides/_rels/slide202.xml.rels><?xml version="1.0" encoding="UTF-8" standalone="yes"?>
<Relationships xmlns="http://schemas.openxmlformats.org/package/2006/relationships"><Relationship Id="rId2" Type="http://schemas.openxmlformats.org/officeDocument/2006/relationships/hyperlink" Target="https://www.rect.coreto-europe.com/en/search.html?clearsearch=1" TargetMode="Externa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hyperlink" Target="https://www.rect.coreto-europe.com/en" TargetMode="External"/><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hyperlink" Target="https://www.cloudera.com/products/pricing/product-features.html" TargetMode="External"/><Relationship Id="rId2" Type="http://schemas.openxmlformats.org/officeDocument/2006/relationships/hyperlink" Target="https://www.cloudera.com/products/pricing.html#private-cloud-services" TargetMode="Externa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hyperlink" Target="https://calculator.aws/#/estimate" TargetMode="Externa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hyperlink" Target="https://calculator.aws/#/estimate?id=7757afffccc3cafdcfdeb212b74623ef02ed5a36" TargetMode="External"/><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56.sv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9.xml"/></Relationships>
</file>

<file path=ppt/slides/_rels/slide219.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hyperlink" Target="https://dunnsolutions.com/business-analytics/big-data-analytics/data-lake-consulting" TargetMode="Externa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3" Type="http://schemas.openxmlformats.org/officeDocument/2006/relationships/image" Target="../media/image172.png"/><Relationship Id="rId18" Type="http://schemas.openxmlformats.org/officeDocument/2006/relationships/image" Target="../media/image177.png"/><Relationship Id="rId26" Type="http://schemas.openxmlformats.org/officeDocument/2006/relationships/image" Target="../media/image185.png"/><Relationship Id="rId39" Type="http://schemas.openxmlformats.org/officeDocument/2006/relationships/image" Target="../media/image198.png"/><Relationship Id="rId21" Type="http://schemas.openxmlformats.org/officeDocument/2006/relationships/image" Target="../media/image180.png"/><Relationship Id="rId34" Type="http://schemas.openxmlformats.org/officeDocument/2006/relationships/image" Target="../media/image193.png"/><Relationship Id="rId42" Type="http://schemas.openxmlformats.org/officeDocument/2006/relationships/image" Target="../media/image201.png"/><Relationship Id="rId47" Type="http://schemas.openxmlformats.org/officeDocument/2006/relationships/image" Target="../media/image206.png"/><Relationship Id="rId50" Type="http://schemas.openxmlformats.org/officeDocument/2006/relationships/image" Target="../media/image209.png"/><Relationship Id="rId55" Type="http://schemas.openxmlformats.org/officeDocument/2006/relationships/image" Target="../media/image214.png"/><Relationship Id="rId7" Type="http://schemas.openxmlformats.org/officeDocument/2006/relationships/image" Target="../media/image166.png"/><Relationship Id="rId2" Type="http://schemas.openxmlformats.org/officeDocument/2006/relationships/image" Target="../media/image161.png"/><Relationship Id="rId16" Type="http://schemas.openxmlformats.org/officeDocument/2006/relationships/image" Target="../media/image175.png"/><Relationship Id="rId29" Type="http://schemas.openxmlformats.org/officeDocument/2006/relationships/image" Target="../media/image188.png"/><Relationship Id="rId11" Type="http://schemas.openxmlformats.org/officeDocument/2006/relationships/image" Target="../media/image170.png"/><Relationship Id="rId24" Type="http://schemas.openxmlformats.org/officeDocument/2006/relationships/image" Target="../media/image183.png"/><Relationship Id="rId32" Type="http://schemas.openxmlformats.org/officeDocument/2006/relationships/image" Target="../media/image191.png"/><Relationship Id="rId37" Type="http://schemas.openxmlformats.org/officeDocument/2006/relationships/image" Target="../media/image196.png"/><Relationship Id="rId40" Type="http://schemas.openxmlformats.org/officeDocument/2006/relationships/image" Target="../media/image199.png"/><Relationship Id="rId45" Type="http://schemas.openxmlformats.org/officeDocument/2006/relationships/image" Target="../media/image204.png"/><Relationship Id="rId53" Type="http://schemas.openxmlformats.org/officeDocument/2006/relationships/image" Target="../media/image212.png"/><Relationship Id="rId58" Type="http://schemas.openxmlformats.org/officeDocument/2006/relationships/image" Target="../media/image217.png"/><Relationship Id="rId5" Type="http://schemas.openxmlformats.org/officeDocument/2006/relationships/image" Target="../media/image164.png"/><Relationship Id="rId19" Type="http://schemas.openxmlformats.org/officeDocument/2006/relationships/image" Target="../media/image178.png"/><Relationship Id="rId4" Type="http://schemas.openxmlformats.org/officeDocument/2006/relationships/image" Target="../media/image163.png"/><Relationship Id="rId9" Type="http://schemas.openxmlformats.org/officeDocument/2006/relationships/image" Target="../media/image168.png"/><Relationship Id="rId14" Type="http://schemas.openxmlformats.org/officeDocument/2006/relationships/image" Target="../media/image173.png"/><Relationship Id="rId22" Type="http://schemas.openxmlformats.org/officeDocument/2006/relationships/image" Target="../media/image181.png"/><Relationship Id="rId27" Type="http://schemas.openxmlformats.org/officeDocument/2006/relationships/image" Target="../media/image186.png"/><Relationship Id="rId30" Type="http://schemas.openxmlformats.org/officeDocument/2006/relationships/image" Target="../media/image189.png"/><Relationship Id="rId35" Type="http://schemas.openxmlformats.org/officeDocument/2006/relationships/image" Target="../media/image194.png"/><Relationship Id="rId43" Type="http://schemas.openxmlformats.org/officeDocument/2006/relationships/image" Target="../media/image202.png"/><Relationship Id="rId48" Type="http://schemas.openxmlformats.org/officeDocument/2006/relationships/image" Target="../media/image207.png"/><Relationship Id="rId56" Type="http://schemas.openxmlformats.org/officeDocument/2006/relationships/image" Target="../media/image215.png"/><Relationship Id="rId8" Type="http://schemas.openxmlformats.org/officeDocument/2006/relationships/image" Target="../media/image167.png"/><Relationship Id="rId51" Type="http://schemas.openxmlformats.org/officeDocument/2006/relationships/image" Target="../media/image210.png"/><Relationship Id="rId3" Type="http://schemas.openxmlformats.org/officeDocument/2006/relationships/image" Target="../media/image162.png"/><Relationship Id="rId12" Type="http://schemas.openxmlformats.org/officeDocument/2006/relationships/image" Target="../media/image171.png"/><Relationship Id="rId17" Type="http://schemas.openxmlformats.org/officeDocument/2006/relationships/image" Target="../media/image176.png"/><Relationship Id="rId25" Type="http://schemas.openxmlformats.org/officeDocument/2006/relationships/image" Target="../media/image184.png"/><Relationship Id="rId33" Type="http://schemas.openxmlformats.org/officeDocument/2006/relationships/image" Target="../media/image192.png"/><Relationship Id="rId38" Type="http://schemas.openxmlformats.org/officeDocument/2006/relationships/image" Target="../media/image197.png"/><Relationship Id="rId46" Type="http://schemas.openxmlformats.org/officeDocument/2006/relationships/image" Target="../media/image205.png"/><Relationship Id="rId59" Type="http://schemas.openxmlformats.org/officeDocument/2006/relationships/image" Target="../media/image218.png"/><Relationship Id="rId20" Type="http://schemas.openxmlformats.org/officeDocument/2006/relationships/image" Target="../media/image179.png"/><Relationship Id="rId41" Type="http://schemas.openxmlformats.org/officeDocument/2006/relationships/image" Target="../media/image200.png"/><Relationship Id="rId54" Type="http://schemas.openxmlformats.org/officeDocument/2006/relationships/image" Target="../media/image213.png"/><Relationship Id="rId1" Type="http://schemas.openxmlformats.org/officeDocument/2006/relationships/slideLayout" Target="../slideLayouts/slideLayout2.xml"/><Relationship Id="rId6" Type="http://schemas.openxmlformats.org/officeDocument/2006/relationships/image" Target="../media/image165.png"/><Relationship Id="rId15" Type="http://schemas.openxmlformats.org/officeDocument/2006/relationships/image" Target="../media/image174.png"/><Relationship Id="rId23" Type="http://schemas.openxmlformats.org/officeDocument/2006/relationships/image" Target="../media/image182.png"/><Relationship Id="rId28" Type="http://schemas.openxmlformats.org/officeDocument/2006/relationships/image" Target="../media/image187.png"/><Relationship Id="rId36" Type="http://schemas.openxmlformats.org/officeDocument/2006/relationships/image" Target="../media/image195.png"/><Relationship Id="rId49" Type="http://schemas.openxmlformats.org/officeDocument/2006/relationships/image" Target="../media/image208.png"/><Relationship Id="rId57" Type="http://schemas.openxmlformats.org/officeDocument/2006/relationships/image" Target="../media/image216.png"/><Relationship Id="rId10" Type="http://schemas.openxmlformats.org/officeDocument/2006/relationships/image" Target="../media/image169.png"/><Relationship Id="rId31" Type="http://schemas.openxmlformats.org/officeDocument/2006/relationships/image" Target="../media/image190.png"/><Relationship Id="rId44" Type="http://schemas.openxmlformats.org/officeDocument/2006/relationships/image" Target="../media/image203.png"/><Relationship Id="rId52" Type="http://schemas.openxmlformats.org/officeDocument/2006/relationships/image" Target="../media/image211.png"/><Relationship Id="rId60" Type="http://schemas.openxmlformats.org/officeDocument/2006/relationships/image" Target="../media/image219.png"/></Relationships>
</file>

<file path=ppt/slides/_rels/slide222.xml.rels><?xml version="1.0" encoding="UTF-8" standalone="yes"?>
<Relationships xmlns="http://schemas.openxmlformats.org/package/2006/relationships"><Relationship Id="rId8" Type="http://schemas.openxmlformats.org/officeDocument/2006/relationships/image" Target="../media/image226.png"/><Relationship Id="rId13" Type="http://schemas.openxmlformats.org/officeDocument/2006/relationships/image" Target="../media/image231.png"/><Relationship Id="rId3" Type="http://schemas.openxmlformats.org/officeDocument/2006/relationships/image" Target="../media/image221.png"/><Relationship Id="rId7" Type="http://schemas.openxmlformats.org/officeDocument/2006/relationships/image" Target="../media/image225.png"/><Relationship Id="rId12" Type="http://schemas.openxmlformats.org/officeDocument/2006/relationships/image" Target="../media/image230.png"/><Relationship Id="rId2" Type="http://schemas.openxmlformats.org/officeDocument/2006/relationships/image" Target="../media/image220.png"/><Relationship Id="rId1" Type="http://schemas.openxmlformats.org/officeDocument/2006/relationships/slideLayout" Target="../slideLayouts/slideLayout7.xml"/><Relationship Id="rId6" Type="http://schemas.openxmlformats.org/officeDocument/2006/relationships/image" Target="../media/image224.png"/><Relationship Id="rId11" Type="http://schemas.openxmlformats.org/officeDocument/2006/relationships/image" Target="../media/image229.png"/><Relationship Id="rId5" Type="http://schemas.openxmlformats.org/officeDocument/2006/relationships/image" Target="../media/image223.png"/><Relationship Id="rId15" Type="http://schemas.openxmlformats.org/officeDocument/2006/relationships/image" Target="../media/image233.png"/><Relationship Id="rId10" Type="http://schemas.openxmlformats.org/officeDocument/2006/relationships/image" Target="../media/image228.png"/><Relationship Id="rId4" Type="http://schemas.openxmlformats.org/officeDocument/2006/relationships/image" Target="../media/image222.png"/><Relationship Id="rId9" Type="http://schemas.openxmlformats.org/officeDocument/2006/relationships/image" Target="../media/image227.png"/><Relationship Id="rId14" Type="http://schemas.openxmlformats.org/officeDocument/2006/relationships/image" Target="../media/image232.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hyperlink" Target="https://aws.amazon.com/ec2/pricing/" TargetMode="Externa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hyperlink" Target="https://docs.aws.amazon.com/emr/latest/ManagementGuide/emr-plan-instances-guidelines.html" TargetMode="Externa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hyperlink" Target="https://docs.aws.amazon.com/emr/latest/ManagementGuide/emr-plan-storage.htm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hyperlink" Target="https://calculator.aws/#/estimate?id=c3780b12bb43b593d05def5a1d5218d9764b8a65" TargetMode="Externa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hyperlink" Target="https://cordis.europa.eu/project/id/101000256" TargetMode="Externa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hyperlink" Target="https://cordis.europa.eu/project/id/101000256" TargetMode="External"/><Relationship Id="rId1" Type="http://schemas.openxmlformats.org/officeDocument/2006/relationships/slideLayout" Target="../slideLayouts/slideLayout8.xml"/></Relationships>
</file>

<file path=ppt/slides/_rels/slide239.xml.rels><?xml version="1.0" encoding="UTF-8" standalone="yes"?>
<Relationships xmlns="http://schemas.openxmlformats.org/package/2006/relationships"><Relationship Id="rId3" Type="http://schemas.openxmlformats.org/officeDocument/2006/relationships/image" Target="../media/image236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docs.google.com/spreadsheets/d/17zEr62CzyqeIy0vU-DcjEUoxf6bMd3ziLSSeIXvk4Lg/edit?usp=sharin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7.xml"/><Relationship Id="rId5" Type="http://schemas.openxmlformats.org/officeDocument/2006/relationships/hyperlink" Target="https://www.cloudera.com/products/pricing.html" TargetMode="External"/><Relationship Id="rId4" Type="http://schemas.openxmlformats.org/officeDocument/2006/relationships/hyperlink" Target="https://www.rect.coreto-europe.com/en" TargetMode="External"/></Relationships>
</file>

<file path=ppt/slides/_rels/slide24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hyperlink" Target="https://calculator.aws/#/estimate?id=05965ca7de23fd9e7d2ab2cd0175fe8c01822c9c" TargetMode="Externa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hyperlink" Target="https://calculator.aws/#/estimate?id=53f60ff0412a18877dc8e1274f7d9875aa3bf665" TargetMode="Externa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2" Type="http://schemas.openxmlformats.org/officeDocument/2006/relationships/hyperlink" Target="https://console.aws.amazon.com/ec2/" TargetMode="Externa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hyperlink" Target="https://console.aws.amazon.com/elasticmapreduce/"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55.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hyperlink" Target="https://github.com/w4bo/spark-word-count.git" TargetMode="External"/><Relationship Id="rId2" Type="http://schemas.openxmlformats.org/officeDocument/2006/relationships/hyperlink" Target="mailto:hadoop@ec2-54-242-176-32.compute-1.amazonaws.com" TargetMode="External"/><Relationship Id="rId1" Type="http://schemas.openxmlformats.org/officeDocument/2006/relationships/slideLayout" Target="../slideLayouts/slideLayout5.xml"/></Relationships>
</file>

<file path=ppt/slides/_rels/slide264.xml.rels><?xml version="1.0" encoding="UTF-8" standalone="yes"?>
<Relationships xmlns="http://schemas.openxmlformats.org/package/2006/relationships"><Relationship Id="rId2" Type="http://schemas.openxmlformats.org/officeDocument/2006/relationships/hyperlink" Target="http://master-public-dns:8888/" TargetMode="Externa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2.xml"/><Relationship Id="rId4" Type="http://schemas.openxmlformats.org/officeDocument/2006/relationships/image" Target="../media/image254.png"/></Relationships>
</file>

<file path=ppt/slides/_rels/slide267.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hyperlink" Target="https://www.awseducate.com/signin/SiteLogin" TargetMode="External"/><Relationship Id="rId2" Type="http://schemas.openxmlformats.org/officeDocument/2006/relationships/image" Target="../media/image260.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hyperlink" Target="https://docs.aws.amazon.com/cli/latest/userguide/install-cliv2-linux.html" TargetMode="External"/><Relationship Id="rId2" Type="http://schemas.openxmlformats.org/officeDocument/2006/relationships/hyperlink" Target="https://docs.aws.amazon.com/cli/latest/userguide/install-cliv2.html" TargetMode="External"/><Relationship Id="rId1" Type="http://schemas.openxmlformats.org/officeDocument/2006/relationships/slideLayout" Target="../slideLayouts/slideLayout5.xml"/></Relationships>
</file>

<file path=ppt/slides/_rels/slide275.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62.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hyperlink" Target="https://s3.console.aws.amazon.com/s3/home?region=us-east-1"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5.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0.xml.rels><?xml version="1.0" encoding="UTF-8" standalone="yes"?>
<Relationships xmlns="http://schemas.openxmlformats.org/package/2006/relationships"><Relationship Id="rId3" Type="http://schemas.openxmlformats.org/officeDocument/2006/relationships/hyperlink" Target="https://docs.aws.amazon.com/serverless-application-model/latest/developerguide/serverless-sam-cli-install.html" TargetMode="External"/><Relationship Id="rId2" Type="http://schemas.openxmlformats.org/officeDocument/2006/relationships/hyperlink" Target="https://github.com/aws/aws-sam-cli/releases/latest/download/aws-sam-cli-linux-x86_64.zip" TargetMode="External"/><Relationship Id="rId1" Type="http://schemas.openxmlformats.org/officeDocument/2006/relationships/slideLayout" Target="../slideLayouts/slideLayout5.xml"/></Relationships>
</file>

<file path=ppt/slides/_rels/slide281.xml.rels><?xml version="1.0" encoding="UTF-8" standalone="yes"?>
<Relationships xmlns="http://schemas.openxmlformats.org/package/2006/relationships"><Relationship Id="rId8" Type="http://schemas.openxmlformats.org/officeDocument/2006/relationships/hyperlink" Target="https://docs.aws.amazon.com/amazondynamodb/latest/developerguide/Introduction" TargetMode="External"/><Relationship Id="rId3" Type="http://schemas.openxmlformats.org/officeDocument/2006/relationships/hyperlink" Target="https://console.aws.amazon.com/console/home?region=us-east-1" TargetMode="External"/><Relationship Id="rId7" Type="http://schemas.openxmlformats.org/officeDocument/2006/relationships/hyperlink" Target="https://console.aws.amazon.com/lambda/home?region=us-east-1#/functions" TargetMode="External"/><Relationship Id="rId2" Type="http://schemas.openxmlformats.org/officeDocument/2006/relationships/hyperlink" Target="https://aws.amazon.com/it/education/awseducate/" TargetMode="External"/><Relationship Id="rId1" Type="http://schemas.openxmlformats.org/officeDocument/2006/relationships/slideLayout" Target="../slideLayouts/slideLayout4.xml"/><Relationship Id="rId6" Type="http://schemas.openxmlformats.org/officeDocument/2006/relationships/hyperlink" Target="https://docs.aws.amazon.com/lambda/latest/dg/getting-started.html" TargetMode="External"/><Relationship Id="rId5" Type="http://schemas.openxmlformats.org/officeDocument/2006/relationships/hyperlink" Target="https://docs.aws.amazon.com/sdk-for-java/latest/developer-guide/home.html" TargetMode="External"/><Relationship Id="rId4" Type="http://schemas.openxmlformats.org/officeDocument/2006/relationships/hyperlink" Target="https://docs.aws.amazon.com/IAM/latest/UserGuide/iam-ug.pdf" TargetMode="External"/><Relationship Id="rId9" Type="http://schemas.openxmlformats.org/officeDocument/2006/relationships/hyperlink" Target="https://s3.console.aws.amazon.com/s3/home?region=us-east-1" TargetMode="Externa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640.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1660.png"/><Relationship Id="rId2" Type="http://schemas.openxmlformats.org/officeDocument/2006/relationships/image" Target="../media/image1650.png"/><Relationship Id="rId1" Type="http://schemas.openxmlformats.org/officeDocument/2006/relationships/slideLayout" Target="../slideLayouts/slideLayout2.xml"/><Relationship Id="rId6" Type="http://schemas.openxmlformats.org/officeDocument/2006/relationships/image" Target="../media/image1690.png"/><Relationship Id="rId5" Type="http://schemas.openxmlformats.org/officeDocument/2006/relationships/image" Target="../media/image264.png"/><Relationship Id="rId4" Type="http://schemas.openxmlformats.org/officeDocument/2006/relationships/image" Target="../media/image263.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hyperlink" Target="https://docs.aws.amazon.com/amazondynamodb/latest/developerguide/bp-gsi-overloading.html" TargetMode="External"/><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hyperlink" Target="https://cloud.google.com/bigtable/docs/schema-design" TargetMode="Externa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6.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esa.int/Science_Exploration/Space_Science/Webb/Webb_inspects_the_heart_of_the_Phantom_Galaxy" TargetMode="External"/><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hyperlink" Target="https://github.com/w4bo/bigdata-aws/" TargetMode="External"/><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hyperlink" Target="https://aws.amazon.com/lambda/pricing/" TargetMode="External"/><Relationship Id="rId2" Type="http://schemas.openxmlformats.org/officeDocument/2006/relationships/image" Target="../media/image275.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w3.org/TR/prov-dm/"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w3.org/TR/2013/NOTE-prov-primer-20130430/" TargetMode="External"/><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forms.gle/2DibVSdNgrgWTdVF6" TargetMode="Externa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docs.aws.amazon.com/AmazonS3/latest/userguide/versioning-workflows.html" TargetMode="Externa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databricks.com/glossary/data-lakehouse" TargetMode="Externa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databricks.com/blog/2021/05/19/evolution-to-the-data-lakehouse.html"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gartner.com/smarterwithgartner/data-fabric-architecture-is-key-to-modernizing-data-management-and-integration" TargetMode="External"/><Relationship Id="rId2" Type="http://schemas.openxmlformats.org/officeDocument/2006/relationships/hyperlink" Target="https://www.gartner.com/en/newsroom/press-releases/2019-02-18-gartner-identifies-top-10-data-and-analytics-technolo"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irion-edm.com/data-management-insights/gartner-data-summit-irion-representative-vendor-for-data-fabric-technology/"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gartner.com/smarterwithgartner/data-fabric-architecture-is-key-to-modernizing-data-management-and-integration"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martinfowler.com/articles/data-monolith-to-mesh.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martinfowler.com/articles/data-mesh-principles.html"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www.tamr.com/blog/from-devops-to-dataops-by-andy-palmer/" TargetMode="External"/><Relationship Id="rId2" Type="http://schemas.openxmlformats.org/officeDocument/2006/relationships/hyperlink" Target="https://www.gartner.com/smarterwithgartner/how-dataops-amplifies-data-and-analytics-business-value" TargetMode="Externa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s://www.datasciencecentral.com/profiles/blogs/dataops-it-s-a-secret" TargetMode="External"/></Relationships>
</file>

<file path=ppt/slides/_rels/slide5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6.xml.rels><?xml version="1.0" encoding="UTF-8" standalone="yes"?>
<Relationships xmlns="http://schemas.openxmlformats.org/package/2006/relationships"><Relationship Id="rId3" Type="http://schemas.openxmlformats.org/officeDocument/2006/relationships/hyperlink" Target="https://aws.amazon.com/education/awseducate/"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xkcd.com/908/"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48.jpg"/><Relationship Id="rId4" Type="http://schemas.openxmlformats.org/officeDocument/2006/relationships/hyperlink" Target="https://www.domo.com/learn/data-never-sleeps-8"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blog.seagate.com/business/linus-tech-tips-want-petabyte-system/" TargetMode="External"/><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www.reuters.com/article/us-france-ovh-fire-idUSKBN2B20NU" TargetMode="Externa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big.csr.unibo.it/downloads/ubuntu-64-bit.zip" TargetMode="External"/><Relationship Id="rId2" Type="http://schemas.openxmlformats.org/officeDocument/2006/relationships/hyperlink" Target="https://csi-rlab.campusfc.unibo.it/"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hyperlink" Target="https://cloud.google.com/blog/topics/inside-google-cloud/announcing-round-the-clock-clean-energy-for-cloud" TargetMode="External"/><Relationship Id="rId4" Type="http://schemas.openxmlformats.org/officeDocument/2006/relationships/image" Target="../media/image52.png"/></Relationships>
</file>

<file path=ppt/slides/_rels/slide72.xml.rels><?xml version="1.0" encoding="UTF-8" standalone="yes"?>
<Relationships xmlns="http://schemas.openxmlformats.org/package/2006/relationships"><Relationship Id="rId3" Type="http://schemas.openxmlformats.org/officeDocument/2006/relationships/hyperlink" Target="https://xkcd.com/908/" TargetMode="External"/><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hyperlink" Target="https://docs.aws.amazon.com/AWSEC2/latest/UserGuide/using-regions-availability-zones.html" TargetMode="External"/><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hyperlink" Target="https://www.gartner.com/en/research/methodologies/magic-quadrants-research" TargetMode="External"/><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hyperlink" Target="https://cloud.google.com/blog/topics/developers-practitioners/serverless-vs-fully-managed-whats-difference" TargetMode="External"/><Relationship Id="rId2" Type="http://schemas.openxmlformats.org/officeDocument/2006/relationships/hyperlink" Target="https://cloud.google.com/blog/products/bigquery/separation-of-storage-and-compute-in-bigquery"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hyperlink" Target="https://xkcd.com/1084/" TargetMode="External"/><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hyperlink" Target="https://aws.amazon.com/compliance/data-center/data-centers/"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hyperlink" Target="https://colab.research.google.com/drive/1c9umVM8b3hHkY1mZEJLNOKH1OhXbEwZr?usp=sharing"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5" Type="http://schemas.openxmlformats.org/officeDocument/2006/relationships/hyperlink" Target="https://www.datamation.com/big-data/structured-vs-unstructured-data/" TargetMode="External"/><Relationship Id="rId4" Type="http://schemas.openxmlformats.org/officeDocument/2006/relationships/image" Target="../media/image67.svg"/></Relationships>
</file>

<file path=ppt/slides/_rels/slide98.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endParaRPr lang="en-US" dirty="0"/>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a:t>
            </a:fld>
            <a:endParaRPr lang="it-IT" dirty="0"/>
          </a:p>
        </p:txBody>
      </p:sp>
    </p:spTree>
    <p:extLst>
      <p:ext uri="{BB962C8B-B14F-4D97-AF65-F5344CB8AC3E}">
        <p14:creationId xmlns:p14="http://schemas.microsoft.com/office/powerpoint/2010/main" val="18176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dirty="0"/>
              <a:t>Two sides of the same coin, and your profile is a perfect? fit</a:t>
            </a:r>
          </a:p>
          <a:p>
            <a:pPr lvl="1"/>
            <a:r>
              <a:rPr lang="en-US" dirty="0"/>
              <a:t>Technological perspective</a:t>
            </a:r>
          </a:p>
          <a:p>
            <a:pPr lvl="2"/>
            <a:r>
              <a:rPr lang="en-US" dirty="0"/>
              <a:t>How do we configure a distributed environment?</a:t>
            </a:r>
          </a:p>
          <a:p>
            <a:pPr lvl="2"/>
            <a:r>
              <a:rPr lang="en-US" dirty="0"/>
              <a:t>How do we set up/integrate/control independent services?</a:t>
            </a:r>
          </a:p>
          <a:p>
            <a:pPr lvl="2"/>
            <a:r>
              <a:rPr lang="en-US" dirty="0"/>
              <a:t>How do we orchestrate data flows?</a:t>
            </a:r>
          </a:p>
          <a:p>
            <a:pPr lvl="2"/>
            <a:r>
              <a:rPr lang="en-US" i="1" dirty="0"/>
              <a:t>Remember</a:t>
            </a:r>
            <a:r>
              <a:rPr lang="en-US" dirty="0"/>
              <a:t>: this is not a course to engineer (big data) services</a:t>
            </a:r>
          </a:p>
          <a:p>
            <a:pPr lvl="1"/>
            <a:r>
              <a:rPr lang="en-US" dirty="0"/>
              <a:t>Business perspective</a:t>
            </a:r>
          </a:p>
          <a:p>
            <a:pPr lvl="2"/>
            <a:r>
              <a:rPr lang="en-US" dirty="0"/>
              <a:t>Can we afford to spend resources on tasks that are not mission oriented?</a:t>
            </a:r>
          </a:p>
          <a:p>
            <a:pPr lvl="2"/>
            <a:r>
              <a:rPr lang="en-US" dirty="0"/>
              <a:t>No free lunch, each choice has cost/benefit</a:t>
            </a:r>
          </a:p>
          <a:p>
            <a:pPr lvl="2"/>
            <a:r>
              <a:rPr lang="en-US" dirty="0"/>
              <a:t>How much time does it take to master a technology?</a:t>
            </a:r>
          </a:p>
          <a:p>
            <a:pPr lvl="2"/>
            <a:r>
              <a:rPr lang="en-US" dirty="0"/>
              <a:t>How many people do I need?</a:t>
            </a:r>
          </a:p>
          <a:p>
            <a:pPr lvl="2"/>
            <a:r>
              <a:rPr lang="en-US" i="1" dirty="0"/>
              <a:t>Remember</a:t>
            </a:r>
            <a:r>
              <a:rPr lang="en-US" dirty="0"/>
              <a:t>: this is not a course to sell (big data) services</a:t>
            </a:r>
          </a:p>
          <a:p>
            <a:r>
              <a:rPr lang="en-US" dirty="0"/>
              <a:t>… but first, which are our </a:t>
            </a:r>
            <a:r>
              <a:rPr lang="en-US" dirty="0">
                <a:solidFill>
                  <a:srgbClr val="FF5050"/>
                </a:solidFill>
              </a:rPr>
              <a:t>data needs</a:t>
            </a:r>
            <a:r>
              <a:rPr lang="en-US" dirty="0"/>
              <a:t>?</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a:t>
            </a:fld>
            <a:endParaRPr lang="it-IT" dirty="0"/>
          </a:p>
        </p:txBody>
      </p:sp>
    </p:spTree>
    <p:extLst>
      <p:ext uri="{BB962C8B-B14F-4D97-AF65-F5344CB8AC3E}">
        <p14:creationId xmlns:p14="http://schemas.microsoft.com/office/powerpoint/2010/main" val="6704660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it-IT" dirty="0"/>
              <a:t>Reference scenario</a:t>
            </a:r>
            <a:endParaRPr lang="en-US" dirty="0"/>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idx="1"/>
          </p:nvPr>
        </p:nvSpPr>
        <p:spPr/>
        <p:txBody>
          <a:bodyPr/>
          <a:lstStyle/>
          <a:p>
            <a:r>
              <a:rPr lang="en-US" dirty="0"/>
              <a:t>Data acceleration</a:t>
            </a:r>
          </a:p>
          <a:p>
            <a:pPr lvl="1"/>
            <a:r>
              <a:rPr lang="en-US" dirty="0"/>
              <a:t>The rate at which large collections of data can be ingested, processed, and analyzed</a:t>
            </a:r>
          </a:p>
          <a:p>
            <a:pPr lvl="1"/>
            <a:r>
              <a:rPr lang="en-US" dirty="0"/>
              <a:t>Data acceleration is not constant, it comes in bursts</a:t>
            </a:r>
          </a:p>
          <a:p>
            <a:pPr lvl="1"/>
            <a:r>
              <a:rPr lang="en-US" dirty="0"/>
              <a:t>Take Twitter as an example</a:t>
            </a:r>
          </a:p>
          <a:p>
            <a:pPr lvl="2"/>
            <a:r>
              <a:rPr lang="en-US" dirty="0"/>
              <a:t>Hashtags can become hugely popular and appear hundreds of times in just seconds</a:t>
            </a:r>
          </a:p>
          <a:p>
            <a:pPr lvl="2"/>
            <a:r>
              <a:rPr lang="en-US" dirty="0"/>
              <a:t>… or slow down to one tag an hour</a:t>
            </a:r>
          </a:p>
          <a:p>
            <a:pPr lvl="1"/>
            <a:r>
              <a:rPr lang="en-US" dirty="0"/>
              <a:t>Your system must be able to efficiently handle the peak as well as the lows</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it-IT" smtClean="0"/>
              <a:pPr/>
              <a:t>100</a:t>
            </a:fld>
            <a:endParaRPr lang="it-IT"/>
          </a:p>
        </p:txBody>
      </p:sp>
      <p:sp>
        <p:nvSpPr>
          <p:cNvPr id="13" name="Segnaposto contenuto 12">
            <a:extLst>
              <a:ext uri="{FF2B5EF4-FFF2-40B4-BE49-F238E27FC236}">
                <a16:creationId xmlns:a16="http://schemas.microsoft.com/office/drawing/2014/main" id="{13045EB0-DE32-00E6-A6E3-1099EEB818A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4196987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dirty="0"/>
              <a:t>Plus other Vs </a:t>
            </a:r>
          </a:p>
          <a:p>
            <a:pPr lvl="1"/>
            <a:r>
              <a:rPr lang="en-US" b="1" dirty="0">
                <a:effectLst/>
              </a:rPr>
              <a:t>Veracity</a:t>
            </a:r>
            <a:r>
              <a:rPr lang="en-US" dirty="0">
                <a:effectLst/>
              </a:rPr>
              <a:t>:</a:t>
            </a:r>
            <a:r>
              <a:rPr lang="en-US" b="1" dirty="0">
                <a:effectLst/>
              </a:rPr>
              <a:t> </a:t>
            </a:r>
            <a:r>
              <a:rPr lang="en-US" dirty="0">
                <a:effectLst/>
              </a:rPr>
              <a:t>data </a:t>
            </a:r>
            <a:r>
              <a:rPr lang="en-US" dirty="0"/>
              <a:t>trustworthiness/quality</a:t>
            </a:r>
          </a:p>
          <a:p>
            <a:pPr lvl="1"/>
            <a:r>
              <a:rPr lang="en-US" b="1" dirty="0">
                <a:effectLst/>
              </a:rPr>
              <a:t>Value</a:t>
            </a:r>
            <a:r>
              <a:rPr lang="en-US" dirty="0">
                <a:effectLst/>
              </a:rPr>
              <a:t>: ability to extract meaningful information</a:t>
            </a:r>
          </a:p>
          <a:p>
            <a:pPr lvl="1"/>
            <a:r>
              <a:rPr lang="en-US" dirty="0"/>
              <a:t>Do you foresee any related problem?</a:t>
            </a:r>
            <a:endParaRPr lang="en-US" dirty="0">
              <a:effectLst/>
            </a:endParaRPr>
          </a:p>
          <a:p>
            <a:endParaRPr lang="en-US" dirty="0"/>
          </a:p>
          <a:p>
            <a:r>
              <a:rPr lang="en-US" dirty="0"/>
              <a:t>Our focus</a:t>
            </a:r>
          </a:p>
          <a:p>
            <a:pPr lvl="1"/>
            <a:r>
              <a:rPr lang="en-US" dirty="0"/>
              <a:t>(Un)Structured big-data batch</a:t>
            </a:r>
          </a:p>
          <a:p>
            <a:pPr lvl="1"/>
            <a:r>
              <a:rPr lang="en-US" dirty="0"/>
              <a:t>(Un)Structured big-data streams</a:t>
            </a:r>
          </a:p>
          <a:p>
            <a:r>
              <a:rPr lang="en-US" b="1" dirty="0"/>
              <a:t>Goal</a:t>
            </a:r>
            <a:r>
              <a:rPr lang="en-US" dirty="0"/>
              <a:t>: keep in mind the cube to</a:t>
            </a:r>
          </a:p>
          <a:p>
            <a:r>
              <a:rPr lang="en-US" dirty="0"/>
              <a:t>categorize the services</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101</a:t>
            </a:fld>
            <a:endParaRPr lang="it-IT"/>
          </a:p>
        </p:txBody>
      </p:sp>
      <p:sp>
        <p:nvSpPr>
          <p:cNvPr id="7" name="Freeform: Shape 6">
            <a:extLst>
              <a:ext uri="{FF2B5EF4-FFF2-40B4-BE49-F238E27FC236}">
                <a16:creationId xmlns:a16="http://schemas.microsoft.com/office/drawing/2014/main" id="{B2B161C9-5261-454E-90CB-D2B8BA54D09F}"/>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1EF69247-428D-44B1-A96E-57E50F7A1CC9}"/>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1FA777B-2A3B-49C8-BB1E-EA25AE6CA83C}"/>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1F4D50A-8F39-41A3-B83C-36721B3E1CAB}"/>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F6EDC6B-799D-4852-9677-971106B24A2E}"/>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7AF26017-5EE6-43CB-BA6D-871E5F032B81}"/>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14" name="TextBox 13">
            <a:extLst>
              <a:ext uri="{FF2B5EF4-FFF2-40B4-BE49-F238E27FC236}">
                <a16:creationId xmlns:a16="http://schemas.microsoft.com/office/drawing/2014/main" id="{5DF59598-D712-42C6-9BF6-513E651C975C}"/>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15" name="Freeform: Shape 14">
            <a:extLst>
              <a:ext uri="{FF2B5EF4-FFF2-40B4-BE49-F238E27FC236}">
                <a16:creationId xmlns:a16="http://schemas.microsoft.com/office/drawing/2014/main" id="{95E2F8B7-1980-45FA-9024-9F400B058C51}"/>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1B075E17-7A1E-4B33-B196-77C2A2C13D1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17" name="TextBox 16">
            <a:extLst>
              <a:ext uri="{FF2B5EF4-FFF2-40B4-BE49-F238E27FC236}">
                <a16:creationId xmlns:a16="http://schemas.microsoft.com/office/drawing/2014/main" id="{8C0F7582-065B-4234-A6C0-A31B04A06AE3}"/>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18" name="TextBox 17">
            <a:extLst>
              <a:ext uri="{FF2B5EF4-FFF2-40B4-BE49-F238E27FC236}">
                <a16:creationId xmlns:a16="http://schemas.microsoft.com/office/drawing/2014/main" id="{4A36503E-993F-42EE-B9FF-784643252F48}"/>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19" name="TextBox 18">
            <a:extLst>
              <a:ext uri="{FF2B5EF4-FFF2-40B4-BE49-F238E27FC236}">
                <a16:creationId xmlns:a16="http://schemas.microsoft.com/office/drawing/2014/main" id="{449CE6AE-70B8-407E-A25C-64D4B6AC7DB8}"/>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20" name="TextBox 19">
            <a:extLst>
              <a:ext uri="{FF2B5EF4-FFF2-40B4-BE49-F238E27FC236}">
                <a16:creationId xmlns:a16="http://schemas.microsoft.com/office/drawing/2014/main" id="{09E45013-466F-4EC1-96EB-BD5B2D693FEA}"/>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21" name="TextBox 20">
            <a:extLst>
              <a:ext uri="{FF2B5EF4-FFF2-40B4-BE49-F238E27FC236}">
                <a16:creationId xmlns:a16="http://schemas.microsoft.com/office/drawing/2014/main" id="{4BE5207F-F070-441F-9981-225846763C42}"/>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22" name="Freeform: Shape 21">
            <a:extLst>
              <a:ext uri="{FF2B5EF4-FFF2-40B4-BE49-F238E27FC236}">
                <a16:creationId xmlns:a16="http://schemas.microsoft.com/office/drawing/2014/main" id="{C5D19AB9-0418-453C-B542-BDCE501AA9D0}"/>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89B175B3-5AFB-4AF2-9766-D01E8CAA8675}"/>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24" name="TextBox 23">
            <a:extLst>
              <a:ext uri="{FF2B5EF4-FFF2-40B4-BE49-F238E27FC236}">
                <a16:creationId xmlns:a16="http://schemas.microsoft.com/office/drawing/2014/main" id="{F16F8AF8-DE62-4509-A2B1-6D80B8342A31}"/>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27" name="Freeform: Shape 26">
            <a:extLst>
              <a:ext uri="{FF2B5EF4-FFF2-40B4-BE49-F238E27FC236}">
                <a16:creationId xmlns:a16="http://schemas.microsoft.com/office/drawing/2014/main" id="{48AFB24E-0317-439D-AC65-B68725EB541F}"/>
              </a:ext>
            </a:extLst>
          </p:cNvPr>
          <p:cNvSpPr/>
          <p:nvPr/>
        </p:nvSpPr>
        <p:spPr>
          <a:xfrm>
            <a:off x="7003095" y="3085427"/>
            <a:ext cx="1947672" cy="1947672"/>
          </a:xfrm>
          <a:custGeom>
            <a:avLst/>
            <a:gdLst>
              <a:gd name="connsiteX0" fmla="*/ -355 w 354530"/>
              <a:gd name="connsiteY0" fmla="*/ -173 h 2036277"/>
              <a:gd name="connsiteX1" fmla="*/ 354176 w 354530"/>
              <a:gd name="connsiteY1" fmla="*/ -173 h 2036277"/>
              <a:gd name="connsiteX2" fmla="*/ 354176 w 354530"/>
              <a:gd name="connsiteY2" fmla="*/ 2036105 h 2036277"/>
              <a:gd name="connsiteX3" fmla="*/ -355 w 354530"/>
              <a:gd name="connsiteY3" fmla="*/ 2036105 h 2036277"/>
            </a:gdLst>
            <a:ahLst/>
            <a:cxnLst>
              <a:cxn ang="0">
                <a:pos x="connsiteX0" y="connsiteY0"/>
              </a:cxn>
              <a:cxn ang="0">
                <a:pos x="connsiteX1" y="connsiteY1"/>
              </a:cxn>
              <a:cxn ang="0">
                <a:pos x="connsiteX2" y="connsiteY2"/>
              </a:cxn>
              <a:cxn ang="0">
                <a:pos x="connsiteX3" y="connsiteY3"/>
              </a:cxn>
            </a:cxnLst>
            <a:rect l="l" t="t" r="r" b="b"/>
            <a:pathLst>
              <a:path w="354530" h="2036277">
                <a:moveTo>
                  <a:pt x="-355" y="-173"/>
                </a:moveTo>
                <a:lnTo>
                  <a:pt x="354176" y="-173"/>
                </a:lnTo>
                <a:lnTo>
                  <a:pt x="354176" y="2036105"/>
                </a:lnTo>
                <a:lnTo>
                  <a:pt x="-355" y="2036105"/>
                </a:lnTo>
                <a:close/>
              </a:path>
            </a:pathLst>
          </a:custGeom>
          <a:gradFill flip="none" rotWithShape="1">
            <a:gsLst>
              <a:gs pos="0">
                <a:schemeClr val="accent4">
                  <a:lumMod val="20000"/>
                  <a:lumOff val="80000"/>
                </a:schemeClr>
              </a:gs>
              <a:gs pos="100000">
                <a:srgbClr val="FFC000"/>
              </a:gs>
            </a:gsLst>
            <a:lin ang="0" scaled="1"/>
            <a:tileRect/>
          </a:gradFill>
          <a:ln w="9091" cap="flat">
            <a:noFill/>
            <a:prstDash val="solid"/>
            <a:miter/>
          </a:ln>
        </p:spPr>
        <p:txBody>
          <a:bodyPr rtlCol="0" anchor="ctr"/>
          <a:lstStyle/>
          <a:p>
            <a:endParaRPr lang="en-US"/>
          </a:p>
        </p:txBody>
      </p:sp>
      <p:sp>
        <p:nvSpPr>
          <p:cNvPr id="28" name="TextBox 27">
            <a:extLst>
              <a:ext uri="{FF2B5EF4-FFF2-40B4-BE49-F238E27FC236}">
                <a16:creationId xmlns:a16="http://schemas.microsoft.com/office/drawing/2014/main" id="{7754B616-83F0-440A-BA5A-58894230E0F9}"/>
              </a:ext>
            </a:extLst>
          </p:cNvPr>
          <p:cNvSpPr txBox="1"/>
          <p:nvPr/>
        </p:nvSpPr>
        <p:spPr>
          <a:xfrm rot="16200000">
            <a:off x="8326488" y="3901030"/>
            <a:ext cx="910122"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Stream</a:t>
            </a:r>
          </a:p>
        </p:txBody>
      </p:sp>
      <p:sp>
        <p:nvSpPr>
          <p:cNvPr id="29" name="TextBox 28">
            <a:extLst>
              <a:ext uri="{FF2B5EF4-FFF2-40B4-BE49-F238E27FC236}">
                <a16:creationId xmlns:a16="http://schemas.microsoft.com/office/drawing/2014/main" id="{AEBDBD9F-D278-4E3E-B4CB-D898DB4BB8A9}"/>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30" name="TextBox 29">
            <a:extLst>
              <a:ext uri="{FF2B5EF4-FFF2-40B4-BE49-F238E27FC236}">
                <a16:creationId xmlns:a16="http://schemas.microsoft.com/office/drawing/2014/main" id="{C2FA50C6-F706-42C3-8737-31B606A1248B}"/>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1" name="TextBox 30">
            <a:extLst>
              <a:ext uri="{FF2B5EF4-FFF2-40B4-BE49-F238E27FC236}">
                <a16:creationId xmlns:a16="http://schemas.microsoft.com/office/drawing/2014/main" id="{1860BDF2-0C1A-4795-9D76-38AEEEBCF919}"/>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32" name="TextBox 31">
            <a:extLst>
              <a:ext uri="{FF2B5EF4-FFF2-40B4-BE49-F238E27FC236}">
                <a16:creationId xmlns:a16="http://schemas.microsoft.com/office/drawing/2014/main" id="{19D6ED8A-AF96-430C-A32E-52D9411DA20E}"/>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3" name="TextBox 32">
            <a:extLst>
              <a:ext uri="{FF2B5EF4-FFF2-40B4-BE49-F238E27FC236}">
                <a16:creationId xmlns:a16="http://schemas.microsoft.com/office/drawing/2014/main" id="{98923BF2-B1FB-4578-93A0-E0649C3441C7}"/>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34" name="TextBox 33">
            <a:extLst>
              <a:ext uri="{FF2B5EF4-FFF2-40B4-BE49-F238E27FC236}">
                <a16:creationId xmlns:a16="http://schemas.microsoft.com/office/drawing/2014/main" id="{1144DF46-F8BE-46F6-B26E-E5941A9B9A06}"/>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35" name="TextBox 34">
            <a:extLst>
              <a:ext uri="{FF2B5EF4-FFF2-40B4-BE49-F238E27FC236}">
                <a16:creationId xmlns:a16="http://schemas.microsoft.com/office/drawing/2014/main" id="{C6B87F97-C71B-41D0-ABC9-7246E15BDD87}"/>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
        <p:nvSpPr>
          <p:cNvPr id="26" name="TextBox 25">
            <a:extLst>
              <a:ext uri="{FF2B5EF4-FFF2-40B4-BE49-F238E27FC236}">
                <a16:creationId xmlns:a16="http://schemas.microsoft.com/office/drawing/2014/main" id="{07EF8476-F289-4CE3-A6C2-6F998A9222F6}"/>
              </a:ext>
            </a:extLst>
          </p:cNvPr>
          <p:cNvSpPr txBox="1"/>
          <p:nvPr/>
        </p:nvSpPr>
        <p:spPr>
          <a:xfrm rot="16200000">
            <a:off x="6785598" y="3882849"/>
            <a:ext cx="782854"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Batch</a:t>
            </a:r>
          </a:p>
        </p:txBody>
      </p:sp>
    </p:spTree>
    <p:extLst>
      <p:ext uri="{BB962C8B-B14F-4D97-AF65-F5344CB8AC3E}">
        <p14:creationId xmlns:p14="http://schemas.microsoft.com/office/powerpoint/2010/main" val="41011980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dirty="0"/>
              <a:t>Reference scenario: batch vs stream</a:t>
            </a:r>
          </a:p>
        </p:txBody>
      </p:sp>
      <p:sp>
        <p:nvSpPr>
          <p:cNvPr id="3" name="Content Placeholder 2">
            <a:extLst>
              <a:ext uri="{FF2B5EF4-FFF2-40B4-BE49-F238E27FC236}">
                <a16:creationId xmlns:a16="http://schemas.microsoft.com/office/drawing/2014/main" id="{797A386E-C5C2-4889-8443-6E98B61A889F}"/>
              </a:ext>
            </a:extLst>
          </p:cNvPr>
          <p:cNvSpPr>
            <a:spLocks noGrp="1"/>
          </p:cNvSpPr>
          <p:nvPr>
            <p:ph idx="1"/>
          </p:nvPr>
        </p:nvSpPr>
        <p:spPr/>
        <p:txBody>
          <a:bodyPr/>
          <a:lstStyle/>
          <a:p>
            <a:endParaRPr lang="en-US"/>
          </a:p>
        </p:txBody>
      </p:sp>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102</a:t>
            </a:fld>
            <a:endParaRPr lang="it-IT"/>
          </a:p>
        </p:txBody>
      </p:sp>
      <p:sp>
        <p:nvSpPr>
          <p:cNvPr id="8" name="Content Placeholder 7">
            <a:extLst>
              <a:ext uri="{FF2B5EF4-FFF2-40B4-BE49-F238E27FC236}">
                <a16:creationId xmlns:a16="http://schemas.microsoft.com/office/drawing/2014/main" id="{DCBD00B6-3668-43B0-C8E4-74E8BCC3D4B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9415813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dirty="0"/>
              <a:t>Reference scenario: batch vs stream</a:t>
            </a:r>
          </a:p>
        </p:txBody>
      </p:sp>
      <p:graphicFrame>
        <p:nvGraphicFramePr>
          <p:cNvPr id="10" name="Segnaposto contenuto 9">
            <a:extLst>
              <a:ext uri="{FF2B5EF4-FFF2-40B4-BE49-F238E27FC236}">
                <a16:creationId xmlns:a16="http://schemas.microsoft.com/office/drawing/2014/main" id="{2AD84256-5C7F-9975-39EE-76249DF042BC}"/>
              </a:ext>
            </a:extLst>
          </p:cNvPr>
          <p:cNvGraphicFramePr>
            <a:graphicFrameLocks noGrp="1"/>
          </p:cNvGraphicFramePr>
          <p:nvPr>
            <p:ph idx="1"/>
          </p:nvPr>
        </p:nvGraphicFramePr>
        <p:xfrm>
          <a:off x="838200" y="2275681"/>
          <a:ext cx="10515599" cy="3505200"/>
        </p:xfrm>
        <a:graphic>
          <a:graphicData uri="http://schemas.openxmlformats.org/drawingml/2006/table">
            <a:tbl>
              <a:tblPr/>
              <a:tblGrid>
                <a:gridCol w="1638330">
                  <a:extLst>
                    <a:ext uri="{9D8B030D-6E8A-4147-A177-3AD203B41FA5}">
                      <a16:colId xmlns:a16="http://schemas.microsoft.com/office/drawing/2014/main" val="2682574471"/>
                    </a:ext>
                  </a:extLst>
                </a:gridCol>
                <a:gridCol w="4208343">
                  <a:extLst>
                    <a:ext uri="{9D8B030D-6E8A-4147-A177-3AD203B41FA5}">
                      <a16:colId xmlns:a16="http://schemas.microsoft.com/office/drawing/2014/main" val="803277394"/>
                    </a:ext>
                  </a:extLst>
                </a:gridCol>
                <a:gridCol w="4668926">
                  <a:extLst>
                    <a:ext uri="{9D8B030D-6E8A-4147-A177-3AD203B41FA5}">
                      <a16:colId xmlns:a16="http://schemas.microsoft.com/office/drawing/2014/main" val="2673660138"/>
                    </a:ext>
                  </a:extLst>
                </a:gridCol>
              </a:tblGrid>
              <a:tr h="0">
                <a:tc>
                  <a:txBody>
                    <a:bodyPr/>
                    <a:lstStyle/>
                    <a:p>
                      <a:pPr fontAlgn="t"/>
                      <a:br>
                        <a:rPr lang="en-US" sz="2000" dirty="0">
                          <a:effectLst/>
                          <a:latin typeface="Helvetica" panose="020B0604020202020204" pitchFamily="34" charset="0"/>
                          <a:cs typeface="Helvetica" panose="020B0604020202020204" pitchFamily="34" charset="0"/>
                        </a:rPr>
                      </a:b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Batch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Stream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extLst>
                  <a:ext uri="{0D108BD9-81ED-4DB2-BD59-A6C34878D82A}">
                    <a16:rowId xmlns:a16="http://schemas.microsoft.com/office/drawing/2014/main" val="1262068261"/>
                  </a:ext>
                </a:extLst>
              </a:tr>
              <a:tr h="0">
                <a:tc>
                  <a:txBody>
                    <a:bodyPr/>
                    <a:lstStyle/>
                    <a:p>
                      <a:pPr fontAlgn="t"/>
                      <a:r>
                        <a:rPr lang="en-US" sz="2000" b="1" dirty="0">
                          <a:effectLst/>
                          <a:latin typeface="Helvetica" panose="020B0604020202020204" pitchFamily="34" charset="0"/>
                          <a:cs typeface="Helvetica" panose="020B0604020202020204" pitchFamily="34" charset="0"/>
                        </a:rPr>
                        <a:t>Data scope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all or most of the data in the dataset</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Queries or processing over data within a rolling time window, or on just the most recent data record</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104087439"/>
                  </a:ext>
                </a:extLst>
              </a:tr>
              <a:tr h="0">
                <a:tc>
                  <a:txBody>
                    <a:bodyPr/>
                    <a:lstStyle/>
                    <a:p>
                      <a:pPr fontAlgn="t"/>
                      <a:r>
                        <a:rPr lang="en-US" sz="2000" b="1" dirty="0">
                          <a:effectLst/>
                          <a:latin typeface="Helvetica" panose="020B0604020202020204" pitchFamily="34" charset="0"/>
                          <a:cs typeface="Helvetica" panose="020B0604020202020204" pitchFamily="34" charset="0"/>
                        </a:rPr>
                        <a:t>Data size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Large batches of data</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Individual records or micro batches consisting of a few records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2944356321"/>
                  </a:ext>
                </a:extLst>
              </a:tr>
              <a:tr h="0">
                <a:tc>
                  <a:txBody>
                    <a:bodyPr/>
                    <a:lstStyle/>
                    <a:p>
                      <a:pPr fontAlgn="t"/>
                      <a:r>
                        <a:rPr lang="en-US" sz="2000" b="1" dirty="0">
                          <a:effectLst/>
                          <a:latin typeface="Helvetica" panose="020B0604020202020204" pitchFamily="34" charset="0"/>
                          <a:cs typeface="Helvetica" panose="020B0604020202020204" pitchFamily="34" charset="0"/>
                        </a:rPr>
                        <a:t>Latency</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Minutes to hours</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Seconds or milliseconds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3766140005"/>
                  </a:ext>
                </a:extLst>
              </a:tr>
              <a:tr h="0">
                <a:tc>
                  <a:txBody>
                    <a:bodyPr/>
                    <a:lstStyle/>
                    <a:p>
                      <a:pPr fontAlgn="t"/>
                      <a:r>
                        <a:rPr lang="en-US" sz="2000" b="1" dirty="0">
                          <a:effectLst/>
                          <a:latin typeface="Helvetica" panose="020B0604020202020204" pitchFamily="34" charset="0"/>
                          <a:cs typeface="Helvetica" panose="020B0604020202020204" pitchFamily="34" charset="0"/>
                        </a:rPr>
                        <a:t>Analysis</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Complex analytics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Simple response functions, aggregates, and rolling metrics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853005497"/>
                  </a:ext>
                </a:extLst>
              </a:tr>
            </a:tbl>
          </a:graphicData>
        </a:graphic>
      </p:graphicFrame>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103</a:t>
            </a:fld>
            <a:endParaRPr lang="it-IT"/>
          </a:p>
        </p:txBody>
      </p:sp>
      <p:sp>
        <p:nvSpPr>
          <p:cNvPr id="9" name="Segnaposto contenuto 8">
            <a:extLst>
              <a:ext uri="{FF2B5EF4-FFF2-40B4-BE49-F238E27FC236}">
                <a16:creationId xmlns:a16="http://schemas.microsoft.com/office/drawing/2014/main" id="{6D052447-B4A8-C74A-6D61-C98EBED0587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8511438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a:t>Scenario 1</a:t>
            </a:r>
          </a:p>
          <a:p>
            <a:pPr lvl="1"/>
            <a:r>
              <a:rPr lang="en-US"/>
              <a:t>My business has a set of 15 JSON data files that are each about 2.5 GB in size. </a:t>
            </a:r>
          </a:p>
          <a:p>
            <a:pPr lvl="1"/>
            <a:r>
              <a:rPr lang="en-US"/>
              <a:t>They are placed on a file server once an hour, and they must be ingested as soon as they arrive in this location. </a:t>
            </a:r>
          </a:p>
          <a:p>
            <a:pPr lvl="1"/>
            <a:r>
              <a:rPr lang="en-US"/>
              <a:t>Data must be combined with all transactions from financial dashboard for this same period, then compared to the recommendations from marketing engine </a:t>
            </a:r>
          </a:p>
          <a:p>
            <a:pPr lvl="1"/>
            <a:r>
              <a:rPr lang="en-US"/>
              <a:t>All data is fully cleansed. </a:t>
            </a:r>
          </a:p>
          <a:p>
            <a:pPr lvl="1"/>
            <a:r>
              <a:rPr lang="en-US"/>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pPr algn="ctr"/>
            <a:r>
              <a:rPr lang="en-US"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104</a:t>
            </a:fld>
            <a:endParaRPr lang="en-US"/>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592754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a:t>Scenario 1</a:t>
            </a:r>
          </a:p>
          <a:p>
            <a:pPr lvl="1"/>
            <a:r>
              <a:rPr lang="en-US"/>
              <a:t>My business has a set of 15 JSON data files that are each about 2.5 GB in size. </a:t>
            </a:r>
          </a:p>
          <a:p>
            <a:pPr lvl="1"/>
            <a:r>
              <a:rPr lang="en-US"/>
              <a:t>They are placed on a file server once an hour, and they must be ingested as soon as they arrive in this location. </a:t>
            </a:r>
          </a:p>
          <a:p>
            <a:pPr lvl="1"/>
            <a:r>
              <a:rPr lang="en-US"/>
              <a:t>Data must be combined with all transactions from financial dashboard for this same period, then compared to the recommendations from marketing engine </a:t>
            </a:r>
          </a:p>
          <a:p>
            <a:pPr lvl="1"/>
            <a:r>
              <a:rPr lang="en-US"/>
              <a:t>All data is fully cleansed. </a:t>
            </a:r>
          </a:p>
          <a:p>
            <a:pPr lvl="1"/>
            <a:r>
              <a:rPr lang="en-US"/>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r>
              <a:rPr lang="en-US" dirty="0"/>
              <a:t>Which Vs are involved?</a:t>
            </a:r>
          </a:p>
          <a:p>
            <a:pPr lvl="1"/>
            <a:r>
              <a:rPr lang="en-US" dirty="0">
                <a:solidFill>
                  <a:srgbClr val="FF5050"/>
                </a:solidFill>
              </a:rPr>
              <a:t>Volume</a:t>
            </a:r>
            <a:r>
              <a:rPr lang="en-US" dirty="0"/>
              <a:t> This scenario describes huge JSON files to be combined with transactional data and marketing data.</a:t>
            </a:r>
          </a:p>
          <a:p>
            <a:pPr lvl="1"/>
            <a:r>
              <a:rPr lang="en-US" dirty="0">
                <a:solidFill>
                  <a:srgbClr val="FF5050"/>
                </a:solidFill>
              </a:rPr>
              <a:t>Velocity</a:t>
            </a:r>
            <a:r>
              <a:rPr lang="en-US" dirty="0"/>
              <a:t> "Wait - now hurry up!" Wait to collect data for a full hour and then produce meaningful results in 10 minutes </a:t>
            </a:r>
            <a:r>
              <a:rPr lang="en-US" dirty="0">
                <a:solidFill>
                  <a:srgbClr val="0070C0"/>
                </a:solidFill>
              </a:rPr>
              <a:t>(is it batch or stream processing?)</a:t>
            </a:r>
          </a:p>
          <a:p>
            <a:pPr lvl="1"/>
            <a:r>
              <a:rPr lang="en-US" dirty="0">
                <a:solidFill>
                  <a:srgbClr val="FF5050"/>
                </a:solidFill>
              </a:rPr>
              <a:t>Variety</a:t>
            </a:r>
            <a:r>
              <a:rPr lang="en-US" dirty="0"/>
              <a:t> three data source types: log files, transactional data, and recommendation information</a:t>
            </a:r>
          </a:p>
          <a:p>
            <a:pPr lvl="1"/>
            <a:r>
              <a:rPr lang="en-US" dirty="0">
                <a:solidFill>
                  <a:srgbClr val="FF5050"/>
                </a:solidFill>
              </a:rPr>
              <a:t>Value</a:t>
            </a:r>
            <a:r>
              <a:rPr lang="en-US" dirty="0"/>
              <a:t> populate dashboards that are used by decision makers as soon as they are made available. The value is reached because it requires an understanding of what the organization is trying to accomplish</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105</a:t>
            </a:fld>
            <a:endParaRPr lang="en-US"/>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117097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a:t>Scenario 2</a:t>
            </a:r>
          </a:p>
          <a:p>
            <a:pPr lvl="1"/>
            <a:r>
              <a:rPr lang="en-US"/>
              <a:t>My business compiles data generated by hundreds of corporations. </a:t>
            </a:r>
          </a:p>
          <a:p>
            <a:pPr lvl="1"/>
            <a:r>
              <a:rPr lang="en-US"/>
              <a:t>This data is delivered to us in very large files, transactional updates, and even data streams.</a:t>
            </a:r>
          </a:p>
          <a:p>
            <a:pPr lvl="1"/>
            <a:r>
              <a:rPr lang="en-US"/>
              <a:t>The data must be cleansed and prepared to ensure that rogue inputs do not skew the results. </a:t>
            </a:r>
          </a:p>
          <a:p>
            <a:pPr lvl="1"/>
            <a:r>
              <a:rPr lang="en-US"/>
              <a:t>Knowing the data source for each record is vital to the work we do. </a:t>
            </a:r>
          </a:p>
          <a:p>
            <a:pPr lvl="1"/>
            <a:r>
              <a:rPr lang="en-US"/>
              <a:t>A large portion of the data gathered is irrelevant to our analysis, so this data must be eliminated. </a:t>
            </a:r>
          </a:p>
          <a:p>
            <a:pPr lvl="1"/>
            <a:r>
              <a:rPr lang="en-US"/>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pPr algn="ctr"/>
            <a:r>
              <a:rPr lang="en-US"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106</a:t>
            </a:fld>
            <a:endParaRPr lang="en-US"/>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a:p>
        </p:txBody>
      </p:sp>
    </p:spTree>
    <p:extLst>
      <p:ext uri="{BB962C8B-B14F-4D97-AF65-F5344CB8AC3E}">
        <p14:creationId xmlns:p14="http://schemas.microsoft.com/office/powerpoint/2010/main" val="254272174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a:t>Scenario 2</a:t>
            </a:r>
          </a:p>
          <a:p>
            <a:pPr lvl="1"/>
            <a:r>
              <a:rPr lang="en-US"/>
              <a:t>My business compiles data generated by hundreds of corporations. </a:t>
            </a:r>
          </a:p>
          <a:p>
            <a:pPr lvl="1"/>
            <a:r>
              <a:rPr lang="en-US"/>
              <a:t>This data is delivered to us in very large files, transactional updates, and even data streams.</a:t>
            </a:r>
          </a:p>
          <a:p>
            <a:pPr lvl="1"/>
            <a:r>
              <a:rPr lang="en-US"/>
              <a:t>The data must be cleansed and prepared to ensure that rogue inputs do not skew the results. </a:t>
            </a:r>
          </a:p>
          <a:p>
            <a:pPr lvl="1"/>
            <a:r>
              <a:rPr lang="en-US"/>
              <a:t>Knowing the data source for each record is vital to the work we do. </a:t>
            </a:r>
          </a:p>
          <a:p>
            <a:pPr lvl="1"/>
            <a:r>
              <a:rPr lang="en-US"/>
              <a:t>A large portion of the data gathered is irrelevant to our analysis, so this data must be eliminated. </a:t>
            </a:r>
          </a:p>
          <a:p>
            <a:pPr lvl="1"/>
            <a:r>
              <a:rPr lang="en-US"/>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r>
              <a:rPr lang="en-US" dirty="0"/>
              <a:t>Which Vs are involved?</a:t>
            </a:r>
          </a:p>
          <a:p>
            <a:pPr lvl="1"/>
            <a:r>
              <a:rPr lang="en-US" dirty="0">
                <a:solidFill>
                  <a:srgbClr val="FF5050"/>
                </a:solidFill>
              </a:rPr>
              <a:t>Volume</a:t>
            </a:r>
            <a:r>
              <a:rPr lang="en-US" dirty="0"/>
              <a:t> The data is delivered in very large files, transactional updates, and even in data streams</a:t>
            </a:r>
          </a:p>
          <a:p>
            <a:pPr lvl="1"/>
            <a:r>
              <a:rPr lang="en-US" dirty="0">
                <a:solidFill>
                  <a:srgbClr val="FF5050"/>
                </a:solidFill>
              </a:rPr>
              <a:t>Variety</a:t>
            </a:r>
            <a:r>
              <a:rPr lang="en-US" dirty="0"/>
              <a:t> The business will need to combine the data from all three sources into a single data warehouse.</a:t>
            </a:r>
          </a:p>
          <a:p>
            <a:pPr lvl="1"/>
            <a:r>
              <a:rPr lang="en-US" dirty="0">
                <a:solidFill>
                  <a:srgbClr val="FF5050"/>
                </a:solidFill>
              </a:rPr>
              <a:t>Veracity</a:t>
            </a:r>
            <a:r>
              <a:rPr lang="en-US" dirty="0"/>
              <a:t> The data is known to be suspect. The data must be cleansed and prepared to ensure that rogue inputs do not skew the results. Knowing the data source for each record is vital to the work we do. </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107</a:t>
            </a:fld>
            <a:endParaRPr lang="en-US"/>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a:p>
        </p:txBody>
      </p:sp>
    </p:spTree>
    <p:extLst>
      <p:ext uri="{BB962C8B-B14F-4D97-AF65-F5344CB8AC3E}">
        <p14:creationId xmlns:p14="http://schemas.microsoft.com/office/powerpoint/2010/main" val="263226054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7E68CFE8-B3C7-417F-A352-40DE05EDFBC8}"/>
              </a:ext>
            </a:extLst>
          </p:cNvPr>
          <p:cNvSpPr>
            <a:spLocks noGrp="1"/>
          </p:cNvSpPr>
          <p:nvPr>
            <p:ph sz="half" idx="1"/>
          </p:nvPr>
        </p:nvSpPr>
        <p:spPr>
          <a:xfrm>
            <a:off x="838200" y="1825625"/>
            <a:ext cx="5097011" cy="4351338"/>
          </a:xfrm>
        </p:spPr>
        <p:txBody>
          <a:bodyPr/>
          <a:lstStyle/>
          <a:p>
            <a:r>
              <a:rPr lang="en-US" dirty="0"/>
              <a:t>Data pipeline</a:t>
            </a:r>
          </a:p>
          <a:p>
            <a:pPr marL="457200" lvl="1" indent="0">
              <a:buNone/>
            </a:pPr>
            <a:r>
              <a:rPr lang="en-US" i="1" dirty="0"/>
              <a:t>"A succession of operations to transform and consume raw data"</a:t>
            </a:r>
          </a:p>
        </p:txBody>
      </p:sp>
      <p:sp>
        <p:nvSpPr>
          <p:cNvPr id="14" name="Title 13">
            <a:extLst>
              <a:ext uri="{FF2B5EF4-FFF2-40B4-BE49-F238E27FC236}">
                <a16:creationId xmlns:a16="http://schemas.microsoft.com/office/drawing/2014/main" id="{53D64399-7744-41BA-AE5F-5400DE1F3D50}"/>
              </a:ext>
            </a:extLst>
          </p:cNvPr>
          <p:cNvSpPr>
            <a:spLocks noGrp="1"/>
          </p:cNvSpPr>
          <p:nvPr>
            <p:ph type="title"/>
          </p:nvPr>
        </p:nvSpPr>
        <p:spPr/>
        <p:txBody>
          <a:bodyPr/>
          <a:lstStyle/>
          <a:p>
            <a:r>
              <a:rPr lang="it-IT" dirty="0"/>
              <a:t>Data pipeline</a:t>
            </a:r>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108</a:t>
            </a:fld>
            <a:endParaRPr lang="it-IT"/>
          </a:p>
        </p:txBody>
      </p:sp>
      <p:sp>
        <p:nvSpPr>
          <p:cNvPr id="15" name="Content Placeholder 14">
            <a:extLst>
              <a:ext uri="{FF2B5EF4-FFF2-40B4-BE49-F238E27FC236}">
                <a16:creationId xmlns:a16="http://schemas.microsoft.com/office/drawing/2014/main" id="{BD33E25A-A8FD-4FB7-A0B2-DCCD345D6E32}"/>
              </a:ext>
            </a:extLst>
          </p:cNvPr>
          <p:cNvSpPr>
            <a:spLocks noGrp="1"/>
          </p:cNvSpPr>
          <p:nvPr>
            <p:ph idx="13"/>
          </p:nvPr>
        </p:nvSpPr>
        <p:spPr/>
        <p:txBody>
          <a:bodyPr/>
          <a:lstStyle/>
          <a:p>
            <a:r>
              <a:rPr lang="en-US" dirty="0" err="1"/>
              <a:t>Quemy</a:t>
            </a:r>
            <a:r>
              <a:rPr lang="en-US" dirty="0"/>
              <a:t>, Alexandre. "Data Pipeline Selection and Optimization." </a:t>
            </a:r>
            <a:r>
              <a:rPr lang="en-US" i="1" dirty="0"/>
              <a:t>DOLAP</a:t>
            </a:r>
            <a:r>
              <a:rPr lang="en-US" dirty="0"/>
              <a:t>. 2019.</a:t>
            </a:r>
          </a:p>
        </p:txBody>
      </p:sp>
      <p:sp>
        <p:nvSpPr>
          <p:cNvPr id="9" name="CasellaDiTesto 8">
            <a:extLst>
              <a:ext uri="{FF2B5EF4-FFF2-40B4-BE49-F238E27FC236}">
                <a16:creationId xmlns:a16="http://schemas.microsoft.com/office/drawing/2014/main" id="{413E2CC0-BBF7-45F6-ACB7-2723E84C0962}"/>
              </a:ext>
            </a:extLst>
          </p:cNvPr>
          <p:cNvSpPr txBox="1"/>
          <p:nvPr/>
        </p:nvSpPr>
        <p:spPr>
          <a:xfrm>
            <a:off x="5191125" y="4932581"/>
            <a:ext cx="7143750"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https://xkcd.com/2054/</a:t>
            </a:r>
            <a:endParaRPr lang="en-US" dirty="0">
              <a:latin typeface="Helvetica" panose="020B0604020202020204" pitchFamily="34" charset="0"/>
              <a:cs typeface="Helvetica" panose="020B0604020202020204" pitchFamily="34" charset="0"/>
            </a:endParaRPr>
          </a:p>
        </p:txBody>
      </p:sp>
      <p:pic>
        <p:nvPicPr>
          <p:cNvPr id="18" name="Segnaposto contenuto 6">
            <a:extLst>
              <a:ext uri="{FF2B5EF4-FFF2-40B4-BE49-F238E27FC236}">
                <a16:creationId xmlns:a16="http://schemas.microsoft.com/office/drawing/2014/main" id="{FD424A0C-48EE-41D8-923D-4F41038B433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3070006"/>
            <a:ext cx="5181600" cy="1862575"/>
          </a:xfrm>
        </p:spPr>
      </p:pic>
    </p:spTree>
    <p:extLst>
      <p:ext uri="{BB962C8B-B14F-4D97-AF65-F5344CB8AC3E}">
        <p14:creationId xmlns:p14="http://schemas.microsoft.com/office/powerpoint/2010/main" val="34331786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Data pipeline</a:t>
            </a:r>
          </a:p>
        </p:txBody>
      </p:sp>
      <p:pic>
        <p:nvPicPr>
          <p:cNvPr id="22" name="Segnaposto contenuto 21">
            <a:extLst>
              <a:ext uri="{FF2B5EF4-FFF2-40B4-BE49-F238E27FC236}">
                <a16:creationId xmlns:a16="http://schemas.microsoft.com/office/drawing/2014/main" id="{BE8CE957-C09D-4BA2-80BB-A1F5947800C9}"/>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57792"/>
            <a:ext cx="5181600" cy="2287003"/>
          </a:xfrm>
        </p:spPr>
      </p:pic>
      <p:sp>
        <p:nvSpPr>
          <p:cNvPr id="3" name="Content Placeholder 2">
            <a:extLst>
              <a:ext uri="{FF2B5EF4-FFF2-40B4-BE49-F238E27FC236}">
                <a16:creationId xmlns:a16="http://schemas.microsoft.com/office/drawing/2014/main" id="{A93FC733-3655-4A1D-A7C9-25DC794DA030}"/>
              </a:ext>
            </a:extLst>
          </p:cNvPr>
          <p:cNvSpPr>
            <a:spLocks noGrp="1"/>
          </p:cNvSpPr>
          <p:nvPr>
            <p:ph sz="half" idx="2"/>
          </p:nvPr>
        </p:nvSpPr>
        <p:spPr>
          <a:xfrm>
            <a:off x="6172200" y="1825625"/>
            <a:ext cx="5181600" cy="4351338"/>
          </a:xfrm>
        </p:spPr>
        <p:txBody>
          <a:bodyPr/>
          <a:lstStyle/>
          <a:p>
            <a:r>
              <a:rPr lang="en-US" dirty="0"/>
              <a:t>DIKW hierarchy</a:t>
            </a:r>
          </a:p>
          <a:p>
            <a:pPr lvl="1"/>
            <a:r>
              <a:rPr lang="en-US" dirty="0"/>
              <a:t>Layers representing structural relationships between data, information, knowledge, and wisdom</a:t>
            </a:r>
            <a:br>
              <a:rPr lang="en-US" dirty="0"/>
            </a:br>
            <a:endParaRPr lang="en-US" dirty="0"/>
          </a:p>
          <a:p>
            <a:pPr marL="457200" lvl="1" indent="0">
              <a:buNone/>
            </a:pPr>
            <a:br>
              <a:rPr lang="en-US" dirty="0"/>
            </a:br>
            <a:br>
              <a:rPr lang="en-US" dirty="0"/>
            </a:br>
            <a:br>
              <a:rPr lang="en-US" dirty="0"/>
            </a:br>
            <a:br>
              <a:rPr lang="en-US" dirty="0"/>
            </a:br>
            <a:endParaRPr lang="en-US" dirty="0"/>
          </a:p>
          <a:p>
            <a:pPr lvl="1"/>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109</a:t>
            </a:fld>
            <a:endParaRPr lang="it-IT"/>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a:xfrm>
            <a:off x="838200" y="6119199"/>
            <a:ext cx="10515600" cy="365125"/>
          </a:xfrm>
        </p:spPr>
        <p:txBody>
          <a:bodyPr/>
          <a:lstStyle/>
          <a:p>
            <a:r>
              <a:rPr lang="en-US" dirty="0" err="1"/>
              <a:t>Ackoff</a:t>
            </a:r>
            <a:r>
              <a:rPr lang="en-US" dirty="0"/>
              <a:t>, Russell L. "From data to wisdom." Journal of applied systems analysis 16.1 (1989): 3-9.</a:t>
            </a:r>
          </a:p>
        </p:txBody>
      </p:sp>
      <p:pic>
        <p:nvPicPr>
          <p:cNvPr id="14" name="Picture 13" descr="A picture containing scatter chart&#10;&#10;Description automatically generated">
            <a:extLst>
              <a:ext uri="{FF2B5EF4-FFF2-40B4-BE49-F238E27FC236}">
                <a16:creationId xmlns:a16="http://schemas.microsoft.com/office/drawing/2014/main" id="{81804A43-172B-4E5F-B124-7FE9A7B57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105" y="3837990"/>
            <a:ext cx="2264569" cy="2281823"/>
          </a:xfrm>
          <a:prstGeom prst="rect">
            <a:avLst/>
          </a:prstGeom>
        </p:spPr>
      </p:pic>
    </p:spTree>
    <p:extLst>
      <p:ext uri="{BB962C8B-B14F-4D97-AF65-F5344CB8AC3E}">
        <p14:creationId xmlns:p14="http://schemas.microsoft.com/office/powerpoint/2010/main" val="424646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50B2E3-7BA8-4CFF-979F-E7389EA406DD}"/>
              </a:ext>
            </a:extLst>
          </p:cNvPr>
          <p:cNvSpPr>
            <a:spLocks noGrp="1"/>
          </p:cNvSpPr>
          <p:nvPr>
            <p:ph type="title"/>
          </p:nvPr>
        </p:nvSpPr>
        <p:spPr>
          <a:xfrm>
            <a:off x="838200" y="365125"/>
            <a:ext cx="10515600" cy="1325563"/>
          </a:xfrm>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84EA7028-DB56-45BE-8DBE-BD8F0EE4DEAC}"/>
              </a:ext>
            </a:extLst>
          </p:cNvPr>
          <p:cNvSpPr>
            <a:spLocks noGrp="1"/>
          </p:cNvSpPr>
          <p:nvPr>
            <p:ph idx="1"/>
          </p:nvPr>
        </p:nvSpPr>
        <p:spPr>
          <a:xfrm>
            <a:off x="838200" y="1700499"/>
            <a:ext cx="10515600" cy="4351338"/>
          </a:xfrm>
        </p:spPr>
        <p:txBody>
          <a:bodyPr/>
          <a:lstStyle/>
          <a:p>
            <a:r>
              <a:rPr lang="en-US" dirty="0"/>
              <a:t>Can we afford to spend resources on tasks that are not mission oriented?</a:t>
            </a:r>
          </a:p>
          <a:p>
            <a:pPr lvl="1"/>
            <a:r>
              <a:rPr lang="en-US" dirty="0"/>
              <a:t>Mission: a statement used by a company to explain its purpose(s)</a:t>
            </a:r>
          </a:p>
        </p:txBody>
      </p:sp>
      <p:sp>
        <p:nvSpPr>
          <p:cNvPr id="4" name="Segnaposto piè di pagina 3">
            <a:extLst>
              <a:ext uri="{FF2B5EF4-FFF2-40B4-BE49-F238E27FC236}">
                <a16:creationId xmlns:a16="http://schemas.microsoft.com/office/drawing/2014/main" id="{099A403F-A035-487D-9711-B50A0228EE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CC5EB12-6C7D-45AF-A7DE-1F2273CA09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a:t>
            </a:fld>
            <a:endParaRPr lang="it-IT" dirty="0"/>
          </a:p>
        </p:txBody>
      </p:sp>
    </p:spTree>
    <p:extLst>
      <p:ext uri="{BB962C8B-B14F-4D97-AF65-F5344CB8AC3E}">
        <p14:creationId xmlns:p14="http://schemas.microsoft.com/office/powerpoint/2010/main" val="19498502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B143EB-991D-47F2-947D-7A191509A8F0}"/>
              </a:ext>
            </a:extLst>
          </p:cNvPr>
          <p:cNvSpPr>
            <a:spLocks noGrp="1"/>
          </p:cNvSpPr>
          <p:nvPr>
            <p:ph type="title"/>
          </p:nvPr>
        </p:nvSpPr>
        <p:spPr>
          <a:xfrm>
            <a:off x="838200" y="365125"/>
            <a:ext cx="10515600" cy="1325563"/>
          </a:xfrm>
        </p:spPr>
        <p:txBody>
          <a:bodyPr/>
          <a:lstStyle/>
          <a:p>
            <a:r>
              <a:rPr lang="en-US" dirty="0"/>
              <a:t>Data pipelines on cloud</a:t>
            </a:r>
          </a:p>
        </p:txBody>
      </p:sp>
      <p:sp>
        <p:nvSpPr>
          <p:cNvPr id="3" name="Segnaposto contenuto 2">
            <a:extLst>
              <a:ext uri="{FF2B5EF4-FFF2-40B4-BE49-F238E27FC236}">
                <a16:creationId xmlns:a16="http://schemas.microsoft.com/office/drawing/2014/main" id="{86F6BC35-4605-4224-BE2A-98CEC5C25EAF}"/>
              </a:ext>
            </a:extLst>
          </p:cNvPr>
          <p:cNvSpPr>
            <a:spLocks noGrp="1"/>
          </p:cNvSpPr>
          <p:nvPr>
            <p:ph idx="1"/>
          </p:nvPr>
        </p:nvSpPr>
        <p:spPr>
          <a:xfrm>
            <a:off x="838200" y="1700499"/>
            <a:ext cx="10515600" cy="4351338"/>
          </a:xfrm>
        </p:spPr>
        <p:txBody>
          <a:bodyPr/>
          <a:lstStyle/>
          <a:p>
            <a:r>
              <a:rPr lang="en-US" dirty="0"/>
              <a:t>The pyramid abstracts tons of techniques, algorithms, etc.</a:t>
            </a:r>
          </a:p>
          <a:p>
            <a:br>
              <a:rPr lang="en-US" dirty="0"/>
            </a:br>
            <a:r>
              <a:rPr lang="en-US" dirty="0"/>
              <a:t>To provide them as services, architecting data pipelines on cloud requires</a:t>
            </a:r>
          </a:p>
          <a:p>
            <a:pPr lvl="1"/>
            <a:r>
              <a:rPr lang="en-US" dirty="0"/>
              <a:t>Standardization (of common services)</a:t>
            </a:r>
          </a:p>
          <a:p>
            <a:pPr lvl="1"/>
            <a:r>
              <a:rPr lang="en-US" dirty="0"/>
              <a:t>Integration</a:t>
            </a:r>
          </a:p>
          <a:p>
            <a:pPr lvl="1"/>
            <a:r>
              <a:rPr lang="en-US" dirty="0"/>
              <a:t>Orchestration</a:t>
            </a:r>
          </a:p>
          <a:p>
            <a:pPr lvl="1"/>
            <a:r>
              <a:rPr lang="en-US" dirty="0"/>
              <a:t>Accessibility through simple APIs</a:t>
            </a:r>
          </a:p>
          <a:p>
            <a:endParaRPr lang="en-US" dirty="0"/>
          </a:p>
          <a:p>
            <a:r>
              <a:rPr lang="en-US" dirty="0"/>
              <a:t>Let us look to data pipelines on different cloud services providers</a:t>
            </a:r>
          </a:p>
        </p:txBody>
      </p:sp>
      <p:sp>
        <p:nvSpPr>
          <p:cNvPr id="4" name="Segnaposto piè di pagina 3">
            <a:extLst>
              <a:ext uri="{FF2B5EF4-FFF2-40B4-BE49-F238E27FC236}">
                <a16:creationId xmlns:a16="http://schemas.microsoft.com/office/drawing/2014/main" id="{AD20D455-91A1-4D7E-910F-B93DFBEE162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65B32F4-BC52-4E2C-A0CC-0CD2496284A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110</a:t>
            </a:fld>
            <a:endParaRPr lang="it-IT"/>
          </a:p>
        </p:txBody>
      </p:sp>
    </p:spTree>
    <p:extLst>
      <p:ext uri="{BB962C8B-B14F-4D97-AF65-F5344CB8AC3E}">
        <p14:creationId xmlns:p14="http://schemas.microsoft.com/office/powerpoint/2010/main" val="35939741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a:t>Data pipeline - AWS</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111</a:t>
            </a:fld>
            <a:endParaRPr lang="en-US"/>
          </a:p>
        </p:txBody>
      </p:sp>
      <p:sp>
        <p:nvSpPr>
          <p:cNvPr id="6" name="Content Placeholder 5">
            <a:extLst>
              <a:ext uri="{FF2B5EF4-FFF2-40B4-BE49-F238E27FC236}">
                <a16:creationId xmlns:a16="http://schemas.microsoft.com/office/drawing/2014/main" id="{3E79354E-5060-45AB-9140-663D12719F44}"/>
              </a:ext>
            </a:extLst>
          </p:cNvPr>
          <p:cNvSpPr>
            <a:spLocks noGrp="1"/>
          </p:cNvSpPr>
          <p:nvPr>
            <p:ph idx="13"/>
          </p:nvPr>
        </p:nvSpPr>
        <p:spPr/>
        <p:txBody>
          <a:bodyPr/>
          <a:lstStyle/>
          <a:p>
            <a:r>
              <a:rPr lang="en-US" dirty="0">
                <a:hlinkClick r:id="rId2"/>
              </a:rPr>
              <a:t>https://console.aws.amazon.com/console</a:t>
            </a:r>
            <a:r>
              <a:rPr lang="en-US" dirty="0"/>
              <a:t> </a:t>
            </a:r>
          </a:p>
        </p:txBody>
      </p:sp>
      <p:sp>
        <p:nvSpPr>
          <p:cNvPr id="8" name="Content Placeholder 7">
            <a:extLst>
              <a:ext uri="{FF2B5EF4-FFF2-40B4-BE49-F238E27FC236}">
                <a16:creationId xmlns:a16="http://schemas.microsoft.com/office/drawing/2014/main" id="{147C3AF5-7822-4036-8C64-412E4DFDEE91}"/>
              </a:ext>
            </a:extLst>
          </p:cNvPr>
          <p:cNvSpPr>
            <a:spLocks noGrp="1"/>
          </p:cNvSpPr>
          <p:nvPr>
            <p:ph sz="half" idx="1"/>
          </p:nvPr>
        </p:nvSpPr>
        <p:spPr/>
        <p:txBody>
          <a:bodyPr/>
          <a:lstStyle/>
          <a:p>
            <a:r>
              <a:rPr lang="en-US" dirty="0"/>
              <a:t>Three main categories</a:t>
            </a:r>
          </a:p>
          <a:p>
            <a:pPr lvl="1"/>
            <a:r>
              <a:rPr lang="en-US" dirty="0"/>
              <a:t>Ingest</a:t>
            </a:r>
          </a:p>
          <a:p>
            <a:pPr lvl="2"/>
            <a:r>
              <a:rPr lang="en-US" dirty="0"/>
              <a:t>Gateway, </a:t>
            </a:r>
            <a:r>
              <a:rPr lang="en-US" dirty="0" err="1"/>
              <a:t>DataSync</a:t>
            </a:r>
            <a:r>
              <a:rPr lang="en-US" dirty="0"/>
              <a:t> (batch)</a:t>
            </a:r>
          </a:p>
          <a:p>
            <a:pPr lvl="2"/>
            <a:r>
              <a:rPr lang="en-US" dirty="0"/>
              <a:t>Kinesis, SNS, SQS (stream)</a:t>
            </a:r>
          </a:p>
          <a:p>
            <a:pPr lvl="1"/>
            <a:r>
              <a:rPr lang="en-US" dirty="0"/>
              <a:t>Transform and store</a:t>
            </a:r>
          </a:p>
          <a:p>
            <a:pPr lvl="2"/>
            <a:r>
              <a:rPr lang="en-US" dirty="0"/>
              <a:t>S3 and Glacier (storage)</a:t>
            </a:r>
          </a:p>
          <a:p>
            <a:pPr lvl="2"/>
            <a:r>
              <a:rPr lang="en-US" dirty="0"/>
              <a:t>Glue (ETL)</a:t>
            </a:r>
          </a:p>
          <a:p>
            <a:pPr lvl="1"/>
            <a:r>
              <a:rPr lang="en-US" dirty="0"/>
              <a:t>Serve and consume</a:t>
            </a:r>
          </a:p>
          <a:p>
            <a:pPr lvl="2"/>
            <a:r>
              <a:rPr lang="en-US" dirty="0"/>
              <a:t>EMR (Hadoop-like cluster)</a:t>
            </a:r>
          </a:p>
          <a:p>
            <a:pPr lvl="2"/>
            <a:r>
              <a:rPr lang="en-US" dirty="0"/>
              <a:t>Athena (serverless query service to analyze data in Amazon S3)</a:t>
            </a:r>
          </a:p>
          <a:p>
            <a:pPr lvl="2"/>
            <a:r>
              <a:rPr lang="en-US" dirty="0"/>
              <a:t>(Many) Machine learning services</a:t>
            </a:r>
          </a:p>
          <a:p>
            <a:endParaRPr lang="en-US" dirty="0"/>
          </a:p>
        </p:txBody>
      </p:sp>
      <p:pic>
        <p:nvPicPr>
          <p:cNvPr id="10" name="Segnaposto contenuto 17">
            <a:extLst>
              <a:ext uri="{FF2B5EF4-FFF2-40B4-BE49-F238E27FC236}">
                <a16:creationId xmlns:a16="http://schemas.microsoft.com/office/drawing/2014/main" id="{9842A69D-E7C3-4329-9B3E-917B2D817ED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422261"/>
            <a:ext cx="5181600" cy="31580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280987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a:t>Data pipeline - Google cloud</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112</a:t>
            </a:fld>
            <a:endParaRPr lang="en-US"/>
          </a:p>
        </p:txBody>
      </p:sp>
      <p:sp>
        <p:nvSpPr>
          <p:cNvPr id="6" name="Content Placeholder 5">
            <a:extLst>
              <a:ext uri="{FF2B5EF4-FFF2-40B4-BE49-F238E27FC236}">
                <a16:creationId xmlns:a16="http://schemas.microsoft.com/office/drawing/2014/main" id="{84552521-3B51-43CE-ACF0-A7E64C7F65E4}"/>
              </a:ext>
            </a:extLst>
          </p:cNvPr>
          <p:cNvSpPr>
            <a:spLocks noGrp="1"/>
          </p:cNvSpPr>
          <p:nvPr>
            <p:ph idx="13"/>
          </p:nvPr>
        </p:nvSpPr>
        <p:spPr/>
        <p:txBody>
          <a:bodyPr/>
          <a:lstStyle/>
          <a:p>
            <a:endParaRPr lang="en-US"/>
          </a:p>
        </p:txBody>
      </p:sp>
      <p:sp>
        <p:nvSpPr>
          <p:cNvPr id="8" name="Content Placeholder 7">
            <a:extLst>
              <a:ext uri="{FF2B5EF4-FFF2-40B4-BE49-F238E27FC236}">
                <a16:creationId xmlns:a16="http://schemas.microsoft.com/office/drawing/2014/main" id="{249887E7-1C1D-4EC3-9EEA-3734FC210E85}"/>
              </a:ext>
            </a:extLst>
          </p:cNvPr>
          <p:cNvSpPr>
            <a:spLocks noGrp="1"/>
          </p:cNvSpPr>
          <p:nvPr>
            <p:ph sz="half" idx="1"/>
          </p:nvPr>
        </p:nvSpPr>
        <p:spPr/>
        <p:txBody>
          <a:bodyPr/>
          <a:lstStyle/>
          <a:p>
            <a:r>
              <a:rPr lang="en-US" dirty="0"/>
              <a:t>Three main categories</a:t>
            </a:r>
          </a:p>
          <a:p>
            <a:pPr lvl="1"/>
            <a:r>
              <a:rPr lang="en-US" dirty="0"/>
              <a:t>Ingest</a:t>
            </a:r>
          </a:p>
          <a:p>
            <a:pPr lvl="2"/>
            <a:r>
              <a:rPr lang="en-US" dirty="0"/>
              <a:t>Transfer service (batch)</a:t>
            </a:r>
          </a:p>
          <a:p>
            <a:pPr lvl="2"/>
            <a:r>
              <a:rPr lang="en-US" dirty="0"/>
              <a:t>Pub/Sub (stream)</a:t>
            </a:r>
          </a:p>
          <a:p>
            <a:pPr lvl="1"/>
            <a:r>
              <a:rPr lang="en-US" dirty="0"/>
              <a:t>Analyze</a:t>
            </a:r>
          </a:p>
          <a:p>
            <a:pPr lvl="2"/>
            <a:r>
              <a:rPr lang="en-US" dirty="0" err="1"/>
              <a:t>Dataproc</a:t>
            </a:r>
            <a:r>
              <a:rPr lang="en-US" dirty="0"/>
              <a:t> (batch)</a:t>
            </a:r>
          </a:p>
          <a:p>
            <a:pPr lvl="2"/>
            <a:r>
              <a:rPr lang="en-US" dirty="0"/>
              <a:t>Dataflow (stream)</a:t>
            </a:r>
          </a:p>
          <a:p>
            <a:pPr lvl="2"/>
            <a:r>
              <a:rPr lang="en-US" dirty="0"/>
              <a:t>Cloud storage (storage)</a:t>
            </a:r>
          </a:p>
          <a:p>
            <a:pPr lvl="2"/>
            <a:r>
              <a:rPr lang="en-US" dirty="0"/>
              <a:t>Machine learning services</a:t>
            </a:r>
          </a:p>
          <a:p>
            <a:pPr lvl="1"/>
            <a:r>
              <a:rPr lang="en-US" dirty="0"/>
              <a:t>Serve</a:t>
            </a:r>
          </a:p>
          <a:p>
            <a:pPr lvl="2"/>
            <a:r>
              <a:rPr lang="en-US" dirty="0"/>
              <a:t>BigQuery (query service)</a:t>
            </a:r>
          </a:p>
          <a:p>
            <a:endParaRPr lang="en-US" dirty="0"/>
          </a:p>
        </p:txBody>
      </p:sp>
      <p:pic>
        <p:nvPicPr>
          <p:cNvPr id="10" name="Segnaposto contenuto 13">
            <a:extLst>
              <a:ext uri="{FF2B5EF4-FFF2-40B4-BE49-F238E27FC236}">
                <a16:creationId xmlns:a16="http://schemas.microsoft.com/office/drawing/2014/main" id="{F1804984-8CBE-4E6F-9D5C-88ABE2D2E45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96047"/>
            <a:ext cx="5181600" cy="30104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331860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113</a:t>
            </a:fld>
            <a:endParaRPr lang="en-US"/>
          </a:p>
        </p:txBody>
      </p:sp>
      <p:sp>
        <p:nvSpPr>
          <p:cNvPr id="6" name="Segnaposto contenuto 5">
            <a:extLst>
              <a:ext uri="{FF2B5EF4-FFF2-40B4-BE49-F238E27FC236}">
                <a16:creationId xmlns:a16="http://schemas.microsoft.com/office/drawing/2014/main" id="{A92D5A8D-2B43-41F6-AE7E-074B899C8BA9}"/>
              </a:ext>
            </a:extLst>
          </p:cNvPr>
          <p:cNvSpPr>
            <a:spLocks noGrp="1"/>
          </p:cNvSpPr>
          <p:nvPr>
            <p:ph idx="13"/>
          </p:nvPr>
        </p:nvSpPr>
        <p:spPr/>
        <p:txBody>
          <a:bodyPr/>
          <a:lstStyle/>
          <a:p>
            <a:endParaRPr lang="en-US"/>
          </a:p>
        </p:txBody>
      </p:sp>
      <p:sp>
        <p:nvSpPr>
          <p:cNvPr id="8" name="Segnaposto contenuto 7">
            <a:extLst>
              <a:ext uri="{FF2B5EF4-FFF2-40B4-BE49-F238E27FC236}">
                <a16:creationId xmlns:a16="http://schemas.microsoft.com/office/drawing/2014/main" id="{D9E9C589-B12D-44DF-8F1C-19B8B1FED0B0}"/>
              </a:ext>
            </a:extLst>
          </p:cNvPr>
          <p:cNvSpPr>
            <a:spLocks noGrp="1"/>
          </p:cNvSpPr>
          <p:nvPr>
            <p:ph sz="half" idx="1"/>
          </p:nvPr>
        </p:nvSpPr>
        <p:spPr/>
        <p:txBody>
          <a:bodyPr/>
          <a:lstStyle/>
          <a:p>
            <a:r>
              <a:rPr lang="en-US" dirty="0"/>
              <a:t>Common points</a:t>
            </a:r>
          </a:p>
          <a:p>
            <a:endParaRPr lang="en-US" dirty="0"/>
          </a:p>
          <a:p>
            <a:r>
              <a:rPr lang="en-US" dirty="0"/>
              <a:t>We have services</a:t>
            </a:r>
          </a:p>
          <a:p>
            <a:pPr lvl="1"/>
            <a:r>
              <a:rPr lang="en-US" dirty="0"/>
              <a:t>Which transforms data</a:t>
            </a:r>
          </a:p>
          <a:p>
            <a:pPr lvl="2"/>
            <a:r>
              <a:rPr lang="en-US" dirty="0"/>
              <a:t>Recall the DIKW pyramid</a:t>
            </a:r>
          </a:p>
          <a:p>
            <a:pPr lvl="1"/>
            <a:r>
              <a:rPr lang="en-US" dirty="0"/>
              <a:t>Which supports data transformation</a:t>
            </a:r>
          </a:p>
          <a:p>
            <a:r>
              <a:rPr lang="en-US" dirty="0"/>
              <a:t>Data pipelines are based on</a:t>
            </a:r>
          </a:p>
          <a:p>
            <a:pPr lvl="1"/>
            <a:r>
              <a:rPr lang="en-US" dirty="0"/>
              <a:t>Ingesting data</a:t>
            </a:r>
          </a:p>
          <a:p>
            <a:pPr lvl="1"/>
            <a:r>
              <a:rPr lang="en-US" dirty="0"/>
              <a:t>Analyzing data</a:t>
            </a:r>
          </a:p>
          <a:p>
            <a:pPr lvl="1"/>
            <a:r>
              <a:rPr lang="en-US" dirty="0"/>
              <a:t>Serving data</a:t>
            </a:r>
          </a:p>
        </p:txBody>
      </p:sp>
      <p:grpSp>
        <p:nvGrpSpPr>
          <p:cNvPr id="3" name="Segnaposto contenuto 9">
            <a:extLst>
              <a:ext uri="{FF2B5EF4-FFF2-40B4-BE49-F238E27FC236}">
                <a16:creationId xmlns:a16="http://schemas.microsoft.com/office/drawing/2014/main" id="{FFD03BBD-C6F9-4F4C-B78F-2F9E56E0F45E}"/>
              </a:ext>
            </a:extLst>
          </p:cNvPr>
          <p:cNvGrpSpPr/>
          <p:nvPr/>
        </p:nvGrpSpPr>
        <p:grpSpPr>
          <a:xfrm>
            <a:off x="6168410" y="2565214"/>
            <a:ext cx="5154656" cy="2887357"/>
            <a:chOff x="6168410" y="2565214"/>
            <a:chExt cx="5154656" cy="2887357"/>
          </a:xfrm>
        </p:grpSpPr>
        <p:sp>
          <p:nvSpPr>
            <p:cNvPr id="7" name="Freeform: Shape 6">
              <a:extLst>
                <a:ext uri="{FF2B5EF4-FFF2-40B4-BE49-F238E27FC236}">
                  <a16:creationId xmlns:a16="http://schemas.microsoft.com/office/drawing/2014/main" id="{8847F9C1-D96C-48A4-83D0-0B93EC025185}"/>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a:p>
          </p:txBody>
        </p:sp>
        <p:sp>
          <p:nvSpPr>
            <p:cNvPr id="9" name="TextBox 8">
              <a:extLst>
                <a:ext uri="{FF2B5EF4-FFF2-40B4-BE49-F238E27FC236}">
                  <a16:creationId xmlns:a16="http://schemas.microsoft.com/office/drawing/2014/main" id="{CB3F6E9C-FBD7-4052-A69A-0F5933000023}"/>
                </a:ext>
              </a:extLst>
            </p:cNvPr>
            <p:cNvSpPr txBox="1"/>
            <p:nvPr/>
          </p:nvSpPr>
          <p:spPr>
            <a:xfrm>
              <a:off x="6169922" y="4858591"/>
              <a:ext cx="1867819"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(acquiring/collect)</a:t>
              </a:r>
            </a:p>
          </p:txBody>
        </p:sp>
        <p:sp>
          <p:nvSpPr>
            <p:cNvPr id="10" name="TextBox 9">
              <a:extLst>
                <a:ext uri="{FF2B5EF4-FFF2-40B4-BE49-F238E27FC236}">
                  <a16:creationId xmlns:a16="http://schemas.microsoft.com/office/drawing/2014/main" id="{B10C8CF7-5944-463F-B59E-23E04ACDEE6F}"/>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35E27840-BC5E-4EAE-AE39-4FB58F45BAC2}"/>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3" name="TextBox 12">
              <a:extLst>
                <a:ext uri="{FF2B5EF4-FFF2-40B4-BE49-F238E27FC236}">
                  <a16:creationId xmlns:a16="http://schemas.microsoft.com/office/drawing/2014/main" id="{0993F430-7134-48A7-8766-7ABFE4456A00}"/>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F431E20F-F669-4E73-9980-EC0D96631572}"/>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5" name="Freeform: Shape 14">
              <a:extLst>
                <a:ext uri="{FF2B5EF4-FFF2-40B4-BE49-F238E27FC236}">
                  <a16:creationId xmlns:a16="http://schemas.microsoft.com/office/drawing/2014/main" id="{DFB2B926-3252-4574-BCF0-2ECA06520464}"/>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4C97EADD-53AB-4D6E-A86B-3BCD1D10F175}"/>
                </a:ext>
              </a:extLst>
            </p:cNvPr>
            <p:cNvSpPr txBox="1"/>
            <p:nvPr/>
          </p:nvSpPr>
          <p:spPr>
            <a:xfrm>
              <a:off x="6168410" y="3697569"/>
              <a:ext cx="1973617"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(analyzing/process)</a:t>
              </a:r>
            </a:p>
          </p:txBody>
        </p:sp>
        <p:sp>
          <p:nvSpPr>
            <p:cNvPr id="17" name="TextBox 16">
              <a:extLst>
                <a:ext uri="{FF2B5EF4-FFF2-40B4-BE49-F238E27FC236}">
                  <a16:creationId xmlns:a16="http://schemas.microsoft.com/office/drawing/2014/main" id="{2542D0B1-4065-4A9C-A444-5714E65EF47A}"/>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4286155E-D2EB-4698-B3E2-DB4918A1EC97}"/>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19" name="TextBox 18">
              <a:extLst>
                <a:ext uri="{FF2B5EF4-FFF2-40B4-BE49-F238E27FC236}">
                  <a16:creationId xmlns:a16="http://schemas.microsoft.com/office/drawing/2014/main" id="{E5602ABF-8984-46C2-A0E8-3E8EF90FAE80}"/>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5318ADB-2E86-40E6-9650-8A954F2823BA}"/>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1" name="TextBox 20">
              <a:extLst>
                <a:ext uri="{FF2B5EF4-FFF2-40B4-BE49-F238E27FC236}">
                  <a16:creationId xmlns:a16="http://schemas.microsoft.com/office/drawing/2014/main" id="{749575AD-0218-4D3D-8CB0-39CB8B58D36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78CB84B-3614-4620-BAAC-EF5322DC061A}"/>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3" name="TextBox 22">
              <a:extLst>
                <a:ext uri="{FF2B5EF4-FFF2-40B4-BE49-F238E27FC236}">
                  <a16:creationId xmlns:a16="http://schemas.microsoft.com/office/drawing/2014/main" id="{ECF0A640-76B4-47BE-90DA-215CEB45E7D3}"/>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4F347D23-2A54-4AC6-B427-F27616257D2C}"/>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5" name="Freeform: Shape 24">
              <a:extLst>
                <a:ext uri="{FF2B5EF4-FFF2-40B4-BE49-F238E27FC236}">
                  <a16:creationId xmlns:a16="http://schemas.microsoft.com/office/drawing/2014/main" id="{84C147D8-7D22-458D-A3C8-65373805D69B}"/>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a:p>
          </p:txBody>
        </p:sp>
        <p:sp>
          <p:nvSpPr>
            <p:cNvPr id="26" name="TextBox 25">
              <a:extLst>
                <a:ext uri="{FF2B5EF4-FFF2-40B4-BE49-F238E27FC236}">
                  <a16:creationId xmlns:a16="http://schemas.microsoft.com/office/drawing/2014/main" id="{2E565AC6-229E-45DE-8E7B-EDCAD34D1BD6}"/>
                </a:ext>
              </a:extLst>
            </p:cNvPr>
            <p:cNvSpPr txBox="1"/>
            <p:nvPr/>
          </p:nvSpPr>
          <p:spPr>
            <a:xfrm>
              <a:off x="6168410" y="2866219"/>
              <a:ext cx="178927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(deciding/consume)</a:t>
              </a:r>
            </a:p>
          </p:txBody>
        </p:sp>
        <p:sp>
          <p:nvSpPr>
            <p:cNvPr id="27" name="TextBox 26">
              <a:extLst>
                <a:ext uri="{FF2B5EF4-FFF2-40B4-BE49-F238E27FC236}">
                  <a16:creationId xmlns:a16="http://schemas.microsoft.com/office/drawing/2014/main" id="{E1D3B379-F8CE-4F38-8F9B-A30FC5041F0D}"/>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AA7E6FA-087B-4889-961F-4CFB16002CFB}"/>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29" name="TextBox 28">
              <a:extLst>
                <a:ext uri="{FF2B5EF4-FFF2-40B4-BE49-F238E27FC236}">
                  <a16:creationId xmlns:a16="http://schemas.microsoft.com/office/drawing/2014/main" id="{69C828B9-F88B-4A9E-9996-6544A1602E95}"/>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8488D05B-5B50-4D83-B81C-4D9AA55063E5}"/>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1" name="Segnaposto contenuto 9">
              <a:extLst>
                <a:ext uri="{FF2B5EF4-FFF2-40B4-BE49-F238E27FC236}">
                  <a16:creationId xmlns:a16="http://schemas.microsoft.com/office/drawing/2014/main" id="{FFD03BBD-C6F9-4F4C-B78F-2F9E56E0F45E}"/>
                </a:ext>
              </a:extLst>
            </p:cNvPr>
            <p:cNvGrpSpPr/>
            <p:nvPr/>
          </p:nvGrpSpPr>
          <p:grpSpPr>
            <a:xfrm>
              <a:off x="7764201" y="2883608"/>
              <a:ext cx="342064" cy="336167"/>
              <a:chOff x="7764201" y="2883608"/>
              <a:chExt cx="342064" cy="336167"/>
            </a:xfrm>
            <a:solidFill>
              <a:srgbClr val="333F50"/>
            </a:solidFill>
          </p:grpSpPr>
          <p:sp>
            <p:nvSpPr>
              <p:cNvPr id="32" name="Freeform: Shape 31">
                <a:extLst>
                  <a:ext uri="{FF2B5EF4-FFF2-40B4-BE49-F238E27FC236}">
                    <a16:creationId xmlns:a16="http://schemas.microsoft.com/office/drawing/2014/main" id="{FC32B509-BAC8-4E4D-8176-21698B8F6E8A}"/>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6295B54-D670-4BC4-B0E5-AD82126E6632}"/>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4EB65CE-7FE1-4D72-96C8-5A8802AC7436}"/>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5" name="Segnaposto contenuto 9">
              <a:extLst>
                <a:ext uri="{FF2B5EF4-FFF2-40B4-BE49-F238E27FC236}">
                  <a16:creationId xmlns:a16="http://schemas.microsoft.com/office/drawing/2014/main" id="{FFD03BBD-C6F9-4F4C-B78F-2F9E56E0F45E}"/>
                </a:ext>
              </a:extLst>
            </p:cNvPr>
            <p:cNvGrpSpPr/>
            <p:nvPr/>
          </p:nvGrpSpPr>
          <p:grpSpPr>
            <a:xfrm>
              <a:off x="7760585" y="3442385"/>
              <a:ext cx="336702" cy="343040"/>
              <a:chOff x="7760585" y="3442385"/>
              <a:chExt cx="336702" cy="343040"/>
            </a:xfrm>
            <a:solidFill>
              <a:srgbClr val="333F50"/>
            </a:solidFill>
          </p:grpSpPr>
          <p:sp>
            <p:nvSpPr>
              <p:cNvPr id="36" name="Freeform: Shape 35">
                <a:extLst>
                  <a:ext uri="{FF2B5EF4-FFF2-40B4-BE49-F238E27FC236}">
                    <a16:creationId xmlns:a16="http://schemas.microsoft.com/office/drawing/2014/main" id="{6EAF323C-B4CE-4802-9059-BBD081DB4AA0}"/>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F35CEB2-8ED6-4C13-873F-9D6B411E6964}"/>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8" name="Freeform: Shape 37">
              <a:extLst>
                <a:ext uri="{FF2B5EF4-FFF2-40B4-BE49-F238E27FC236}">
                  <a16:creationId xmlns:a16="http://schemas.microsoft.com/office/drawing/2014/main" id="{87C505CF-C406-49D4-AED5-81AFF12B722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39" name="TextBox 38">
              <a:extLst>
                <a:ext uri="{FF2B5EF4-FFF2-40B4-BE49-F238E27FC236}">
                  <a16:creationId xmlns:a16="http://schemas.microsoft.com/office/drawing/2014/main" id="{66EDE347-2365-4DFB-B536-A1DA199B2CCE}"/>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0" name="TextBox 39">
              <a:extLst>
                <a:ext uri="{FF2B5EF4-FFF2-40B4-BE49-F238E27FC236}">
                  <a16:creationId xmlns:a16="http://schemas.microsoft.com/office/drawing/2014/main" id="{55E136F6-3EF5-4663-9805-D22BA39AA53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1" name="Freeform: Shape 40">
              <a:extLst>
                <a:ext uri="{FF2B5EF4-FFF2-40B4-BE49-F238E27FC236}">
                  <a16:creationId xmlns:a16="http://schemas.microsoft.com/office/drawing/2014/main" id="{D6D0BE19-F745-4EAA-9A0F-D2581C7D417A}"/>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2" name="TextBox 41">
              <a:extLst>
                <a:ext uri="{FF2B5EF4-FFF2-40B4-BE49-F238E27FC236}">
                  <a16:creationId xmlns:a16="http://schemas.microsoft.com/office/drawing/2014/main" id="{BF4EF173-DA3D-45CA-AD7C-229ACF32E7D6}"/>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3" name="TextBox 42">
              <a:extLst>
                <a:ext uri="{FF2B5EF4-FFF2-40B4-BE49-F238E27FC236}">
                  <a16:creationId xmlns:a16="http://schemas.microsoft.com/office/drawing/2014/main" id="{83B4B646-F883-4347-A303-1ADBAFE20A37}"/>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4" name="TextBox 43">
              <a:extLst>
                <a:ext uri="{FF2B5EF4-FFF2-40B4-BE49-F238E27FC236}">
                  <a16:creationId xmlns:a16="http://schemas.microsoft.com/office/drawing/2014/main" id="{07A3B45A-CDD1-48F6-853A-F387ECB59889}"/>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CC998B01-5EC0-46CE-AA67-D7BA2E3AE090}"/>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6" name="TextBox 45">
              <a:extLst>
                <a:ext uri="{FF2B5EF4-FFF2-40B4-BE49-F238E27FC236}">
                  <a16:creationId xmlns:a16="http://schemas.microsoft.com/office/drawing/2014/main" id="{892304E6-6431-425F-AF3A-81C08C3C30A5}"/>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3EBC4CE5-7CAA-4A74-BF2E-180F9FB40D3E}"/>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8" name="TextBox 47">
              <a:extLst>
                <a:ext uri="{FF2B5EF4-FFF2-40B4-BE49-F238E27FC236}">
                  <a16:creationId xmlns:a16="http://schemas.microsoft.com/office/drawing/2014/main" id="{B41F61B3-532D-4404-9B72-676DE8B07683}"/>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C0D046D7-1A82-4A9D-B46A-17F08931C93C}"/>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0" name="Segnaposto contenuto 9">
              <a:extLst>
                <a:ext uri="{FF2B5EF4-FFF2-40B4-BE49-F238E27FC236}">
                  <a16:creationId xmlns:a16="http://schemas.microsoft.com/office/drawing/2014/main" id="{FFD03BBD-C6F9-4F4C-B78F-2F9E56E0F45E}"/>
                </a:ext>
              </a:extLst>
            </p:cNvPr>
            <p:cNvGrpSpPr/>
            <p:nvPr/>
          </p:nvGrpSpPr>
          <p:grpSpPr>
            <a:xfrm>
              <a:off x="9403533" y="2882828"/>
              <a:ext cx="238296" cy="323401"/>
              <a:chOff x="9403533" y="2882828"/>
              <a:chExt cx="238296" cy="323401"/>
            </a:xfrm>
            <a:solidFill>
              <a:srgbClr val="333F50"/>
            </a:solidFill>
          </p:grpSpPr>
          <p:sp>
            <p:nvSpPr>
              <p:cNvPr id="51" name="Freeform: Shape 50">
                <a:extLst>
                  <a:ext uri="{FF2B5EF4-FFF2-40B4-BE49-F238E27FC236}">
                    <a16:creationId xmlns:a16="http://schemas.microsoft.com/office/drawing/2014/main" id="{1A0A22C5-A927-4772-A295-0F0C7456F3F8}"/>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707ADEB-DDFC-4D86-B18E-8D9F826EFCBC}"/>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FE24307-B876-4E50-93D0-2C57782F3A9F}"/>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D09EDC27-A247-4AA2-9728-82D8B6286B3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5" name="Freeform: Shape 54">
              <a:extLst>
                <a:ext uri="{FF2B5EF4-FFF2-40B4-BE49-F238E27FC236}">
                  <a16:creationId xmlns:a16="http://schemas.microsoft.com/office/drawing/2014/main" id="{EC32D450-52F5-4508-909F-1463E095511E}"/>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6" name="TextBox 55">
              <a:extLst>
                <a:ext uri="{FF2B5EF4-FFF2-40B4-BE49-F238E27FC236}">
                  <a16:creationId xmlns:a16="http://schemas.microsoft.com/office/drawing/2014/main" id="{1F559FEE-B3C7-4A43-88DB-6EA8802F3528}"/>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7" name="TextBox 56">
              <a:extLst>
                <a:ext uri="{FF2B5EF4-FFF2-40B4-BE49-F238E27FC236}">
                  <a16:creationId xmlns:a16="http://schemas.microsoft.com/office/drawing/2014/main" id="{3D22DE34-41ED-409D-A6E9-86234176B14E}"/>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BD8464F0-6112-4CAE-A346-A02D9CDC0C2A}"/>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59" name="TextBox 58">
              <a:extLst>
                <a:ext uri="{FF2B5EF4-FFF2-40B4-BE49-F238E27FC236}">
                  <a16:creationId xmlns:a16="http://schemas.microsoft.com/office/drawing/2014/main" id="{B8460B7C-0F76-46AF-B8E9-A0ACFE70FB80}"/>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0" name="TextBox 59">
              <a:extLst>
                <a:ext uri="{FF2B5EF4-FFF2-40B4-BE49-F238E27FC236}">
                  <a16:creationId xmlns:a16="http://schemas.microsoft.com/office/drawing/2014/main" id="{8D66C909-D2E0-4E54-9779-447EE2D5D921}"/>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1" name="Segnaposto contenuto 9">
              <a:extLst>
                <a:ext uri="{FF2B5EF4-FFF2-40B4-BE49-F238E27FC236}">
                  <a16:creationId xmlns:a16="http://schemas.microsoft.com/office/drawing/2014/main" id="{FFD03BBD-C6F9-4F4C-B78F-2F9E56E0F45E}"/>
                </a:ext>
              </a:extLst>
            </p:cNvPr>
            <p:cNvGrpSpPr/>
            <p:nvPr/>
          </p:nvGrpSpPr>
          <p:grpSpPr>
            <a:xfrm>
              <a:off x="10511700" y="2869213"/>
              <a:ext cx="272338" cy="326112"/>
              <a:chOff x="10511700" y="2869213"/>
              <a:chExt cx="272338" cy="326112"/>
            </a:xfrm>
            <a:solidFill>
              <a:srgbClr val="333F50"/>
            </a:solidFill>
          </p:grpSpPr>
          <p:sp>
            <p:nvSpPr>
              <p:cNvPr id="62" name="Freeform: Shape 61">
                <a:extLst>
                  <a:ext uri="{FF2B5EF4-FFF2-40B4-BE49-F238E27FC236}">
                    <a16:creationId xmlns:a16="http://schemas.microsoft.com/office/drawing/2014/main" id="{8DDDB9E9-1AED-4ED5-8055-BB5ED9210A64}"/>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11ABF1E7-1851-4355-A972-F9C1F96B0EAA}"/>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501D67C-6E67-4972-9648-538BCCDE2229}"/>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1DA7AD4-2C53-468A-AEA4-1CB865288740}"/>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C560360-D700-4419-A928-E744775D2E36}"/>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7" name="Freeform: Shape 66">
              <a:extLst>
                <a:ext uri="{FF2B5EF4-FFF2-40B4-BE49-F238E27FC236}">
                  <a16:creationId xmlns:a16="http://schemas.microsoft.com/office/drawing/2014/main" id="{384CFAD6-CD48-4AC1-A5B7-B65899509C1F}"/>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D793361-AF5D-4AA9-806F-B9D81456A792}"/>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69" name="TextBox 68">
              <a:extLst>
                <a:ext uri="{FF2B5EF4-FFF2-40B4-BE49-F238E27FC236}">
                  <a16:creationId xmlns:a16="http://schemas.microsoft.com/office/drawing/2014/main" id="{3E6B71BC-A1F0-47EB-8073-706CB532139F}"/>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0" name="Freeform: Shape 69">
              <a:extLst>
                <a:ext uri="{FF2B5EF4-FFF2-40B4-BE49-F238E27FC236}">
                  <a16:creationId xmlns:a16="http://schemas.microsoft.com/office/drawing/2014/main" id="{813D51D2-59DD-4FFB-8C10-67A11CBA0391}"/>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1" name="TextBox 70">
              <a:extLst>
                <a:ext uri="{FF2B5EF4-FFF2-40B4-BE49-F238E27FC236}">
                  <a16:creationId xmlns:a16="http://schemas.microsoft.com/office/drawing/2014/main" id="{B54CB16B-1F3A-4A41-8DE2-F761ABBC9044}"/>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
        <p:nvSpPr>
          <p:cNvPr id="11" name="Fumetto: rettangolo 10">
            <a:extLst>
              <a:ext uri="{FF2B5EF4-FFF2-40B4-BE49-F238E27FC236}">
                <a16:creationId xmlns:a16="http://schemas.microsoft.com/office/drawing/2014/main" id="{F1A69EA6-22E1-5DAF-63EF-5450EE46A6D8}"/>
              </a:ext>
            </a:extLst>
          </p:cNvPr>
          <p:cNvSpPr/>
          <p:nvPr/>
        </p:nvSpPr>
        <p:spPr>
          <a:xfrm>
            <a:off x="3765360" y="3651814"/>
            <a:ext cx="1689003" cy="2286694"/>
          </a:xfrm>
          <a:prstGeom prst="wedgeRectCallout">
            <a:avLst>
              <a:gd name="adj1" fmla="val 98382"/>
              <a:gd name="adj2" fmla="val 2383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Collecting raw data from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transactions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logs</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IoT devices is a challenge. </a:t>
            </a:r>
          </a:p>
          <a:p>
            <a:r>
              <a:rPr lang="en-US" sz="1200" dirty="0">
                <a:effectLst/>
                <a:latin typeface="Helvetica" panose="020B0604020202020204" pitchFamily="34" charset="0"/>
                <a:cs typeface="Helvetica" panose="020B0604020202020204" pitchFamily="34" charset="0"/>
              </a:rPr>
              <a:t>A good data analysis solution allows developers to ingest a wide variety  of data at any speed, from batch to streaming</a:t>
            </a:r>
          </a:p>
        </p:txBody>
      </p:sp>
      <p:sp>
        <p:nvSpPr>
          <p:cNvPr id="72" name="Fumetto: rettangolo 71">
            <a:extLst>
              <a:ext uri="{FF2B5EF4-FFF2-40B4-BE49-F238E27FC236}">
                <a16:creationId xmlns:a16="http://schemas.microsoft.com/office/drawing/2014/main" id="{81D592F6-E6CA-643A-C8D7-C9FAEC35338D}"/>
              </a:ext>
            </a:extLst>
          </p:cNvPr>
          <p:cNvSpPr/>
          <p:nvPr/>
        </p:nvSpPr>
        <p:spPr>
          <a:xfrm>
            <a:off x="8546895" y="2507015"/>
            <a:ext cx="1779794" cy="2608716"/>
          </a:xfrm>
          <a:prstGeom prst="wedgeRectCallout">
            <a:avLst>
              <a:gd name="adj1" fmla="val -88374"/>
              <a:gd name="adj2" fmla="val 31736"/>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Transforming data to make it consumable this usually means sorting, aggregating, joining, and applying business logic to produce meaningful analytical data sets. The final step is to load this analytical data set into a new storage location, like a data lake, database, or data warehouse.</a:t>
            </a:r>
          </a:p>
        </p:txBody>
      </p:sp>
      <p:sp>
        <p:nvSpPr>
          <p:cNvPr id="73" name="Fumetto: rettangolo 72">
            <a:extLst>
              <a:ext uri="{FF2B5EF4-FFF2-40B4-BE49-F238E27FC236}">
                <a16:creationId xmlns:a16="http://schemas.microsoft.com/office/drawing/2014/main" id="{AF12F1F3-D66A-237F-2811-21CB2762520E}"/>
              </a:ext>
            </a:extLst>
          </p:cNvPr>
          <p:cNvSpPr/>
          <p:nvPr/>
        </p:nvSpPr>
        <p:spPr>
          <a:xfrm>
            <a:off x="3765360" y="622570"/>
            <a:ext cx="1779794" cy="2572754"/>
          </a:xfrm>
          <a:prstGeom prst="wedgeRectCallout">
            <a:avLst>
              <a:gd name="adj1" fmla="val 95635"/>
              <a:gd name="adj2" fmla="val 4822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Two main ways to consume data: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Querying produces results that are great for quick analysis by data analysts.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BI tools produce visualizations that are grouped into reports and dashboards to help users explore data and determine the best actions to take</a:t>
            </a:r>
          </a:p>
        </p:txBody>
      </p:sp>
    </p:spTree>
    <p:extLst>
      <p:ext uri="{BB962C8B-B14F-4D97-AF65-F5344CB8AC3E}">
        <p14:creationId xmlns:p14="http://schemas.microsoft.com/office/powerpoint/2010/main" val="103512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2" grpId="0" animBg="1"/>
      <p:bldP spid="73"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3924453-FCA5-DDC1-0086-193C9E5D371B}"/>
              </a:ext>
            </a:extLst>
          </p:cNvPr>
          <p:cNvSpPr>
            <a:spLocks noGrp="1"/>
          </p:cNvSpPr>
          <p:nvPr>
            <p:ph type="title"/>
          </p:nvPr>
        </p:nvSpPr>
        <p:spPr/>
        <p:txBody>
          <a:bodyPr/>
          <a:lstStyle/>
          <a:p>
            <a:r>
              <a:rPr lang="it-IT" dirty="0"/>
              <a:t>A </a:t>
            </a:r>
            <a:r>
              <a:rPr lang="it-IT" dirty="0" err="1"/>
              <a:t>tentative</a:t>
            </a:r>
            <a:r>
              <a:rPr lang="it-IT" dirty="0"/>
              <a:t> </a:t>
            </a:r>
            <a:r>
              <a:rPr lang="it-IT" dirty="0" err="1"/>
              <a:t>organization</a:t>
            </a:r>
            <a:endParaRPr lang="en-US" dirty="0"/>
          </a:p>
        </p:txBody>
      </p:sp>
      <p:sp>
        <p:nvSpPr>
          <p:cNvPr id="5" name="Segnaposto piè di pagina 4">
            <a:extLst>
              <a:ext uri="{FF2B5EF4-FFF2-40B4-BE49-F238E27FC236}">
                <a16:creationId xmlns:a16="http://schemas.microsoft.com/office/drawing/2014/main" id="{159F4390-CA98-F2A8-78AA-1D62A6CC552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E0A1ECED-A494-7567-A642-E5C4C2C6648A}"/>
              </a:ext>
            </a:extLst>
          </p:cNvPr>
          <p:cNvSpPr>
            <a:spLocks noGrp="1"/>
          </p:cNvSpPr>
          <p:nvPr>
            <p:ph type="sldNum" sz="quarter" idx="12"/>
          </p:nvPr>
        </p:nvSpPr>
        <p:spPr/>
        <p:txBody>
          <a:bodyPr/>
          <a:lstStyle/>
          <a:p>
            <a:fld id="{5DD6F1BA-2510-46FC-9346-AB1F3CA1593B}" type="slidenum">
              <a:rPr lang="it-IT" smtClean="0"/>
              <a:t>114</a:t>
            </a:fld>
            <a:endParaRPr lang="it-IT"/>
          </a:p>
        </p:txBody>
      </p:sp>
      <p:sp>
        <p:nvSpPr>
          <p:cNvPr id="10" name="Segnaposto contenuto 9">
            <a:extLst>
              <a:ext uri="{FF2B5EF4-FFF2-40B4-BE49-F238E27FC236}">
                <a16:creationId xmlns:a16="http://schemas.microsoft.com/office/drawing/2014/main" id="{15DE8BB6-38E0-17E0-CC71-EA49F334AF9C}"/>
              </a:ext>
            </a:extLst>
          </p:cNvPr>
          <p:cNvSpPr>
            <a:spLocks noGrp="1"/>
          </p:cNvSpPr>
          <p:nvPr>
            <p:ph idx="13"/>
          </p:nvPr>
        </p:nvSpPr>
        <p:spPr/>
        <p:txBody>
          <a:bodyPr/>
          <a:lstStyle/>
          <a:p>
            <a:endParaRPr lang="en-US"/>
          </a:p>
        </p:txBody>
      </p:sp>
      <p:sp>
        <p:nvSpPr>
          <p:cNvPr id="11" name="Rettangolo 10">
            <a:extLst>
              <a:ext uri="{FF2B5EF4-FFF2-40B4-BE49-F238E27FC236}">
                <a16:creationId xmlns:a16="http://schemas.microsoft.com/office/drawing/2014/main" id="{5C910442-2F1A-DC08-733F-9A10EDC20027}"/>
              </a:ext>
            </a:extLst>
          </p:cNvPr>
          <p:cNvSpPr/>
          <p:nvPr/>
        </p:nvSpPr>
        <p:spPr>
          <a:xfrm>
            <a:off x="1112481" y="3214760"/>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Streaming data</a:t>
            </a:r>
            <a:endParaRPr lang="en-US" dirty="0">
              <a:latin typeface="Helvetica" panose="020B0604020202020204" pitchFamily="34" charset="0"/>
              <a:cs typeface="Helvetica" panose="020B0604020202020204" pitchFamily="34" charset="0"/>
            </a:endParaRPr>
          </a:p>
        </p:txBody>
      </p:sp>
      <p:sp>
        <p:nvSpPr>
          <p:cNvPr id="12" name="Rettangolo 11">
            <a:extLst>
              <a:ext uri="{FF2B5EF4-FFF2-40B4-BE49-F238E27FC236}">
                <a16:creationId xmlns:a16="http://schemas.microsoft.com/office/drawing/2014/main" id="{C0A4CC6B-5F48-8ABC-F9AA-9F5BDDE51FDD}"/>
              </a:ext>
            </a:extLst>
          </p:cNvPr>
          <p:cNvSpPr/>
          <p:nvPr/>
        </p:nvSpPr>
        <p:spPr>
          <a:xfrm>
            <a:off x="1112481" y="3873467"/>
            <a:ext cx="1094445" cy="53035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Batch</a:t>
            </a:r>
          </a:p>
          <a:p>
            <a:pPr algn="ctr"/>
            <a:r>
              <a:rPr lang="it-IT" dirty="0">
                <a:latin typeface="Helvetica" panose="020B0604020202020204" pitchFamily="34" charset="0"/>
                <a:cs typeface="Helvetica" panose="020B0604020202020204" pitchFamily="34" charset="0"/>
              </a:rPr>
              <a:t>data</a:t>
            </a:r>
            <a:endParaRPr lang="en-US" dirty="0">
              <a:latin typeface="Helvetica" panose="020B0604020202020204" pitchFamily="34" charset="0"/>
              <a:cs typeface="Helvetica" panose="020B0604020202020204" pitchFamily="34" charset="0"/>
            </a:endParaRPr>
          </a:p>
        </p:txBody>
      </p:sp>
      <p:sp>
        <p:nvSpPr>
          <p:cNvPr id="13" name="Rettangolo 12">
            <a:extLst>
              <a:ext uri="{FF2B5EF4-FFF2-40B4-BE49-F238E27FC236}">
                <a16:creationId xmlns:a16="http://schemas.microsoft.com/office/drawing/2014/main" id="{A26CD8B1-5564-B289-020D-C0CF98C4DF42}"/>
              </a:ext>
            </a:extLst>
          </p:cNvPr>
          <p:cNvSpPr/>
          <p:nvPr/>
        </p:nvSpPr>
        <p:spPr>
          <a:xfrm>
            <a:off x="2689644" y="2671412"/>
            <a:ext cx="1094445" cy="223004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Ingestion</a:t>
            </a:r>
            <a:endParaRPr lang="en-US" dirty="0">
              <a:latin typeface="Helvetica" panose="020B0604020202020204" pitchFamily="34" charset="0"/>
              <a:cs typeface="Helvetica" panose="020B0604020202020204" pitchFamily="34" charset="0"/>
            </a:endParaRPr>
          </a:p>
        </p:txBody>
      </p:sp>
      <p:sp>
        <p:nvSpPr>
          <p:cNvPr id="14" name="Rettangolo 13">
            <a:extLst>
              <a:ext uri="{FF2B5EF4-FFF2-40B4-BE49-F238E27FC236}">
                <a16:creationId xmlns:a16="http://schemas.microsoft.com/office/drawing/2014/main" id="{B764F2A9-7650-4196-8264-85363AD1DD0B}"/>
              </a:ext>
            </a:extLst>
          </p:cNvPr>
          <p:cNvSpPr/>
          <p:nvPr/>
        </p:nvSpPr>
        <p:spPr>
          <a:xfrm>
            <a:off x="2689643" y="216588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Fast storage</a:t>
            </a:r>
            <a:endParaRPr lang="en-US" dirty="0">
              <a:latin typeface="Helvetica" panose="020B0604020202020204" pitchFamily="34" charset="0"/>
              <a:cs typeface="Helvetica" panose="020B0604020202020204" pitchFamily="34" charset="0"/>
            </a:endParaRPr>
          </a:p>
        </p:txBody>
      </p:sp>
      <p:sp>
        <p:nvSpPr>
          <p:cNvPr id="15" name="Rettangolo 14">
            <a:extLst>
              <a:ext uri="{FF2B5EF4-FFF2-40B4-BE49-F238E27FC236}">
                <a16:creationId xmlns:a16="http://schemas.microsoft.com/office/drawing/2014/main" id="{D87A77A2-D5F0-4955-65C4-45ED80A1D126}"/>
              </a:ext>
            </a:extLst>
          </p:cNvPr>
          <p:cNvSpPr/>
          <p:nvPr/>
        </p:nvSpPr>
        <p:spPr>
          <a:xfrm>
            <a:off x="3940741" y="2671412"/>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Real-time processing and </a:t>
            </a:r>
            <a:r>
              <a:rPr lang="it-IT" dirty="0" err="1">
                <a:latin typeface="Helvetica" panose="020B0604020202020204" pitchFamily="34" charset="0"/>
                <a:cs typeface="Helvetica" panose="020B0604020202020204" pitchFamily="34" charset="0"/>
              </a:rPr>
              <a:t>analytics</a:t>
            </a:r>
            <a:endParaRPr lang="en-US" dirty="0">
              <a:latin typeface="Helvetica" panose="020B0604020202020204" pitchFamily="34" charset="0"/>
              <a:cs typeface="Helvetica" panose="020B0604020202020204" pitchFamily="34" charset="0"/>
            </a:endParaRPr>
          </a:p>
        </p:txBody>
      </p:sp>
      <p:sp>
        <p:nvSpPr>
          <p:cNvPr id="16" name="Rettangolo 15">
            <a:extLst>
              <a:ext uri="{FF2B5EF4-FFF2-40B4-BE49-F238E27FC236}">
                <a16:creationId xmlns:a16="http://schemas.microsoft.com/office/drawing/2014/main" id="{B9885CBE-FB70-1674-C843-B8BE60E7C64A}"/>
              </a:ext>
            </a:extLst>
          </p:cNvPr>
          <p:cNvSpPr/>
          <p:nvPr/>
        </p:nvSpPr>
        <p:spPr>
          <a:xfrm>
            <a:off x="3940741" y="4536329"/>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Batch processing and </a:t>
            </a:r>
            <a:r>
              <a:rPr lang="it-IT" dirty="0" err="1">
                <a:latin typeface="Helvetica" panose="020B0604020202020204" pitchFamily="34" charset="0"/>
                <a:cs typeface="Helvetica" panose="020B0604020202020204" pitchFamily="34" charset="0"/>
              </a:rPr>
              <a:t>analytics</a:t>
            </a:r>
            <a:endParaRPr lang="en-US" dirty="0">
              <a:latin typeface="Helvetica" panose="020B0604020202020204" pitchFamily="34" charset="0"/>
              <a:cs typeface="Helvetica" panose="020B0604020202020204" pitchFamily="34" charset="0"/>
            </a:endParaRPr>
          </a:p>
        </p:txBody>
      </p:sp>
      <p:sp>
        <p:nvSpPr>
          <p:cNvPr id="17" name="Rettangolo 16">
            <a:extLst>
              <a:ext uri="{FF2B5EF4-FFF2-40B4-BE49-F238E27FC236}">
                <a16:creationId xmlns:a16="http://schemas.microsoft.com/office/drawing/2014/main" id="{C1EDB2D5-B2EC-0B0D-5ABB-77B7A2656D80}"/>
              </a:ext>
            </a:extLst>
          </p:cNvPr>
          <p:cNvSpPr/>
          <p:nvPr/>
        </p:nvSpPr>
        <p:spPr>
          <a:xfrm>
            <a:off x="3940741"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Operational</a:t>
            </a:r>
            <a:r>
              <a:rPr lang="it-IT" dirty="0">
                <a:latin typeface="Helvetica" panose="020B0604020202020204" pitchFamily="34" charset="0"/>
                <a:cs typeface="Helvetica" panose="020B0604020202020204" pitchFamily="34" charset="0"/>
              </a:rPr>
              <a:t> metadata</a:t>
            </a:r>
            <a:endParaRPr lang="en-US" dirty="0">
              <a:latin typeface="Helvetica" panose="020B0604020202020204" pitchFamily="34" charset="0"/>
              <a:cs typeface="Helvetica" panose="020B0604020202020204" pitchFamily="34" charset="0"/>
            </a:endParaRPr>
          </a:p>
        </p:txBody>
      </p:sp>
      <p:sp>
        <p:nvSpPr>
          <p:cNvPr id="18" name="Rettangolo 17">
            <a:extLst>
              <a:ext uri="{FF2B5EF4-FFF2-40B4-BE49-F238E27FC236}">
                <a16:creationId xmlns:a16="http://schemas.microsoft.com/office/drawing/2014/main" id="{18003DF2-C549-9A3F-37E3-43112C98EE2D}"/>
              </a:ext>
            </a:extLst>
          </p:cNvPr>
          <p:cNvSpPr/>
          <p:nvPr/>
        </p:nvSpPr>
        <p:spPr>
          <a:xfrm>
            <a:off x="6170034"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err="1">
                <a:latin typeface="Helvetica" panose="020B0604020202020204" pitchFamily="34" charset="0"/>
                <a:cs typeface="Helvetica" panose="020B0604020202020204" pitchFamily="34" charset="0"/>
              </a:rPr>
              <a:t>warehouse</a:t>
            </a:r>
            <a:endParaRPr lang="en-US" dirty="0">
              <a:latin typeface="Helvetica" panose="020B0604020202020204" pitchFamily="34" charset="0"/>
              <a:cs typeface="Helvetica" panose="020B0604020202020204" pitchFamily="34" charset="0"/>
            </a:endParaRPr>
          </a:p>
        </p:txBody>
      </p:sp>
      <p:sp>
        <p:nvSpPr>
          <p:cNvPr id="19" name="Rettangolo 18">
            <a:extLst>
              <a:ext uri="{FF2B5EF4-FFF2-40B4-BE49-F238E27FC236}">
                <a16:creationId xmlns:a16="http://schemas.microsoft.com/office/drawing/2014/main" id="{CCD19751-B59E-F83B-438C-756CA5ADE903}"/>
              </a:ext>
            </a:extLst>
          </p:cNvPr>
          <p:cNvSpPr/>
          <p:nvPr/>
        </p:nvSpPr>
        <p:spPr>
          <a:xfrm>
            <a:off x="2689643" y="504185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Slow storage (data </a:t>
            </a:r>
            <a:r>
              <a:rPr lang="it-IT" dirty="0" err="1">
                <a:latin typeface="Helvetica" panose="020B0604020202020204" pitchFamily="34" charset="0"/>
                <a:cs typeface="Helvetica" panose="020B0604020202020204" pitchFamily="34" charset="0"/>
              </a:rPr>
              <a:t>lake</a:t>
            </a:r>
            <a:r>
              <a:rPr lang="it-IT" dirty="0">
                <a:latin typeface="Helvetica" panose="020B0604020202020204" pitchFamily="34" charset="0"/>
                <a:cs typeface="Helvetica" panose="020B0604020202020204" pitchFamily="34" charset="0"/>
              </a:rPr>
              <a:t>)</a:t>
            </a:r>
            <a:endParaRPr lang="en-US" dirty="0">
              <a:latin typeface="Helvetica" panose="020B0604020202020204" pitchFamily="34" charset="0"/>
              <a:cs typeface="Helvetica" panose="020B0604020202020204" pitchFamily="34" charset="0"/>
            </a:endParaRPr>
          </a:p>
        </p:txBody>
      </p:sp>
      <p:sp>
        <p:nvSpPr>
          <p:cNvPr id="20" name="Rettangolo 19">
            <a:extLst>
              <a:ext uri="{FF2B5EF4-FFF2-40B4-BE49-F238E27FC236}">
                <a16:creationId xmlns:a16="http://schemas.microsoft.com/office/drawing/2014/main" id="{80E85CE7-BCB9-1097-98F7-BDE42C2F987F}"/>
              </a:ext>
            </a:extLst>
          </p:cNvPr>
          <p:cNvSpPr/>
          <p:nvPr/>
        </p:nvSpPr>
        <p:spPr>
          <a:xfrm>
            <a:off x="2689643" y="554737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ETL tools overlay</a:t>
            </a:r>
            <a:endParaRPr lang="en-US" dirty="0">
              <a:latin typeface="Helvetica" panose="020B0604020202020204" pitchFamily="34" charset="0"/>
              <a:cs typeface="Helvetica" panose="020B0604020202020204" pitchFamily="34" charset="0"/>
            </a:endParaRPr>
          </a:p>
        </p:txBody>
      </p:sp>
      <p:sp>
        <p:nvSpPr>
          <p:cNvPr id="21" name="Rettangolo 20">
            <a:extLst>
              <a:ext uri="{FF2B5EF4-FFF2-40B4-BE49-F238E27FC236}">
                <a16:creationId xmlns:a16="http://schemas.microsoft.com/office/drawing/2014/main" id="{12606A71-754B-5667-75A6-4E8DC5FCEC2A}"/>
              </a:ext>
            </a:extLst>
          </p:cNvPr>
          <p:cNvSpPr/>
          <p:nvPr/>
        </p:nvSpPr>
        <p:spPr>
          <a:xfrm>
            <a:off x="2689643" y="166036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Orchestration</a:t>
            </a:r>
            <a:endParaRPr lang="en-US" dirty="0">
              <a:latin typeface="Helvetica" panose="020B0604020202020204" pitchFamily="34" charset="0"/>
              <a:cs typeface="Helvetica" panose="020B0604020202020204" pitchFamily="34" charset="0"/>
            </a:endParaRPr>
          </a:p>
        </p:txBody>
      </p:sp>
      <p:sp>
        <p:nvSpPr>
          <p:cNvPr id="22" name="Rettangolo 21">
            <a:extLst>
              <a:ext uri="{FF2B5EF4-FFF2-40B4-BE49-F238E27FC236}">
                <a16:creationId xmlns:a16="http://schemas.microsoft.com/office/drawing/2014/main" id="{48FE35F9-7848-EA8D-4A4F-696ECAC79BED}"/>
              </a:ext>
            </a:extLst>
          </p:cNvPr>
          <p:cNvSpPr/>
          <p:nvPr/>
        </p:nvSpPr>
        <p:spPr>
          <a:xfrm>
            <a:off x="9027571" y="2550033"/>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3" name="Rettangolo 22">
            <a:extLst>
              <a:ext uri="{FF2B5EF4-FFF2-40B4-BE49-F238E27FC236}">
                <a16:creationId xmlns:a16="http://schemas.microsoft.com/office/drawing/2014/main" id="{3EC9D8C9-4EB0-5BB6-83A9-E0428F0C06E3}"/>
              </a:ext>
            </a:extLst>
          </p:cNvPr>
          <p:cNvSpPr/>
          <p:nvPr/>
        </p:nvSpPr>
        <p:spPr>
          <a:xfrm>
            <a:off x="9027571" y="3452334"/>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4" name="Rettangolo 23">
            <a:extLst>
              <a:ext uri="{FF2B5EF4-FFF2-40B4-BE49-F238E27FC236}">
                <a16:creationId xmlns:a16="http://schemas.microsoft.com/office/drawing/2014/main" id="{7CFCC2EC-BB87-9CA0-0F5A-F4F8D597B9B1}"/>
              </a:ext>
            </a:extLst>
          </p:cNvPr>
          <p:cNvSpPr/>
          <p:nvPr/>
        </p:nvSpPr>
        <p:spPr>
          <a:xfrm>
            <a:off x="9027571" y="4914410"/>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5" name="Freccia a destra 24">
            <a:extLst>
              <a:ext uri="{FF2B5EF4-FFF2-40B4-BE49-F238E27FC236}">
                <a16:creationId xmlns:a16="http://schemas.microsoft.com/office/drawing/2014/main" id="{DD1FC980-63F1-851E-14BC-4AB20A78863A}"/>
              </a:ext>
            </a:extLst>
          </p:cNvPr>
          <p:cNvSpPr/>
          <p:nvPr/>
        </p:nvSpPr>
        <p:spPr>
          <a:xfrm>
            <a:off x="2298207" y="33881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ccia a destra 25">
            <a:extLst>
              <a:ext uri="{FF2B5EF4-FFF2-40B4-BE49-F238E27FC236}">
                <a16:creationId xmlns:a16="http://schemas.microsoft.com/office/drawing/2014/main" id="{1FA60A86-5706-4748-B5AB-1B1BA0402798}"/>
              </a:ext>
            </a:extLst>
          </p:cNvPr>
          <p:cNvSpPr/>
          <p:nvPr/>
        </p:nvSpPr>
        <p:spPr>
          <a:xfrm>
            <a:off x="2298207" y="400694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ccia a destra 26">
            <a:extLst>
              <a:ext uri="{FF2B5EF4-FFF2-40B4-BE49-F238E27FC236}">
                <a16:creationId xmlns:a16="http://schemas.microsoft.com/office/drawing/2014/main" id="{A6C50C60-548C-F868-D14D-BEF5E12D3CAA}"/>
              </a:ext>
            </a:extLst>
          </p:cNvPr>
          <p:cNvSpPr/>
          <p:nvPr/>
        </p:nvSpPr>
        <p:spPr>
          <a:xfrm rot="5400000">
            <a:off x="3059656"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ccia a destra 27">
            <a:extLst>
              <a:ext uri="{FF2B5EF4-FFF2-40B4-BE49-F238E27FC236}">
                <a16:creationId xmlns:a16="http://schemas.microsoft.com/office/drawing/2014/main" id="{3F254B02-31C5-1DD2-6140-75D8F04D55F9}"/>
              </a:ext>
            </a:extLst>
          </p:cNvPr>
          <p:cNvSpPr/>
          <p:nvPr/>
        </p:nvSpPr>
        <p:spPr>
          <a:xfrm rot="5400000">
            <a:off x="3975119"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ccia a destra 28">
            <a:extLst>
              <a:ext uri="{FF2B5EF4-FFF2-40B4-BE49-F238E27FC236}">
                <a16:creationId xmlns:a16="http://schemas.microsoft.com/office/drawing/2014/main" id="{3832373E-4EAC-CCF5-8A44-6AC02C2A972B}"/>
              </a:ext>
            </a:extLst>
          </p:cNvPr>
          <p:cNvSpPr/>
          <p:nvPr/>
        </p:nvSpPr>
        <p:spPr>
          <a:xfrm rot="16200000">
            <a:off x="4217187"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ccia a destra 29">
            <a:extLst>
              <a:ext uri="{FF2B5EF4-FFF2-40B4-BE49-F238E27FC236}">
                <a16:creationId xmlns:a16="http://schemas.microsoft.com/office/drawing/2014/main" id="{A4A4D7BC-E545-9629-C02F-91ED93300CA4}"/>
              </a:ext>
            </a:extLst>
          </p:cNvPr>
          <p:cNvSpPr/>
          <p:nvPr/>
        </p:nvSpPr>
        <p:spPr>
          <a:xfrm rot="16200000">
            <a:off x="3059656"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ccia a destra 30">
            <a:extLst>
              <a:ext uri="{FF2B5EF4-FFF2-40B4-BE49-F238E27FC236}">
                <a16:creationId xmlns:a16="http://schemas.microsoft.com/office/drawing/2014/main" id="{90E71755-C500-AD71-DA75-5A435905468E}"/>
              </a:ext>
            </a:extLst>
          </p:cNvPr>
          <p:cNvSpPr/>
          <p:nvPr/>
        </p:nvSpPr>
        <p:spPr>
          <a:xfrm rot="5400000">
            <a:off x="3912034"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ccia a destra 31">
            <a:extLst>
              <a:ext uri="{FF2B5EF4-FFF2-40B4-BE49-F238E27FC236}">
                <a16:creationId xmlns:a16="http://schemas.microsoft.com/office/drawing/2014/main" id="{97167046-B169-B279-B2FC-4FF4E248CDBD}"/>
              </a:ext>
            </a:extLst>
          </p:cNvPr>
          <p:cNvSpPr/>
          <p:nvPr/>
        </p:nvSpPr>
        <p:spPr>
          <a:xfrm rot="16200000">
            <a:off x="4154102"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DE5BB605-33C2-3BEC-2F13-4E3BCAD9E4F7}"/>
              </a:ext>
            </a:extLst>
          </p:cNvPr>
          <p:cNvSpPr/>
          <p:nvPr/>
        </p:nvSpPr>
        <p:spPr>
          <a:xfrm rot="16200000">
            <a:off x="4710362" y="420913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B3102140-D144-6D31-5BE4-DEE2D9D295E5}"/>
              </a:ext>
            </a:extLst>
          </p:cNvPr>
          <p:cNvSpPr/>
          <p:nvPr/>
        </p:nvSpPr>
        <p:spPr>
          <a:xfrm rot="16200000">
            <a:off x="6942863" y="421666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93F8FA9F-0726-36FF-6C45-FB6F469B83C2}"/>
              </a:ext>
            </a:extLst>
          </p:cNvPr>
          <p:cNvSpPr/>
          <p:nvPr/>
        </p:nvSpPr>
        <p:spPr>
          <a:xfrm rot="5400000">
            <a:off x="4692425" y="316699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ccia a destra 35">
            <a:extLst>
              <a:ext uri="{FF2B5EF4-FFF2-40B4-BE49-F238E27FC236}">
                <a16:creationId xmlns:a16="http://schemas.microsoft.com/office/drawing/2014/main" id="{767E6D89-FECE-56AA-9DFB-65BC06FE5333}"/>
              </a:ext>
            </a:extLst>
          </p:cNvPr>
          <p:cNvSpPr/>
          <p:nvPr/>
        </p:nvSpPr>
        <p:spPr>
          <a:xfrm rot="5400000">
            <a:off x="6942863" y="315676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ccia a destra 36">
            <a:extLst>
              <a:ext uri="{FF2B5EF4-FFF2-40B4-BE49-F238E27FC236}">
                <a16:creationId xmlns:a16="http://schemas.microsoft.com/office/drawing/2014/main" id="{16984E9D-46AB-3AB3-8A33-E3A69BDF8D73}"/>
              </a:ext>
            </a:extLst>
          </p:cNvPr>
          <p:cNvSpPr/>
          <p:nvPr/>
        </p:nvSpPr>
        <p:spPr>
          <a:xfrm>
            <a:off x="8658060" y="275932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F4597C42-B049-554C-D9E8-6C9056E33C84}"/>
              </a:ext>
            </a:extLst>
          </p:cNvPr>
          <p:cNvSpPr/>
          <p:nvPr/>
        </p:nvSpPr>
        <p:spPr>
          <a:xfrm>
            <a:off x="8098078" y="3650529"/>
            <a:ext cx="914400"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ccia a destra 38">
            <a:extLst>
              <a:ext uri="{FF2B5EF4-FFF2-40B4-BE49-F238E27FC236}">
                <a16:creationId xmlns:a16="http://schemas.microsoft.com/office/drawing/2014/main" id="{20306465-F9ED-51DD-99B7-6A867B8781A1}"/>
              </a:ext>
            </a:extLst>
          </p:cNvPr>
          <p:cNvSpPr/>
          <p:nvPr/>
        </p:nvSpPr>
        <p:spPr>
          <a:xfrm>
            <a:off x="8658060" y="512162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265823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This is not a sharp taxonomy</a:t>
            </a:r>
          </a:p>
          <a:p>
            <a:endParaRPr lang="en-US" dirty="0"/>
          </a:p>
          <a:p>
            <a:r>
              <a:rPr lang="en-US" dirty="0"/>
              <a:t>Ingestion vs Analytics</a:t>
            </a:r>
          </a:p>
          <a:p>
            <a:pPr lvl="1"/>
            <a:r>
              <a:rPr lang="en-US" dirty="0"/>
              <a:t>Data streams are used for ingestion</a:t>
            </a:r>
          </a:p>
          <a:p>
            <a:pPr lvl="1"/>
            <a:r>
              <a:rPr lang="en-US" dirty="0"/>
              <a:t>... and (event) processing</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115</a:t>
            </a:fld>
            <a:endParaRPr lang="it-IT"/>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6" cy="2887357"/>
            <a:chOff x="6168410" y="2565214"/>
            <a:chExt cx="5154656"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rgbClr val="FFC000"/>
            </a:solid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078671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This is not a sharp taxonomy</a:t>
            </a:r>
          </a:p>
          <a:p>
            <a:endParaRPr lang="en-US" dirty="0"/>
          </a:p>
          <a:p>
            <a:r>
              <a:rPr lang="en-US" dirty="0"/>
              <a:t>Storage vs Serving</a:t>
            </a:r>
          </a:p>
          <a:p>
            <a:pPr lvl="1"/>
            <a:r>
              <a:rPr lang="en-US" dirty="0"/>
              <a:t>Databases are storage</a:t>
            </a:r>
          </a:p>
          <a:p>
            <a:pPr lvl="1"/>
            <a:r>
              <a:rPr lang="en-US" dirty="0"/>
              <a:t>... with processing capability</a:t>
            </a:r>
          </a:p>
          <a:p>
            <a:pPr lvl="1"/>
            <a:r>
              <a:rPr lang="en-US" dirty="0"/>
              <a:t>... and with serving capability</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116</a:t>
            </a:fld>
            <a:endParaRPr lang="it-IT"/>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7" cy="2887357"/>
            <a:chOff x="6168410" y="2565214"/>
            <a:chExt cx="5154657"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solidFill>
              <a:srgbClr val="FFC000"/>
            </a:solid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9"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826703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117</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40437696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a:t>Storage</a:t>
            </a:r>
            <a:endParaRPr lang="en-US" dirty="0"/>
          </a:p>
        </p:txBody>
      </p:sp>
      <p:sp>
        <p:nvSpPr>
          <p:cNvPr id="8" name="Content Placeholder 7">
            <a:extLst>
              <a:ext uri="{FF2B5EF4-FFF2-40B4-BE49-F238E27FC236}">
                <a16:creationId xmlns:a16="http://schemas.microsoft.com/office/drawing/2014/main" id="{013F91C7-3E99-471A-ABBD-2CD138140466}"/>
              </a:ext>
            </a:extLst>
          </p:cNvPr>
          <p:cNvSpPr>
            <a:spLocks noGrp="1"/>
          </p:cNvSpPr>
          <p:nvPr>
            <p:ph idx="1"/>
          </p:nvPr>
        </p:nvSpPr>
        <p:spPr>
          <a:xfrm>
            <a:off x="838200" y="1700499"/>
            <a:ext cx="10515600" cy="4351338"/>
          </a:xfrm>
        </p:spPr>
        <p:txBody>
          <a:bodyPr/>
          <a:lstStyle/>
          <a:p>
            <a:r>
              <a:rPr lang="en-US" b="1" dirty="0"/>
              <a:t>Goal</a:t>
            </a:r>
            <a:r>
              <a:rPr lang="en-US" dirty="0"/>
              <a:t>: persisting data</a:t>
            </a:r>
          </a:p>
          <a:p>
            <a:endParaRPr lang="en-US" dirty="0"/>
          </a:p>
          <a:p>
            <a:r>
              <a:rPr lang="en-US" dirty="0"/>
              <a:t>Which storage do we choose?</a:t>
            </a:r>
          </a:p>
          <a:p>
            <a:pPr lvl="1"/>
            <a:r>
              <a:rPr lang="en-US" b="1" dirty="0"/>
              <a:t>Storage model </a:t>
            </a:r>
            <a:r>
              <a:rPr lang="en-US" dirty="0"/>
              <a:t>(or data model) ~= variety</a:t>
            </a:r>
          </a:p>
          <a:p>
            <a:pPr lvl="2"/>
            <a:r>
              <a:rPr lang="en-US" dirty="0"/>
              <a:t>How data are organized/accessed in a storage system</a:t>
            </a:r>
          </a:p>
          <a:p>
            <a:pPr lvl="3"/>
            <a:r>
              <a:rPr lang="en-US" dirty="0"/>
              <a:t>Structured vs unstructured</a:t>
            </a:r>
          </a:p>
          <a:p>
            <a:pPr lvl="3"/>
            <a:r>
              <a:rPr lang="en-US" dirty="0"/>
              <a:t>Data access model (key-value, column, etc.)</a:t>
            </a:r>
          </a:p>
          <a:p>
            <a:pPr lvl="1"/>
            <a:r>
              <a:rPr lang="en-US" dirty="0"/>
              <a:t>Access </a:t>
            </a:r>
            <a:r>
              <a:rPr lang="en-US" b="1" dirty="0"/>
              <a:t>frequency</a:t>
            </a:r>
          </a:p>
          <a:p>
            <a:pPr lvl="1"/>
            <a:r>
              <a:rPr lang="en-US" b="1" dirty="0"/>
              <a:t>Analyses </a:t>
            </a:r>
            <a:r>
              <a:rPr lang="en-US" dirty="0"/>
              <a:t>to be performed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118</a:t>
            </a:fld>
            <a:endParaRPr lang="it-IT"/>
          </a:p>
        </p:txBody>
      </p:sp>
    </p:spTree>
    <p:extLst>
      <p:ext uri="{BB962C8B-B14F-4D97-AF65-F5344CB8AC3E}">
        <p14:creationId xmlns:p14="http://schemas.microsoft.com/office/powerpoint/2010/main" val="77916365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t>Storage models</a:t>
            </a:r>
            <a:endParaRPr lang="en-US" dirty="0"/>
          </a:p>
        </p:txBody>
      </p:sp>
      <p:pic>
        <p:nvPicPr>
          <p:cNvPr id="3" name="Content Placeholder 2">
            <a:extLst>
              <a:ext uri="{FF2B5EF4-FFF2-40B4-BE49-F238E27FC236}">
                <a16:creationId xmlns:a16="http://schemas.microsoft.com/office/drawing/2014/main" id="{8B4655BD-2AAF-42E2-BEEB-ED56026DEBCF}"/>
              </a:ext>
            </a:extLst>
          </p:cNvPr>
          <p:cNvPicPr>
            <a:picLocks noGrp="1" noChangeAspect="1"/>
          </p:cNvPicPr>
          <p:nvPr>
            <p:ph idx="1"/>
          </p:nvPr>
        </p:nvPicPr>
        <p:blipFill>
          <a:blip r:embed="rId2"/>
          <a:stretch>
            <a:fillRect/>
          </a:stretch>
        </p:blipFill>
        <p:spPr>
          <a:xfrm>
            <a:off x="1228001" y="1700213"/>
            <a:ext cx="9735998" cy="4351337"/>
          </a:xfrm>
        </p:spPr>
      </p:pic>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119</a:t>
            </a:fld>
            <a:endParaRPr lang="it-IT"/>
          </a:p>
        </p:txBody>
      </p:sp>
      <p:sp>
        <p:nvSpPr>
          <p:cNvPr id="14" name="Content Placeholder 13">
            <a:extLst>
              <a:ext uri="{FF2B5EF4-FFF2-40B4-BE49-F238E27FC236}">
                <a16:creationId xmlns:a16="http://schemas.microsoft.com/office/drawing/2014/main" id="{3F13B024-9C8C-4E2C-85B7-D4ACBB63A8BA}"/>
              </a:ext>
            </a:extLst>
          </p:cNvPr>
          <p:cNvSpPr>
            <a:spLocks noGrp="1"/>
          </p:cNvSpPr>
          <p:nvPr>
            <p:ph idx="13"/>
          </p:nvPr>
        </p:nvSpPr>
        <p:spPr/>
        <p:txBody>
          <a:bodyPr/>
          <a:lstStyle/>
          <a:p>
            <a:r>
              <a:rPr lang="en-US" dirty="0"/>
              <a:t>Mansouri, </a:t>
            </a:r>
            <a:r>
              <a:rPr lang="en-US" dirty="0" err="1"/>
              <a:t>Yaser</a:t>
            </a:r>
            <a:r>
              <a:rPr lang="en-US" dirty="0"/>
              <a:t>, Adel </a:t>
            </a:r>
            <a:r>
              <a:rPr lang="en-US" dirty="0" err="1"/>
              <a:t>Nadjaran</a:t>
            </a:r>
            <a:r>
              <a:rPr lang="en-US" dirty="0"/>
              <a:t> </a:t>
            </a:r>
            <a:r>
              <a:rPr lang="en-US" dirty="0" err="1"/>
              <a:t>Toosi</a:t>
            </a:r>
            <a:r>
              <a:rPr lang="en-US" dirty="0"/>
              <a:t>, and Rajkumar </a:t>
            </a:r>
            <a:r>
              <a:rPr lang="en-US" dirty="0" err="1"/>
              <a:t>Buyya</a:t>
            </a:r>
            <a:r>
              <a:rPr lang="en-US" dirty="0"/>
              <a:t>. "Data storage management in cloud environments: Taxonomy, survey, and future directions." ACM Computing Surveys (CSUR) 50.6 (2017): 1-51.</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10" name="Rectangle 9">
            <a:extLst>
              <a:ext uri="{FF2B5EF4-FFF2-40B4-BE49-F238E27FC236}">
                <a16:creationId xmlns:a16="http://schemas.microsoft.com/office/drawing/2014/main" id="{3F0CB716-22B2-4608-AEB1-DE5616B75B33}"/>
              </a:ext>
            </a:extLst>
          </p:cNvPr>
          <p:cNvSpPr/>
          <p:nvPr/>
        </p:nvSpPr>
        <p:spPr>
          <a:xfrm>
            <a:off x="8490857" y="3021329"/>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7621C65-152A-4EAB-895F-D95A17E9CA96}"/>
              </a:ext>
            </a:extLst>
          </p:cNvPr>
          <p:cNvSpPr/>
          <p:nvPr/>
        </p:nvSpPr>
        <p:spPr>
          <a:xfrm>
            <a:off x="6183104" y="4719028"/>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6676F9B-60F6-49F4-A9DC-DD592CA196F7}"/>
              </a:ext>
            </a:extLst>
          </p:cNvPr>
          <p:cNvSpPr/>
          <p:nvPr/>
        </p:nvSpPr>
        <p:spPr>
          <a:xfrm>
            <a:off x="6201062" y="5723316"/>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CC74C1-8122-484D-A100-03C9F180C6A4}"/>
              </a:ext>
            </a:extLst>
          </p:cNvPr>
          <p:cNvSpPr/>
          <p:nvPr/>
        </p:nvSpPr>
        <p:spPr>
          <a:xfrm>
            <a:off x="7723494" y="3739198"/>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558B1B-91C9-460B-BFD4-C595BAD2514F}"/>
              </a:ext>
            </a:extLst>
          </p:cNvPr>
          <p:cNvSpPr/>
          <p:nvPr/>
        </p:nvSpPr>
        <p:spPr>
          <a:xfrm>
            <a:off x="8290560" y="5157787"/>
            <a:ext cx="2673439" cy="565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811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BA82-5656-421B-805B-D8A910A4555C}"/>
              </a:ext>
            </a:extLst>
          </p:cNvPr>
          <p:cNvSpPr>
            <a:spLocks noGrp="1"/>
          </p:cNvSpPr>
          <p:nvPr>
            <p:ph type="title"/>
          </p:nvPr>
        </p:nvSpPr>
        <p:spPr/>
        <p:txBody>
          <a:bodyPr/>
          <a:lstStyle/>
          <a:p>
            <a:r>
              <a:rPr lang="en-US" dirty="0"/>
              <a:t>Teaching material</a:t>
            </a:r>
          </a:p>
        </p:txBody>
      </p:sp>
      <p:sp>
        <p:nvSpPr>
          <p:cNvPr id="4" name="Footer Placeholder 3">
            <a:extLst>
              <a:ext uri="{FF2B5EF4-FFF2-40B4-BE49-F238E27FC236}">
                <a16:creationId xmlns:a16="http://schemas.microsoft.com/office/drawing/2014/main" id="{C8754241-6600-4886-86E4-D3D6627EAF81}"/>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F4BB3EAC-2B4F-46DC-92CD-2640D08C08C5}"/>
              </a:ext>
            </a:extLst>
          </p:cNvPr>
          <p:cNvSpPr>
            <a:spLocks noGrp="1"/>
          </p:cNvSpPr>
          <p:nvPr>
            <p:ph type="sldNum" sz="quarter" idx="12"/>
          </p:nvPr>
        </p:nvSpPr>
        <p:spPr/>
        <p:txBody>
          <a:bodyPr/>
          <a:lstStyle/>
          <a:p>
            <a:fld id="{5DD6F1BA-2510-46FC-9346-AB1F3CA1593B}" type="slidenum">
              <a:rPr lang="en-US" smtClean="0"/>
              <a:t>12</a:t>
            </a:fld>
            <a:endParaRPr lang="en-US" dirty="0"/>
          </a:p>
        </p:txBody>
      </p:sp>
      <p:pic>
        <p:nvPicPr>
          <p:cNvPr id="18" name="Content Placeholder 17" descr="Text&#10;&#10;Description automatically generated">
            <a:extLst>
              <a:ext uri="{FF2B5EF4-FFF2-40B4-BE49-F238E27FC236}">
                <a16:creationId xmlns:a16="http://schemas.microsoft.com/office/drawing/2014/main" id="{2EDFABFA-8311-4074-B2A6-E51D318239A0}"/>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594358" y="2313781"/>
            <a:ext cx="2381250" cy="3117283"/>
          </a:xfrm>
          <a:prstGeom prst="rect">
            <a:avLst/>
          </a:prstGeom>
          <a:ln>
            <a:noFill/>
          </a:ln>
          <a:effectLst>
            <a:outerShdw blurRad="292100" dist="139700" dir="2700000" algn="tl" rotWithShape="0">
              <a:srgbClr val="333333">
                <a:alpha val="65000"/>
              </a:srgbClr>
            </a:outerShdw>
          </a:effectLst>
        </p:spPr>
      </p:pic>
      <p:pic>
        <p:nvPicPr>
          <p:cNvPr id="20" name="Picture 19" descr="A picture containing text, person&#10;&#10;Description automatically generated">
            <a:extLst>
              <a:ext uri="{FF2B5EF4-FFF2-40B4-BE49-F238E27FC236}">
                <a16:creationId xmlns:a16="http://schemas.microsoft.com/office/drawing/2014/main" id="{0DDB07DE-D4F9-4567-BA48-DFDB865B6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9114" y="2330268"/>
            <a:ext cx="1481583" cy="1855828"/>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A20FD0BC-3D87-4A6C-9BF8-783178F24EAD}"/>
              </a:ext>
            </a:extLst>
          </p:cNvPr>
          <p:cNvPicPr>
            <a:picLocks noChangeAspect="1"/>
          </p:cNvPicPr>
          <p:nvPr/>
        </p:nvPicPr>
        <p:blipFill>
          <a:blip r:embed="rId4"/>
          <a:stretch>
            <a:fillRect/>
          </a:stretch>
        </p:blipFill>
        <p:spPr>
          <a:xfrm>
            <a:off x="8881452" y="2325141"/>
            <a:ext cx="2743200" cy="893532"/>
          </a:xfrm>
          <a:prstGeom prst="rect">
            <a:avLst/>
          </a:prstGeom>
        </p:spPr>
      </p:pic>
      <p:pic>
        <p:nvPicPr>
          <p:cNvPr id="24" name="Picture 23">
            <a:extLst>
              <a:ext uri="{FF2B5EF4-FFF2-40B4-BE49-F238E27FC236}">
                <a16:creationId xmlns:a16="http://schemas.microsoft.com/office/drawing/2014/main" id="{A3E0BC24-CF75-46FD-80E9-DB54C82F657A}"/>
              </a:ext>
            </a:extLst>
          </p:cNvPr>
          <p:cNvPicPr>
            <a:picLocks noChangeAspect="1"/>
          </p:cNvPicPr>
          <p:nvPr/>
        </p:nvPicPr>
        <p:blipFill>
          <a:blip r:embed="rId5"/>
          <a:stretch>
            <a:fillRect/>
          </a:stretch>
        </p:blipFill>
        <p:spPr>
          <a:xfrm>
            <a:off x="9262027" y="3441189"/>
            <a:ext cx="1971675" cy="876300"/>
          </a:xfrm>
          <a:prstGeom prst="rect">
            <a:avLst/>
          </a:prstGeom>
        </p:spPr>
      </p:pic>
      <p:sp>
        <p:nvSpPr>
          <p:cNvPr id="25" name="TextBox 24">
            <a:extLst>
              <a:ext uri="{FF2B5EF4-FFF2-40B4-BE49-F238E27FC236}">
                <a16:creationId xmlns:a16="http://schemas.microsoft.com/office/drawing/2014/main" id="{8BB110E5-A899-419A-8DE9-3199F9D7F5B8}"/>
              </a:ext>
            </a:extLst>
          </p:cNvPr>
          <p:cNvSpPr txBox="1"/>
          <p:nvPr/>
        </p:nvSpPr>
        <p:spPr>
          <a:xfrm>
            <a:off x="594358" y="1852261"/>
            <a:ext cx="7941780"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Books</a:t>
            </a:r>
          </a:p>
        </p:txBody>
      </p:sp>
      <p:sp>
        <p:nvSpPr>
          <p:cNvPr id="26" name="TextBox 25">
            <a:extLst>
              <a:ext uri="{FF2B5EF4-FFF2-40B4-BE49-F238E27FC236}">
                <a16:creationId xmlns:a16="http://schemas.microsoft.com/office/drawing/2014/main" id="{D064ABBE-D394-4953-8A3C-EE62DEDB6C6B}"/>
              </a:ext>
            </a:extLst>
          </p:cNvPr>
          <p:cNvSpPr txBox="1"/>
          <p:nvPr/>
        </p:nvSpPr>
        <p:spPr>
          <a:xfrm>
            <a:off x="8871079" y="1858271"/>
            <a:ext cx="2753573"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Web content</a:t>
            </a:r>
          </a:p>
        </p:txBody>
      </p:sp>
      <p:sp>
        <p:nvSpPr>
          <p:cNvPr id="27" name="TextBox 26">
            <a:extLst>
              <a:ext uri="{FF2B5EF4-FFF2-40B4-BE49-F238E27FC236}">
                <a16:creationId xmlns:a16="http://schemas.microsoft.com/office/drawing/2014/main" id="{F9F73ECF-B233-4D31-8217-B0751EA78397}"/>
              </a:ext>
            </a:extLst>
          </p:cNvPr>
          <p:cNvSpPr txBox="1"/>
          <p:nvPr/>
        </p:nvSpPr>
        <p:spPr>
          <a:xfrm>
            <a:off x="594358" y="5484074"/>
            <a:ext cx="992579"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Generic</a:t>
            </a:r>
          </a:p>
        </p:txBody>
      </p:sp>
      <p:sp>
        <p:nvSpPr>
          <p:cNvPr id="28" name="TextBox 27">
            <a:extLst>
              <a:ext uri="{FF2B5EF4-FFF2-40B4-BE49-F238E27FC236}">
                <a16:creationId xmlns:a16="http://schemas.microsoft.com/office/drawing/2014/main" id="{00D22206-7E48-49BC-B68A-89ED19B51F02}"/>
              </a:ext>
            </a:extLst>
          </p:cNvPr>
          <p:cNvSpPr txBox="1"/>
          <p:nvPr/>
        </p:nvSpPr>
        <p:spPr>
          <a:xfrm>
            <a:off x="7543559" y="5484074"/>
            <a:ext cx="992579"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Specific</a:t>
            </a:r>
          </a:p>
        </p:txBody>
      </p:sp>
      <p:cxnSp>
        <p:nvCxnSpPr>
          <p:cNvPr id="30" name="Straight Arrow Connector 29">
            <a:extLst>
              <a:ext uri="{FF2B5EF4-FFF2-40B4-BE49-F238E27FC236}">
                <a16:creationId xmlns:a16="http://schemas.microsoft.com/office/drawing/2014/main" id="{BA3B71E8-96A1-42C6-A5BA-A2B6AA92D766}"/>
              </a:ext>
            </a:extLst>
          </p:cNvPr>
          <p:cNvCxnSpPr>
            <a:stCxn id="27" idx="3"/>
            <a:endCxn id="28" idx="1"/>
          </p:cNvCxnSpPr>
          <p:nvPr/>
        </p:nvCxnSpPr>
        <p:spPr>
          <a:xfrm>
            <a:off x="1586937" y="5668740"/>
            <a:ext cx="59566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Immagine 5">
            <a:extLst>
              <a:ext uri="{FF2B5EF4-FFF2-40B4-BE49-F238E27FC236}">
                <a16:creationId xmlns:a16="http://schemas.microsoft.com/office/drawing/2014/main" id="{EC0F586D-B920-4BE1-6DA8-8C1E8F9F401F}"/>
              </a:ext>
            </a:extLst>
          </p:cNvPr>
          <p:cNvPicPr>
            <a:picLocks noChangeAspect="1"/>
          </p:cNvPicPr>
          <p:nvPr/>
        </p:nvPicPr>
        <p:blipFill>
          <a:blip r:embed="rId6"/>
          <a:stretch>
            <a:fillRect/>
          </a:stretch>
        </p:blipFill>
        <p:spPr>
          <a:xfrm>
            <a:off x="3051558" y="2301929"/>
            <a:ext cx="2492576" cy="3136193"/>
          </a:xfrm>
          <a:prstGeom prst="rect">
            <a:avLst/>
          </a:prstGeom>
          <a:ln>
            <a:noFill/>
          </a:ln>
          <a:effectLst>
            <a:outerShdw blurRad="292100" dist="139700" dir="2700000" algn="tl" rotWithShape="0">
              <a:srgbClr val="333333">
                <a:alpha val="65000"/>
              </a:srgbClr>
            </a:outerShdw>
          </a:effectLst>
        </p:spPr>
      </p:pic>
      <p:pic>
        <p:nvPicPr>
          <p:cNvPr id="8" name="Content Placeholder 7" descr="A picture containing text, bird, aquatic bird&#10;&#10;Description automatically generated">
            <a:extLst>
              <a:ext uri="{FF2B5EF4-FFF2-40B4-BE49-F238E27FC236}">
                <a16:creationId xmlns:a16="http://schemas.microsoft.com/office/drawing/2014/main" id="{C4328B09-2D17-4862-AB0F-BAED1DFDE4A5}"/>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6984028" y="3768604"/>
            <a:ext cx="1322872" cy="17356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00847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models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120</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dirty="0"/>
              <a:t>Data structure: structured</a:t>
            </a:r>
          </a:p>
          <a:p>
            <a:r>
              <a:rPr lang="en-US" dirty="0"/>
              <a:t>Data abstraction: database</a:t>
            </a:r>
          </a:p>
          <a:p>
            <a:r>
              <a:rPr lang="en-US" dirty="0"/>
              <a:t>Data access model: relational</a:t>
            </a:r>
          </a:p>
          <a:p>
            <a:endParaRPr lang="en-US" dirty="0"/>
          </a:p>
          <a:p>
            <a:r>
              <a:rPr lang="en-US" b="1" dirty="0"/>
              <a:t>Relational</a:t>
            </a:r>
          </a:p>
          <a:p>
            <a:pPr lvl="1"/>
            <a:r>
              <a:rPr lang="en-US" dirty="0"/>
              <a:t>Store data with predefined schemas and relationships between them</a:t>
            </a:r>
          </a:p>
          <a:p>
            <a:pPr lvl="1"/>
            <a:r>
              <a:rPr lang="en-US" dirty="0"/>
              <a:t>Support ACID transactions </a:t>
            </a:r>
          </a:p>
          <a:p>
            <a:pPr lvl="1"/>
            <a:r>
              <a:rPr lang="en-US" dirty="0"/>
              <a:t>Maintain referential integrity</a:t>
            </a:r>
            <a:endParaRPr lang="en-US" b="1" dirty="0"/>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F25B2FE8-8FFF-49FF-8707-12E3C963F854}"/>
              </a:ext>
            </a:extLst>
          </p:cNvPr>
          <p:cNvSpPr/>
          <p:nvPr/>
        </p:nvSpPr>
        <p:spPr>
          <a:xfrm>
            <a:off x="6172200" y="2664277"/>
            <a:ext cx="5181600" cy="470809"/>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83340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models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121</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dirty="0"/>
              <a:t>Data structure: semi/unstructured</a:t>
            </a:r>
          </a:p>
          <a:p>
            <a:r>
              <a:rPr lang="en-US" dirty="0"/>
              <a:t>Data abstraction: database</a:t>
            </a:r>
          </a:p>
          <a:p>
            <a:r>
              <a:rPr lang="en-US" dirty="0"/>
              <a:t>Data access model: *</a:t>
            </a:r>
          </a:p>
          <a:p>
            <a:endParaRPr lang="en-US" b="1" dirty="0"/>
          </a:p>
          <a:p>
            <a:pPr lvl="1"/>
            <a:r>
              <a:rPr lang="en-US" b="1" dirty="0"/>
              <a:t>Key/value: </a:t>
            </a:r>
            <a:r>
              <a:rPr lang="en-US" dirty="0"/>
              <a:t>store and retrieve large volumes of data</a:t>
            </a:r>
            <a:endParaRPr lang="en-US" b="1" dirty="0"/>
          </a:p>
          <a:p>
            <a:pPr lvl="1"/>
            <a:r>
              <a:rPr lang="en-US" b="1" dirty="0"/>
              <a:t>Document : </a:t>
            </a:r>
            <a:r>
              <a:rPr lang="en-US" dirty="0"/>
              <a:t>store semi-structured data as JSON-like documents</a:t>
            </a:r>
            <a:endParaRPr lang="en-US" b="1" dirty="0"/>
          </a:p>
          <a:p>
            <a:pPr lvl="1"/>
            <a:r>
              <a:rPr lang="en-US" b="1" dirty="0"/>
              <a:t>Columnar:</a:t>
            </a:r>
            <a:r>
              <a:rPr lang="en-US" dirty="0"/>
              <a:t> use tables but unlike a relational database, columns can vary from row to row in the same table</a:t>
            </a:r>
            <a:endParaRPr lang="en-US" b="1" dirty="0"/>
          </a:p>
          <a:p>
            <a:pPr lvl="1"/>
            <a:r>
              <a:rPr lang="en-US" b="1" dirty="0"/>
              <a:t>Graph: </a:t>
            </a:r>
            <a:r>
              <a:rPr lang="en-US" dirty="0"/>
              <a:t>navigate and query relationships between highly connected datasets</a:t>
            </a:r>
          </a:p>
          <a:p>
            <a:pPr lvl="1"/>
            <a:r>
              <a:rPr lang="en-US" b="1" dirty="0"/>
              <a:t>... and more</a:t>
            </a:r>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BD544378-DEC6-432B-83D1-0CBA2CAEBBA6}"/>
              </a:ext>
            </a:extLst>
          </p:cNvPr>
          <p:cNvSpPr/>
          <p:nvPr/>
        </p:nvSpPr>
        <p:spPr>
          <a:xfrm>
            <a:off x="6172200" y="3163123"/>
            <a:ext cx="5181600" cy="2785893"/>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848238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t>Storage models (Google Cloud)</a:t>
            </a:r>
            <a:endParaRPr lang="en-US" dirty="0"/>
          </a:p>
        </p:txBody>
      </p:sp>
      <p:pic>
        <p:nvPicPr>
          <p:cNvPr id="18" name="Content Placeholder 17" descr="Table, calendar&#10;&#10;Description automatically generated">
            <a:extLst>
              <a:ext uri="{FF2B5EF4-FFF2-40B4-BE49-F238E27FC236}">
                <a16:creationId xmlns:a16="http://schemas.microsoft.com/office/drawing/2014/main" id="{E0C0261B-2FD8-4663-922E-EC57C8B33B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958" y="2294310"/>
            <a:ext cx="5012237" cy="245951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122</a:t>
            </a:fld>
            <a:endParaRPr lang="it-IT"/>
          </a:p>
        </p:txBody>
      </p:sp>
      <p:sp>
        <p:nvSpPr>
          <p:cNvPr id="20" name="Content Placeholder 19">
            <a:extLst>
              <a:ext uri="{FF2B5EF4-FFF2-40B4-BE49-F238E27FC236}">
                <a16:creationId xmlns:a16="http://schemas.microsoft.com/office/drawing/2014/main" id="{6717C1BF-EA6E-42F8-8129-F3698892E1C9}"/>
              </a:ext>
            </a:extLst>
          </p:cNvPr>
          <p:cNvSpPr>
            <a:spLocks noGrp="1"/>
          </p:cNvSpPr>
          <p:nvPr>
            <p:ph idx="4294967295"/>
          </p:nvPr>
        </p:nvSpPr>
        <p:spPr>
          <a:xfrm>
            <a:off x="838200" y="6051837"/>
            <a:ext cx="10515600" cy="304513"/>
          </a:xfrm>
        </p:spPr>
        <p:txBody>
          <a:bodyPr/>
          <a:lstStyle/>
          <a:p>
            <a:r>
              <a:rPr lang="en-US" sz="1200" dirty="0">
                <a:latin typeface="Helvetica" panose="020B0604020202020204" pitchFamily="34" charset="0"/>
                <a:cs typeface="Helvetica" panose="020B0604020202020204" pitchFamily="34" charset="0"/>
                <a:hlinkClick r:id="rId3"/>
              </a:rPr>
              <a:t>https://cloud.google.com/products/databases</a:t>
            </a:r>
            <a:r>
              <a:rPr lang="en-US" sz="1200" dirty="0">
                <a:latin typeface="Helvetica" panose="020B0604020202020204" pitchFamily="34" charset="0"/>
                <a:cs typeface="Helvetica" panose="020B0604020202020204" pitchFamily="34" charset="0"/>
              </a:rPr>
              <a:t> </a:t>
            </a:r>
          </a:p>
        </p:txBody>
      </p:sp>
      <p:pic>
        <p:nvPicPr>
          <p:cNvPr id="14" name="Picture 13" descr="Table&#10;&#10;Description automatically generated">
            <a:extLst>
              <a:ext uri="{FF2B5EF4-FFF2-40B4-BE49-F238E27FC236}">
                <a16:creationId xmlns:a16="http://schemas.microsoft.com/office/drawing/2014/main" id="{7321E7D5-761D-4B04-8A03-9F92D4F93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806" y="2272937"/>
            <a:ext cx="5087994" cy="24595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278957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it-IT" dirty="0"/>
              <a:t>Storage models (AWS)</a:t>
            </a:r>
            <a:endParaRPr lang="en-US" dirty="0"/>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idx="1"/>
          </p:nvPr>
        </p:nvSpPr>
        <p:spPr>
          <a:xfrm>
            <a:off x="838200" y="1700499"/>
            <a:ext cx="10515600" cy="4351338"/>
          </a:xfrm>
        </p:spPr>
        <p:txBody>
          <a:bodyPr/>
          <a:lstStyle/>
          <a:p>
            <a:r>
              <a:rPr lang="en-US" dirty="0"/>
              <a:t>Data structure: unstructured</a:t>
            </a:r>
          </a:p>
          <a:p>
            <a:r>
              <a:rPr lang="en-US" dirty="0"/>
              <a:t>Data abstraction: file (or database)</a:t>
            </a:r>
          </a:p>
          <a:p>
            <a:r>
              <a:rPr lang="en-US" dirty="0"/>
              <a:t>Data access model: key-value</a:t>
            </a:r>
          </a:p>
          <a:p>
            <a:endParaRPr lang="en-US" b="1" dirty="0"/>
          </a:p>
          <a:p>
            <a:r>
              <a:rPr lang="en-US" b="1" dirty="0"/>
              <a:t>File system </a:t>
            </a:r>
            <a:r>
              <a:rPr lang="en-US" dirty="0"/>
              <a:t>(EFS), </a:t>
            </a:r>
            <a:r>
              <a:rPr lang="en-US" b="1" dirty="0"/>
              <a:t>object storage </a:t>
            </a:r>
            <a:r>
              <a:rPr lang="en-US" dirty="0"/>
              <a:t>(S3) (or </a:t>
            </a:r>
            <a:r>
              <a:rPr lang="en-US" b="1" dirty="0"/>
              <a:t>DB K-V</a:t>
            </a:r>
            <a:r>
              <a:rPr lang="en-US" dirty="0"/>
              <a:t>;</a:t>
            </a:r>
            <a:r>
              <a:rPr lang="en-US" b="1" dirty="0"/>
              <a:t> </a:t>
            </a:r>
            <a:r>
              <a:rPr lang="en-US" dirty="0"/>
              <a:t>e.g., DynamoDB)</a:t>
            </a:r>
          </a:p>
          <a:p>
            <a:pPr lvl="1"/>
            <a:r>
              <a:rPr lang="en-US" dirty="0"/>
              <a:t>Handle unstructured data</a:t>
            </a:r>
          </a:p>
          <a:p>
            <a:pPr lvl="1"/>
            <a:r>
              <a:rPr lang="en-US" dirty="0"/>
              <a:t>... organized as files (or blob)</a:t>
            </a:r>
          </a:p>
          <a:p>
            <a:pPr lvl="1"/>
            <a:r>
              <a:rPr lang="en-US" dirty="0"/>
              <a:t>... accessed using a key-value</a:t>
            </a:r>
          </a:p>
          <a:p>
            <a:r>
              <a:rPr lang="en-US" dirty="0"/>
              <a:t>Differ in the supported features</a:t>
            </a:r>
          </a:p>
          <a:p>
            <a:pPr lvl="1"/>
            <a:r>
              <a:rPr lang="en-US" dirty="0"/>
              <a:t>E.g., maximum item size (DynamoDB: 400KB, S3: 5TB)</a:t>
            </a:r>
          </a:p>
          <a:p>
            <a:pPr lvl="1"/>
            <a:r>
              <a:rPr lang="en-US" dirty="0"/>
              <a:t>E.g., indexes, querying mechanisms, latency, etc.</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123</a:t>
            </a:fld>
            <a:endParaRPr lang="it-IT"/>
          </a:p>
        </p:txBody>
      </p:sp>
    </p:spTree>
    <p:extLst>
      <p:ext uri="{BB962C8B-B14F-4D97-AF65-F5344CB8AC3E}">
        <p14:creationId xmlns:p14="http://schemas.microsoft.com/office/powerpoint/2010/main" val="52089581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it-IT" dirty="0"/>
              <a:t>AWS S3</a:t>
            </a:r>
            <a:endParaRPr lang="en-US" dirty="0"/>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dirty="0">
                <a:effectLst/>
              </a:rPr>
              <a:t>Simple Storage Service (S3)</a:t>
            </a:r>
          </a:p>
          <a:p>
            <a:pPr lvl="1"/>
            <a:r>
              <a:rPr lang="en-US" dirty="0">
                <a:effectLst/>
              </a:rPr>
              <a:t>Amazon S3 stores data as </a:t>
            </a:r>
            <a:r>
              <a:rPr lang="en-US" b="1" dirty="0">
                <a:solidFill>
                  <a:srgbClr val="FF631E"/>
                </a:solidFill>
                <a:effectLst/>
              </a:rPr>
              <a:t>objects</a:t>
            </a:r>
            <a:r>
              <a:rPr lang="en-US" dirty="0">
                <a:solidFill>
                  <a:srgbClr val="FF631E"/>
                </a:solidFill>
                <a:effectLst/>
              </a:rPr>
              <a:t> </a:t>
            </a:r>
            <a:r>
              <a:rPr lang="en-US" dirty="0">
                <a:effectLst/>
              </a:rPr>
              <a:t>within </a:t>
            </a:r>
            <a:r>
              <a:rPr lang="en-US" b="1" dirty="0">
                <a:solidFill>
                  <a:srgbClr val="FF631E"/>
                </a:solidFill>
                <a:effectLst/>
              </a:rPr>
              <a:t>buckets</a:t>
            </a:r>
            <a:r>
              <a:rPr lang="en-US" dirty="0">
                <a:effectLst/>
              </a:rPr>
              <a:t>.</a:t>
            </a:r>
            <a:endParaRPr lang="en-US" dirty="0"/>
          </a:p>
          <a:p>
            <a:pPr lvl="1"/>
            <a:r>
              <a:rPr lang="en-US" dirty="0">
                <a:effectLst/>
              </a:rPr>
              <a:t>An </a:t>
            </a:r>
            <a:r>
              <a:rPr lang="en-US" b="1" dirty="0">
                <a:solidFill>
                  <a:srgbClr val="FF631E"/>
                </a:solidFill>
                <a:effectLst/>
              </a:rPr>
              <a:t>object</a:t>
            </a:r>
            <a:r>
              <a:rPr lang="en-US" dirty="0">
                <a:solidFill>
                  <a:srgbClr val="FF631E"/>
                </a:solidFill>
                <a:effectLst/>
              </a:rPr>
              <a:t> </a:t>
            </a:r>
            <a:r>
              <a:rPr lang="en-US" dirty="0">
                <a:effectLst/>
              </a:rPr>
              <a:t>is composed of a file and any metadata that describes that file</a:t>
            </a:r>
          </a:p>
          <a:p>
            <a:pPr lvl="2"/>
            <a:r>
              <a:rPr lang="en-US" dirty="0">
                <a:effectLst/>
              </a:rPr>
              <a:t>Once objects have been stored in an Amazon S3 bucket, they are given an </a:t>
            </a:r>
            <a:r>
              <a:rPr lang="en-US" b="1" dirty="0">
                <a:solidFill>
                  <a:srgbClr val="ED6A51"/>
                </a:solidFill>
                <a:effectLst/>
              </a:rPr>
              <a:t>object key</a:t>
            </a:r>
            <a:r>
              <a:rPr lang="en-US" dirty="0">
                <a:effectLst/>
              </a:rPr>
              <a:t>. Use this, along with the bucket name, to access the object.</a:t>
            </a:r>
            <a:endParaRPr lang="en-US" dirty="0"/>
          </a:p>
          <a:p>
            <a:pPr lvl="1"/>
            <a:r>
              <a:rPr lang="en-US" b="1" dirty="0">
                <a:solidFill>
                  <a:srgbClr val="F57926"/>
                </a:solidFill>
                <a:effectLst/>
              </a:rPr>
              <a:t>Buckets</a:t>
            </a:r>
            <a:r>
              <a:rPr lang="en-US" dirty="0">
                <a:effectLst/>
              </a:rPr>
              <a:t> are logical containers for objects</a:t>
            </a:r>
          </a:p>
          <a:p>
            <a:pPr lvl="2"/>
            <a:r>
              <a:rPr lang="en-US" dirty="0">
                <a:effectLst/>
              </a:rPr>
              <a:t>You can have one or more buckets in your account </a:t>
            </a:r>
          </a:p>
          <a:p>
            <a:pPr lvl="2"/>
            <a:r>
              <a:rPr lang="en-US" dirty="0">
                <a:effectLst/>
              </a:rPr>
              <a:t>Control access for each bucket individually</a:t>
            </a:r>
          </a:p>
          <a:p>
            <a:pPr lvl="2"/>
            <a:r>
              <a:rPr lang="en-US" dirty="0">
                <a:effectLst/>
              </a:rPr>
              <a:t>Choose the geographical region where Amazon S3 will store the bucket and its contents</a:t>
            </a:r>
          </a:p>
          <a:p>
            <a:r>
              <a:rPr lang="en-US" dirty="0"/>
              <a:t>Benefits</a:t>
            </a:r>
          </a:p>
          <a:p>
            <a:pPr lvl="1"/>
            <a:r>
              <a:rPr lang="en-US" dirty="0"/>
              <a:t>Centralized data architecture (create a single—trustworthy—dataset)</a:t>
            </a:r>
          </a:p>
          <a:p>
            <a:pPr lvl="2"/>
            <a:r>
              <a:rPr lang="en-US" dirty="0"/>
              <a:t>Build a multi-tenant environment, where many users can bring their own data </a:t>
            </a:r>
          </a:p>
          <a:p>
            <a:pPr lvl="2"/>
            <a:r>
              <a:rPr lang="en-US" dirty="0"/>
              <a:t>Improve both cost and data governance over traditional solutions</a:t>
            </a:r>
          </a:p>
          <a:p>
            <a:pPr lvl="2"/>
            <a:r>
              <a:rPr lang="en-US" dirty="0"/>
              <a:t>Although this may require an additional step to load your data into S3</a:t>
            </a:r>
          </a:p>
          <a:p>
            <a:pPr lvl="1"/>
            <a:r>
              <a:rPr lang="en-US" dirty="0"/>
              <a:t>Decoupling of storage from compute and data processing. </a:t>
            </a:r>
          </a:p>
          <a:p>
            <a:pPr lvl="2"/>
            <a:r>
              <a:rPr lang="en-US" dirty="0"/>
              <a:t>You can cost-effectively store all data types in their native formats</a:t>
            </a:r>
          </a:p>
          <a:p>
            <a:pPr lvl="2"/>
            <a:r>
              <a:rPr lang="en-US" dirty="0"/>
              <a:t>Then, launch as many virtual servers needed or analytics tools needed to process your data</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124</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08303570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it-IT" dirty="0"/>
              <a:t>AWS Redshift</a:t>
            </a:r>
            <a:endParaRPr lang="en-US" dirty="0"/>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dirty="0">
                <a:effectLst/>
              </a:rPr>
              <a:t>Datawarehouse on AWS…</a:t>
            </a:r>
          </a:p>
          <a:p>
            <a:r>
              <a:rPr lang="en-US" dirty="0"/>
              <a:t>But what if we want to query data from the data lake as well? AWS Redshift Spectrum</a:t>
            </a:r>
          </a:p>
          <a:p>
            <a:endParaRPr lang="en-US" dirty="0">
              <a:effectLst/>
            </a:endParaRPr>
          </a:p>
          <a:p>
            <a:r>
              <a:rPr lang="en-US" dirty="0"/>
              <a:t>HADOOP is a framework to both store and process data</a:t>
            </a:r>
          </a:p>
          <a:p>
            <a:r>
              <a:rPr lang="en-US" dirty="0">
                <a:effectLst/>
              </a:rPr>
              <a:t>EMR uses its own filesystem, we can use S3</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125</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3920246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access frequency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126</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838200" y="6311900"/>
            <a:ext cx="6096000" cy="276999"/>
          </a:xfrm>
          <a:prstGeom prst="rect">
            <a:avLst/>
          </a:prstGeom>
          <a:noFill/>
        </p:spPr>
        <p:txBody>
          <a:bodyPr wrap="square">
            <a:spAutoFit/>
          </a:bodyPr>
          <a:lstStyle/>
          <a:p>
            <a:r>
              <a:rPr lang="en-US" sz="1200">
                <a:latin typeface="Helvetica" panose="020B0604020202020204" pitchFamily="34" charset="0"/>
                <a:cs typeface="Helvetica" panose="020B0604020202020204" pitchFamily="34" charset="0"/>
                <a:hlinkClick r:id="rId2"/>
              </a:rPr>
              <a:t>https://aws.amazon.com/s3/storage-classes/</a:t>
            </a:r>
            <a:endParaRPr lang="en-US" sz="1200" dirty="0">
              <a:latin typeface="Helvetica" panose="020B0604020202020204" pitchFamily="34" charset="0"/>
              <a:cs typeface="Helvetica" panose="020B0604020202020204" pitchFamily="34" charset="0"/>
            </a:endParaRP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a:xfrm>
            <a:off x="838200" y="1825625"/>
            <a:ext cx="5334000" cy="4351338"/>
          </a:xfrm>
        </p:spPr>
        <p:txBody>
          <a:bodyPr/>
          <a:lstStyle/>
          <a:p>
            <a:r>
              <a:rPr lang="en-US" dirty="0"/>
              <a:t>Object storage (AWS S3) </a:t>
            </a:r>
            <a:r>
              <a:rPr lang="en-US" b="1" dirty="0"/>
              <a:t>classes</a:t>
            </a:r>
          </a:p>
          <a:p>
            <a:pPr lvl="1"/>
            <a:r>
              <a:rPr lang="en-US" b="1" dirty="0"/>
              <a:t>Standard</a:t>
            </a:r>
            <a:r>
              <a:rPr lang="en-US" dirty="0"/>
              <a:t>: general purpose</a:t>
            </a:r>
          </a:p>
          <a:p>
            <a:pPr lvl="1"/>
            <a:r>
              <a:rPr lang="en-US" b="1" dirty="0"/>
              <a:t>Infrequent</a:t>
            </a:r>
            <a:r>
              <a:rPr lang="en-US" dirty="0"/>
              <a:t> (rapid) </a:t>
            </a:r>
            <a:r>
              <a:rPr lang="en-US" b="1" dirty="0"/>
              <a:t>access</a:t>
            </a:r>
          </a:p>
          <a:p>
            <a:pPr lvl="1"/>
            <a:r>
              <a:rPr lang="en-US" b="1" dirty="0"/>
              <a:t>One Zone-IA</a:t>
            </a:r>
            <a:r>
              <a:rPr lang="en-US" dirty="0"/>
              <a:t>: lower-cost option for infrequently accessed data that do not require high availability and resilience</a:t>
            </a:r>
          </a:p>
          <a:p>
            <a:pPr lvl="1"/>
            <a:r>
              <a:rPr lang="en-US" b="1" dirty="0"/>
              <a:t>Glacier</a:t>
            </a:r>
            <a:r>
              <a:rPr lang="en-US" dirty="0"/>
              <a:t>: low-cost storage class for data archiving, three retrieval options that range from a few minutes to hours</a:t>
            </a:r>
          </a:p>
          <a:p>
            <a:pPr lvl="1"/>
            <a:r>
              <a:rPr lang="en-US" b="1" dirty="0"/>
              <a:t>Deep Glacier</a:t>
            </a:r>
            <a:r>
              <a:rPr lang="en-US" dirty="0"/>
              <a:t>: long-term retention for data accessed once or twice in a year. E.g., retain data sets for 10 years or longer</a:t>
            </a:r>
          </a:p>
          <a:p>
            <a:pPr lvl="1"/>
            <a:r>
              <a:rPr lang="en-US" b="1" dirty="0"/>
              <a:t>Intelligent-Tiering</a:t>
            </a:r>
            <a:r>
              <a:rPr lang="en-US" dirty="0"/>
              <a:t>: move objects between access tiers when access patterns change</a:t>
            </a:r>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3"/>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0001881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it-IT" dirty="0"/>
              <a:t>Storage: access frequency (AWS)</a:t>
            </a:r>
            <a:endParaRPr lang="en-US" dirty="0"/>
          </a:p>
        </p:txBody>
      </p:sp>
      <p:sp>
        <p:nvSpPr>
          <p:cNvPr id="6" name="Content Placeholder 5">
            <a:extLst>
              <a:ext uri="{FF2B5EF4-FFF2-40B4-BE49-F238E27FC236}">
                <a16:creationId xmlns:a16="http://schemas.microsoft.com/office/drawing/2014/main" id="{DF02907C-598A-405C-BB0E-89F52E4F1DD2}"/>
              </a:ext>
            </a:extLst>
          </p:cNvPr>
          <p:cNvSpPr>
            <a:spLocks noGrp="1"/>
          </p:cNvSpPr>
          <p:nvPr>
            <p:ph sz="half" idx="1"/>
          </p:nvPr>
        </p:nvSpPr>
        <p:spPr>
          <a:xfrm>
            <a:off x="838200" y="1825625"/>
            <a:ext cx="5181600" cy="4351338"/>
          </a:xfrm>
        </p:spPr>
        <p:txBody>
          <a:bodyPr/>
          <a:lstStyle/>
          <a:p>
            <a:pPr lvl="0"/>
            <a:r>
              <a:rPr lang="en-US" altLang="en-US" b="1" dirty="0"/>
              <a:t>Lifecycle</a:t>
            </a:r>
            <a:r>
              <a:rPr lang="en-US" altLang="en-US" dirty="0"/>
              <a:t> configuration</a:t>
            </a:r>
          </a:p>
          <a:p>
            <a:pPr lvl="1"/>
            <a:r>
              <a:rPr lang="en-US" altLang="en-US" dirty="0"/>
              <a:t>A set of rules that define actions that Amazon S3 applies to a group of objects</a:t>
            </a:r>
          </a:p>
          <a:p>
            <a:pPr lvl="0"/>
            <a:r>
              <a:rPr lang="en-US" altLang="en-US" dirty="0"/>
              <a:t>Two types of actions: </a:t>
            </a:r>
          </a:p>
          <a:p>
            <a:pPr lvl="1"/>
            <a:r>
              <a:rPr lang="en-US" altLang="en-US" b="1" dirty="0"/>
              <a:t>Transition: </a:t>
            </a:r>
            <a:r>
              <a:rPr lang="en-US" altLang="en-US" dirty="0"/>
              <a:t>when objects transition to another storage class. E.g., archive objects to the S3 Glacier storage class one year after creating them</a:t>
            </a:r>
          </a:p>
          <a:p>
            <a:pPr lvl="1"/>
            <a:r>
              <a:rPr lang="en-US" altLang="en-US" b="1" dirty="0"/>
              <a:t>Expiration</a:t>
            </a:r>
            <a:r>
              <a:rPr lang="en-US" altLang="en-US" dirty="0"/>
              <a:t>: when objects expire. Amazon S3 deletes expired objects on your behalf</a:t>
            </a:r>
          </a:p>
          <a:p>
            <a:endParaRPr lang="en-US" dirty="0"/>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127</a:t>
            </a:fld>
            <a:endParaRPr lang="it-IT"/>
          </a:p>
        </p:txBody>
      </p:sp>
      <p:sp>
        <p:nvSpPr>
          <p:cNvPr id="20" name="Arrow: Up 19">
            <a:extLst>
              <a:ext uri="{FF2B5EF4-FFF2-40B4-BE49-F238E27FC236}">
                <a16:creationId xmlns:a16="http://schemas.microsoft.com/office/drawing/2014/main" id="{4350BABF-0B06-4707-B9E6-F52F973D9404}"/>
              </a:ext>
            </a:extLst>
          </p:cNvPr>
          <p:cNvSpPr/>
          <p:nvPr/>
        </p:nvSpPr>
        <p:spPr>
          <a:xfrm rot="5400000">
            <a:off x="8839200" y="982298"/>
            <a:ext cx="426720" cy="3103865"/>
          </a:xfrm>
          <a:prstGeom prst="up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it-IT" dirty="0" err="1">
                <a:latin typeface="Helvetica" panose="020B0604020202020204" pitchFamily="34" charset="0"/>
                <a:cs typeface="Helvetica" panose="020B0604020202020204" pitchFamily="34" charset="0"/>
              </a:rPr>
              <a:t>Transition</a:t>
            </a:r>
            <a:endParaRPr lang="en-US" dirty="0">
              <a:latin typeface="Helvetica" panose="020B0604020202020204" pitchFamily="34" charset="0"/>
              <a:cs typeface="Helvetica" panose="020B0604020202020204" pitchFamily="34" charset="0"/>
            </a:endParaRPr>
          </a:p>
        </p:txBody>
      </p:sp>
      <p:sp>
        <p:nvSpPr>
          <p:cNvPr id="21" name="Content Placeholder 13">
            <a:extLst>
              <a:ext uri="{FF2B5EF4-FFF2-40B4-BE49-F238E27FC236}">
                <a16:creationId xmlns:a16="http://schemas.microsoft.com/office/drawing/2014/main" id="{166E73D4-DC04-4EE3-BC98-A944D8E74EF2}"/>
              </a:ext>
            </a:extLst>
          </p:cNvPr>
          <p:cNvSpPr txBox="1">
            <a:spLocks/>
          </p:cNvSpPr>
          <p:nvPr/>
        </p:nvSpPr>
        <p:spPr>
          <a:xfrm>
            <a:off x="838200" y="6051837"/>
            <a:ext cx="10515600" cy="304513"/>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Helvetica" panose="020B0604020202020204" pitchFamily="34" charset="0"/>
                <a:cs typeface="Helvetica" panose="020B0604020202020204" pitchFamily="34" charset="0"/>
                <a:hlinkClick r:id="rId3"/>
              </a:rPr>
              <a:t>https://docs.aws.amazon.com/AmazonS3/latest/userguide/object-lifecycle-mgmt.html</a:t>
            </a:r>
            <a:endParaRPr lang="en-US"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0214315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normAutofit fontScale="90000"/>
          </a:bodyPr>
          <a:lstStyle/>
          <a:p>
            <a:r>
              <a:rPr lang="it-IT" dirty="0"/>
              <a:t>Storage: access frequency (Google Cloud)</a:t>
            </a:r>
            <a:endParaRPr lang="en-US" dirty="0"/>
          </a:p>
        </p:txBody>
      </p:sp>
      <p:pic>
        <p:nvPicPr>
          <p:cNvPr id="3" name="Content Placeholder 2" descr="Table&#10;&#10;Description automatically generated">
            <a:extLst>
              <a:ext uri="{FF2B5EF4-FFF2-40B4-BE49-F238E27FC236}">
                <a16:creationId xmlns:a16="http://schemas.microsoft.com/office/drawing/2014/main" id="{80EC7047-3446-4465-848F-D2F696704E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92676" y="4386799"/>
            <a:ext cx="4220999" cy="1528513"/>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128</a:t>
            </a:fld>
            <a:endParaRPr lang="it-IT"/>
          </a:p>
        </p:txBody>
      </p:sp>
      <p:sp>
        <p:nvSpPr>
          <p:cNvPr id="14" name="Content Placeholder 13">
            <a:extLst>
              <a:ext uri="{FF2B5EF4-FFF2-40B4-BE49-F238E27FC236}">
                <a16:creationId xmlns:a16="http://schemas.microsoft.com/office/drawing/2014/main" id="{00A77ECB-A69F-46AB-BB9A-3CC5060C3BB4}"/>
              </a:ext>
            </a:extLst>
          </p:cNvPr>
          <p:cNvSpPr>
            <a:spLocks noGrp="1"/>
          </p:cNvSpPr>
          <p:nvPr>
            <p:ph idx="4294967295"/>
          </p:nvPr>
        </p:nvSpPr>
        <p:spPr>
          <a:xfrm>
            <a:off x="838200" y="6051837"/>
            <a:ext cx="10515600" cy="304513"/>
          </a:xfrm>
        </p:spPr>
        <p:txBody>
          <a:bodyPr/>
          <a:lstStyle/>
          <a:p>
            <a:r>
              <a:rPr lang="en-US" sz="1200" dirty="0">
                <a:latin typeface="Helvetica" panose="020B0604020202020204" pitchFamily="34" charset="0"/>
                <a:cs typeface="Helvetica" panose="020B0604020202020204" pitchFamily="34" charset="0"/>
                <a:hlinkClick r:id="rId3"/>
              </a:rPr>
              <a:t>https://cloud.google.com/blog/products/storage-data-transfer/archive-storage-class-for-coldest-data-now-available</a:t>
            </a:r>
            <a:endParaRPr lang="en-US" sz="1200" dirty="0">
              <a:latin typeface="Helvetica" panose="020B0604020202020204" pitchFamily="34" charset="0"/>
              <a:cs typeface="Helvetica" panose="020B0604020202020204" pitchFamily="34" charset="0"/>
            </a:endParaRPr>
          </a:p>
        </p:txBody>
      </p:sp>
      <p:pic>
        <p:nvPicPr>
          <p:cNvPr id="11" name="Picture 10" descr="Graphical user interface&#10;&#10;Description automatically generated with medium confidence">
            <a:extLst>
              <a:ext uri="{FF2B5EF4-FFF2-40B4-BE49-F238E27FC236}">
                <a16:creationId xmlns:a16="http://schemas.microsoft.com/office/drawing/2014/main" id="{C7AC82B1-6563-4DCE-8371-50154EF8DA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334" y="1587480"/>
            <a:ext cx="7259216" cy="3567386"/>
          </a:xfrm>
          <a:prstGeom prst="rect">
            <a:avLst/>
          </a:prstGeom>
        </p:spPr>
      </p:pic>
    </p:spTree>
    <p:extLst>
      <p:ext uri="{BB962C8B-B14F-4D97-AF65-F5344CB8AC3E}">
        <p14:creationId xmlns:p14="http://schemas.microsoft.com/office/powerpoint/2010/main" val="401519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Having a consistent principles on how to organize your data is important</a:t>
            </a:r>
          </a:p>
          <a:p>
            <a:pPr lvl="1"/>
            <a:r>
              <a:rPr lang="en-US" dirty="0"/>
              <a:t>To build standardized pipelines with the same design with regard to where read/write data</a:t>
            </a:r>
          </a:p>
          <a:p>
            <a:pPr lvl="1"/>
            <a:r>
              <a:rPr lang="en-US" dirty="0"/>
              <a:t>Standardization makes it easier to manage your pipelines at scale</a:t>
            </a:r>
          </a:p>
          <a:p>
            <a:pPr lvl="1"/>
            <a:r>
              <a:rPr lang="en-US" dirty="0"/>
              <a:t>Helps data users search for data in the storage and understand exactly to find what they need</a:t>
            </a:r>
          </a:p>
          <a:p>
            <a:pPr lvl="1"/>
            <a:r>
              <a:rPr lang="en-US" dirty="0"/>
              <a:t>Decoupling storage from processing</a:t>
            </a:r>
          </a:p>
          <a:p>
            <a:endParaRPr lang="en-US" dirty="0"/>
          </a:p>
          <a:p>
            <a:pPr lvl="1"/>
            <a:endParaRPr lang="en-US" dirty="0"/>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129</a:t>
            </a:fld>
            <a:endParaRPr lang="it-IT"/>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a:p>
        </p:txBody>
      </p:sp>
      <p:sp>
        <p:nvSpPr>
          <p:cNvPr id="25" name="Rettangolo 24">
            <a:extLst>
              <a:ext uri="{FF2B5EF4-FFF2-40B4-BE49-F238E27FC236}">
                <a16:creationId xmlns:a16="http://schemas.microsoft.com/office/drawing/2014/main" id="{F029C055-3286-2031-F06F-12A5F730B0E9}"/>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26" name="Rettangolo 25">
            <a:extLst>
              <a:ext uri="{FF2B5EF4-FFF2-40B4-BE49-F238E27FC236}">
                <a16:creationId xmlns:a16="http://schemas.microsoft.com/office/drawing/2014/main" id="{68901C2F-4945-478A-FA9D-C8C45C6977D7}"/>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27" name="Rettangolo 26">
            <a:extLst>
              <a:ext uri="{FF2B5EF4-FFF2-40B4-BE49-F238E27FC236}">
                <a16:creationId xmlns:a16="http://schemas.microsoft.com/office/drawing/2014/main" id="{175ECFE8-9A7A-D6DB-4A81-41041FC717A1}"/>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28" name="Rettangolo 27">
            <a:extLst>
              <a:ext uri="{FF2B5EF4-FFF2-40B4-BE49-F238E27FC236}">
                <a16:creationId xmlns:a16="http://schemas.microsoft.com/office/drawing/2014/main" id="{8FC6C473-74F4-D4AB-86DD-F7CFD84B0C9F}"/>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29" name="Rettangolo 28">
            <a:extLst>
              <a:ext uri="{FF2B5EF4-FFF2-40B4-BE49-F238E27FC236}">
                <a16:creationId xmlns:a16="http://schemas.microsoft.com/office/drawing/2014/main" id="{8A7AC218-506D-194D-B06D-8A89ABDAE4A4}"/>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30" name="Rettangolo 29">
            <a:extLst>
              <a:ext uri="{FF2B5EF4-FFF2-40B4-BE49-F238E27FC236}">
                <a16:creationId xmlns:a16="http://schemas.microsoft.com/office/drawing/2014/main" id="{6A6D795F-E4B5-56AB-AE10-5AA3B27A0752}"/>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31" name="Rettangolo 30">
            <a:extLst>
              <a:ext uri="{FF2B5EF4-FFF2-40B4-BE49-F238E27FC236}">
                <a16:creationId xmlns:a16="http://schemas.microsoft.com/office/drawing/2014/main" id="{399D9B0C-F04D-EAAB-DF42-355B0FC3A503}"/>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32" name="Freccia a destra 31">
            <a:extLst>
              <a:ext uri="{FF2B5EF4-FFF2-40B4-BE49-F238E27FC236}">
                <a16:creationId xmlns:a16="http://schemas.microsoft.com/office/drawing/2014/main" id="{C928E959-1DDC-D920-362C-A6D235B0681E}"/>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FB468078-EDF6-BD8A-6FF6-4EBA188C02AD}"/>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2F124A2B-326C-21ED-A82E-4762B9E512AE}"/>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1CEE320D-180F-ECFD-5404-D429C793D96E}"/>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ilindro 35">
            <a:extLst>
              <a:ext uri="{FF2B5EF4-FFF2-40B4-BE49-F238E27FC236}">
                <a16:creationId xmlns:a16="http://schemas.microsoft.com/office/drawing/2014/main" id="{8E5D67BE-FC82-083C-E4BE-571D92079D50}"/>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37" name="Freccia a destra 36">
            <a:extLst>
              <a:ext uri="{FF2B5EF4-FFF2-40B4-BE49-F238E27FC236}">
                <a16:creationId xmlns:a16="http://schemas.microsoft.com/office/drawing/2014/main" id="{5C32D9AF-190A-35FF-DBEB-D609418F92A8}"/>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64001B12-ECC6-F243-5CD4-40133CC4924D}"/>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Connettore 2 38">
            <a:extLst>
              <a:ext uri="{FF2B5EF4-FFF2-40B4-BE49-F238E27FC236}">
                <a16:creationId xmlns:a16="http://schemas.microsoft.com/office/drawing/2014/main" id="{E7DD2D1D-2648-2AAC-E27D-48F2C18353CC}"/>
              </a:ext>
            </a:extLst>
          </p:cNvPr>
          <p:cNvCxnSpPr>
            <a:stCxn id="26" idx="1"/>
            <a:endCxn id="31"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0" name="Connettore 2 39">
            <a:extLst>
              <a:ext uri="{FF2B5EF4-FFF2-40B4-BE49-F238E27FC236}">
                <a16:creationId xmlns:a16="http://schemas.microsoft.com/office/drawing/2014/main" id="{A04AD9C0-54B6-E9E5-FA3F-A78AA5DAED1B}"/>
              </a:ext>
            </a:extLst>
          </p:cNvPr>
          <p:cNvCxnSpPr>
            <a:cxnSpLocks/>
            <a:stCxn id="27" idx="1"/>
            <a:endCxn id="31"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1" name="Connettore 2 40">
            <a:extLst>
              <a:ext uri="{FF2B5EF4-FFF2-40B4-BE49-F238E27FC236}">
                <a16:creationId xmlns:a16="http://schemas.microsoft.com/office/drawing/2014/main" id="{C54E0D17-B4F9-9F77-E11A-C4975D0F2B90}"/>
              </a:ext>
            </a:extLst>
          </p:cNvPr>
          <p:cNvCxnSpPr>
            <a:cxnSpLocks/>
            <a:stCxn id="28" idx="0"/>
            <a:endCxn id="31"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42" name="Freccia a destra 41">
            <a:extLst>
              <a:ext uri="{FF2B5EF4-FFF2-40B4-BE49-F238E27FC236}">
                <a16:creationId xmlns:a16="http://schemas.microsoft.com/office/drawing/2014/main" id="{59DE8C7F-28E3-1CEF-1A5A-40BC1F8CAA97}"/>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Connettore 2 42">
            <a:extLst>
              <a:ext uri="{FF2B5EF4-FFF2-40B4-BE49-F238E27FC236}">
                <a16:creationId xmlns:a16="http://schemas.microsoft.com/office/drawing/2014/main" id="{1A5423B2-74FA-8EA6-CDB0-2FF046F01202}"/>
              </a:ext>
            </a:extLst>
          </p:cNvPr>
          <p:cNvCxnSpPr>
            <a:stCxn id="27" idx="2"/>
            <a:endCxn id="36"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67126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51226D-F32D-E335-6336-8F6E7FD775DA}"/>
              </a:ext>
            </a:extLst>
          </p:cNvPr>
          <p:cNvSpPr>
            <a:spLocks noGrp="1"/>
          </p:cNvSpPr>
          <p:nvPr>
            <p:ph type="title"/>
          </p:nvPr>
        </p:nvSpPr>
        <p:spPr/>
        <p:txBody>
          <a:bodyPr/>
          <a:lstStyle/>
          <a:p>
            <a:r>
              <a:rPr lang="en-US" dirty="0"/>
              <a:t>Teaching</a:t>
            </a:r>
            <a:r>
              <a:rPr lang="it-IT" dirty="0"/>
              <a:t> </a:t>
            </a:r>
            <a:r>
              <a:rPr lang="en-US" dirty="0"/>
              <a:t>material</a:t>
            </a:r>
          </a:p>
        </p:txBody>
      </p:sp>
      <p:sp>
        <p:nvSpPr>
          <p:cNvPr id="3" name="Segnaposto contenuto 2">
            <a:extLst>
              <a:ext uri="{FF2B5EF4-FFF2-40B4-BE49-F238E27FC236}">
                <a16:creationId xmlns:a16="http://schemas.microsoft.com/office/drawing/2014/main" id="{701D7F6A-8AFB-B59C-3150-C8C015EC0CC4}"/>
              </a:ext>
            </a:extLst>
          </p:cNvPr>
          <p:cNvSpPr>
            <a:spLocks noGrp="1"/>
          </p:cNvSpPr>
          <p:nvPr>
            <p:ph idx="1"/>
          </p:nvPr>
        </p:nvSpPr>
        <p:spPr/>
        <p:txBody>
          <a:bodyPr/>
          <a:lstStyle/>
          <a:p>
            <a:r>
              <a:rPr lang="en-US" dirty="0"/>
              <a:t>You will find all you need in these slides.</a:t>
            </a:r>
          </a:p>
          <a:p>
            <a:endParaRPr lang="en-US" dirty="0"/>
          </a:p>
          <a:p>
            <a:r>
              <a:rPr lang="en-US" dirty="0"/>
              <a:t>However, keeping up the pace with data platforms and cloud is hard</a:t>
            </a:r>
          </a:p>
          <a:p>
            <a:pPr lvl="1"/>
            <a:r>
              <a:rPr lang="en-US" dirty="0"/>
              <a:t>There is a rapid development of technologies, and not all of them will survive</a:t>
            </a:r>
          </a:p>
          <a:p>
            <a:pPr lvl="1"/>
            <a:r>
              <a:rPr lang="en-US" dirty="0"/>
              <a:t>Books are easily outdated with respect to cutting-edge services and technologies</a:t>
            </a:r>
          </a:p>
          <a:p>
            <a:pPr lvl="1"/>
            <a:r>
              <a:rPr lang="en-US" dirty="0"/>
              <a:t>Research papers (often) describe solutions that are not commercial yet</a:t>
            </a:r>
          </a:p>
          <a:p>
            <a:pPr lvl="1"/>
            <a:r>
              <a:rPr lang="en-US" dirty="0"/>
              <a:t>(IRL) You will need to dial with a lot of (bad) documentation, online articles, etc.</a:t>
            </a:r>
          </a:p>
          <a:p>
            <a:endParaRPr lang="en-US" dirty="0"/>
          </a:p>
          <a:p>
            <a:r>
              <a:rPr lang="en-US" dirty="0"/>
              <a:t>Rule of thumb</a:t>
            </a:r>
          </a:p>
          <a:p>
            <a:pPr lvl="1"/>
            <a:r>
              <a:rPr lang="en-US" dirty="0"/>
              <a:t>Understand the general concepts </a:t>
            </a:r>
          </a:p>
          <a:p>
            <a:pPr lvl="1"/>
            <a:r>
              <a:rPr lang="en-US" dirty="0"/>
              <a:t>Do not be afraid of change</a:t>
            </a:r>
          </a:p>
        </p:txBody>
      </p:sp>
      <p:sp>
        <p:nvSpPr>
          <p:cNvPr id="4" name="Segnaposto piè di pagina 3">
            <a:extLst>
              <a:ext uri="{FF2B5EF4-FFF2-40B4-BE49-F238E27FC236}">
                <a16:creationId xmlns:a16="http://schemas.microsoft.com/office/drawing/2014/main" id="{C6DC6E08-6130-CCAB-83ED-60FB9157CD8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56AC8B5A-C15F-428D-5FC1-DF98EAF0ED55}"/>
              </a:ext>
            </a:extLst>
          </p:cNvPr>
          <p:cNvSpPr>
            <a:spLocks noGrp="1"/>
          </p:cNvSpPr>
          <p:nvPr>
            <p:ph type="sldNum" sz="quarter" idx="12"/>
          </p:nvPr>
        </p:nvSpPr>
        <p:spPr/>
        <p:txBody>
          <a:bodyPr/>
          <a:lstStyle/>
          <a:p>
            <a:fld id="{5DD6F1BA-2510-46FC-9346-AB1F3CA1593B}" type="slidenum">
              <a:rPr lang="it-IT" smtClean="0"/>
              <a:t>13</a:t>
            </a:fld>
            <a:endParaRPr lang="it-IT" dirty="0"/>
          </a:p>
        </p:txBody>
      </p:sp>
      <p:sp>
        <p:nvSpPr>
          <p:cNvPr id="6" name="Segnaposto contenuto 5">
            <a:extLst>
              <a:ext uri="{FF2B5EF4-FFF2-40B4-BE49-F238E27FC236}">
                <a16:creationId xmlns:a16="http://schemas.microsoft.com/office/drawing/2014/main" id="{096AD9A9-39C2-9313-0A32-D95C58BD3B6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08015224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Landing area (LA)</a:t>
            </a:r>
          </a:p>
          <a:p>
            <a:pPr lvl="1"/>
            <a:r>
              <a:rPr lang="en-US" dirty="0"/>
              <a:t>Save </a:t>
            </a:r>
            <a:r>
              <a:rPr lang="en-US" dirty="0">
                <a:solidFill>
                  <a:srgbClr val="FF5050"/>
                </a:solidFill>
              </a:rPr>
              <a:t>raw data </a:t>
            </a:r>
            <a:r>
              <a:rPr lang="en-US" dirty="0"/>
              <a:t>from ingestion</a:t>
            </a:r>
          </a:p>
          <a:p>
            <a:pPr lvl="1"/>
            <a:r>
              <a:rPr lang="en-US" dirty="0"/>
              <a:t>Transient, data is not stored for long term</a:t>
            </a:r>
          </a:p>
          <a:p>
            <a:r>
              <a:rPr lang="en-US" dirty="0"/>
              <a:t>Staging area (SA)</a:t>
            </a:r>
          </a:p>
          <a:p>
            <a:pPr lvl="1"/>
            <a:r>
              <a:rPr lang="en-US" dirty="0"/>
              <a:t>Raw data goes through a set of common transformations: ensuring </a:t>
            </a:r>
            <a:r>
              <a:rPr lang="en-US" dirty="0">
                <a:solidFill>
                  <a:srgbClr val="FF5050"/>
                </a:solidFill>
              </a:rPr>
              <a:t>basic quality </a:t>
            </a:r>
            <a:r>
              <a:rPr lang="en-US" dirty="0"/>
              <a:t>and making sure it </a:t>
            </a:r>
            <a:r>
              <a:rPr lang="en-US" dirty="0">
                <a:solidFill>
                  <a:srgbClr val="FF5050"/>
                </a:solidFill>
              </a:rPr>
              <a:t>conforms to existing schemas</a:t>
            </a:r>
            <a:r>
              <a:rPr lang="en-US" dirty="0"/>
              <a:t> for this data source and then data is saved into SA</a:t>
            </a:r>
          </a:p>
          <a:p>
            <a:r>
              <a:rPr lang="en-US" dirty="0"/>
              <a:t>Archive area (A)</a:t>
            </a:r>
          </a:p>
          <a:p>
            <a:pPr lvl="1"/>
            <a:r>
              <a:rPr lang="en-US" dirty="0"/>
              <a:t>After saving into SA, raw data from LA should be </a:t>
            </a:r>
            <a:r>
              <a:rPr lang="en-US" dirty="0">
                <a:solidFill>
                  <a:srgbClr val="FF5050"/>
                </a:solidFill>
              </a:rPr>
              <a:t>copied into the archive </a:t>
            </a:r>
            <a:r>
              <a:rPr lang="en-US" dirty="0"/>
              <a:t>to reprocess any given batch of data by simply copying it from AA into LA</a:t>
            </a:r>
          </a:p>
          <a:p>
            <a:pPr lvl="1"/>
            <a:r>
              <a:rPr lang="en-US" dirty="0"/>
              <a:t>Useful for debugging and testing</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130</a:t>
            </a:fld>
            <a:endParaRPr lang="it-IT"/>
          </a:p>
        </p:txBody>
      </p:sp>
      <p:sp>
        <p:nvSpPr>
          <p:cNvPr id="36" name="Segnaposto contenuto 35">
            <a:extLst>
              <a:ext uri="{FF2B5EF4-FFF2-40B4-BE49-F238E27FC236}">
                <a16:creationId xmlns:a16="http://schemas.microsoft.com/office/drawing/2014/main" id="{9AFC1E30-8486-C5E1-0157-FD1468C78A37}"/>
              </a:ext>
            </a:extLst>
          </p:cNvPr>
          <p:cNvSpPr>
            <a:spLocks noGrp="1"/>
          </p:cNvSpPr>
          <p:nvPr>
            <p:ph idx="13"/>
          </p:nvPr>
        </p:nvSpPr>
        <p:spPr/>
        <p:txBody>
          <a:bodyPr/>
          <a:lstStyle/>
          <a:p>
            <a:endParaRPr lang="en-US"/>
          </a:p>
        </p:txBody>
      </p:sp>
      <p:sp>
        <p:nvSpPr>
          <p:cNvPr id="37" name="Rettangolo 36">
            <a:extLst>
              <a:ext uri="{FF2B5EF4-FFF2-40B4-BE49-F238E27FC236}">
                <a16:creationId xmlns:a16="http://schemas.microsoft.com/office/drawing/2014/main" id="{E1007DE8-842B-BC54-BF5F-8A86EE344479}"/>
              </a:ext>
            </a:extLst>
          </p:cNvPr>
          <p:cNvSpPr/>
          <p:nvPr/>
        </p:nvSpPr>
        <p:spPr>
          <a:xfrm>
            <a:off x="8209575"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38" name="Rettangolo 37">
            <a:extLst>
              <a:ext uri="{FF2B5EF4-FFF2-40B4-BE49-F238E27FC236}">
                <a16:creationId xmlns:a16="http://schemas.microsoft.com/office/drawing/2014/main" id="{6DD46796-B9E6-5737-9E20-640682E9F10C}"/>
              </a:ext>
            </a:extLst>
          </p:cNvPr>
          <p:cNvSpPr/>
          <p:nvPr/>
        </p:nvSpPr>
        <p:spPr>
          <a:xfrm>
            <a:off x="8209575" y="2677931"/>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39" name="Rettangolo 38">
            <a:extLst>
              <a:ext uri="{FF2B5EF4-FFF2-40B4-BE49-F238E27FC236}">
                <a16:creationId xmlns:a16="http://schemas.microsoft.com/office/drawing/2014/main" id="{AF2BA57B-C4B8-0E8E-DA41-2475B7A3CE3F}"/>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40" name="Rettangolo 39">
            <a:extLst>
              <a:ext uri="{FF2B5EF4-FFF2-40B4-BE49-F238E27FC236}">
                <a16:creationId xmlns:a16="http://schemas.microsoft.com/office/drawing/2014/main" id="{F97BD0D3-D067-6EA0-3E89-5C3615322C61}"/>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41" name="Rettangolo 40">
            <a:extLst>
              <a:ext uri="{FF2B5EF4-FFF2-40B4-BE49-F238E27FC236}">
                <a16:creationId xmlns:a16="http://schemas.microsoft.com/office/drawing/2014/main" id="{1A4925F6-D366-C19E-AB9E-DA3AC7B0C790}"/>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42" name="Rettangolo 41">
            <a:extLst>
              <a:ext uri="{FF2B5EF4-FFF2-40B4-BE49-F238E27FC236}">
                <a16:creationId xmlns:a16="http://schemas.microsoft.com/office/drawing/2014/main" id="{55C6D87E-0660-8161-3650-F93E72824B87}"/>
              </a:ext>
            </a:extLst>
          </p:cNvPr>
          <p:cNvSpPr/>
          <p:nvPr/>
        </p:nvSpPr>
        <p:spPr>
          <a:xfrm>
            <a:off x="9915372"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43" name="Rettangolo 42">
            <a:extLst>
              <a:ext uri="{FF2B5EF4-FFF2-40B4-BE49-F238E27FC236}">
                <a16:creationId xmlns:a16="http://schemas.microsoft.com/office/drawing/2014/main" id="{72C1DDCE-7ED6-7655-1083-B479FF26DCCF}"/>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44" name="Freccia a destra 43">
            <a:extLst>
              <a:ext uri="{FF2B5EF4-FFF2-40B4-BE49-F238E27FC236}">
                <a16:creationId xmlns:a16="http://schemas.microsoft.com/office/drawing/2014/main" id="{69F000D6-4A6A-E0BC-399B-B3465B342FD2}"/>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ccia a destra 44">
            <a:extLst>
              <a:ext uri="{FF2B5EF4-FFF2-40B4-BE49-F238E27FC236}">
                <a16:creationId xmlns:a16="http://schemas.microsoft.com/office/drawing/2014/main" id="{3378AE2D-7549-BD49-1937-293CB0492398}"/>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ccia a destra 45">
            <a:extLst>
              <a:ext uri="{FF2B5EF4-FFF2-40B4-BE49-F238E27FC236}">
                <a16:creationId xmlns:a16="http://schemas.microsoft.com/office/drawing/2014/main" id="{B43A1486-6597-BE6F-A978-97C0D9F6161B}"/>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ccia a destra 46">
            <a:extLst>
              <a:ext uri="{FF2B5EF4-FFF2-40B4-BE49-F238E27FC236}">
                <a16:creationId xmlns:a16="http://schemas.microsoft.com/office/drawing/2014/main" id="{AAFD647F-14CD-7D82-87D4-0604B38E0D81}"/>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ilindro 47">
            <a:extLst>
              <a:ext uri="{FF2B5EF4-FFF2-40B4-BE49-F238E27FC236}">
                <a16:creationId xmlns:a16="http://schemas.microsoft.com/office/drawing/2014/main" id="{287E5BBA-B03A-E504-6F6D-84F995AA5C7B}"/>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49" name="Freccia a destra 48">
            <a:extLst>
              <a:ext uri="{FF2B5EF4-FFF2-40B4-BE49-F238E27FC236}">
                <a16:creationId xmlns:a16="http://schemas.microsoft.com/office/drawing/2014/main" id="{1F9AE6BC-7BAF-9711-61DE-7F0CF5B67B00}"/>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ccia a destra 49">
            <a:extLst>
              <a:ext uri="{FF2B5EF4-FFF2-40B4-BE49-F238E27FC236}">
                <a16:creationId xmlns:a16="http://schemas.microsoft.com/office/drawing/2014/main" id="{E2004C35-C2EB-4F0B-739D-6AF69923C020}"/>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Connettore 2 50">
            <a:extLst>
              <a:ext uri="{FF2B5EF4-FFF2-40B4-BE49-F238E27FC236}">
                <a16:creationId xmlns:a16="http://schemas.microsoft.com/office/drawing/2014/main" id="{CE805DBD-4C00-0917-5773-9ED1FA7D5515}"/>
              </a:ext>
            </a:extLst>
          </p:cNvPr>
          <p:cNvCxnSpPr>
            <a:stCxn id="38" idx="1"/>
            <a:endCxn id="43"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2" name="Connettore 2 51">
            <a:extLst>
              <a:ext uri="{FF2B5EF4-FFF2-40B4-BE49-F238E27FC236}">
                <a16:creationId xmlns:a16="http://schemas.microsoft.com/office/drawing/2014/main" id="{9020357E-D841-BB36-8A6A-5545F77BC659}"/>
              </a:ext>
            </a:extLst>
          </p:cNvPr>
          <p:cNvCxnSpPr>
            <a:cxnSpLocks/>
            <a:stCxn id="39" idx="1"/>
            <a:endCxn id="43"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3" name="Connettore 2 52">
            <a:extLst>
              <a:ext uri="{FF2B5EF4-FFF2-40B4-BE49-F238E27FC236}">
                <a16:creationId xmlns:a16="http://schemas.microsoft.com/office/drawing/2014/main" id="{FCF478A2-1919-718F-1D91-8EF595F6D1E3}"/>
              </a:ext>
            </a:extLst>
          </p:cNvPr>
          <p:cNvCxnSpPr>
            <a:cxnSpLocks/>
            <a:stCxn id="40" idx="0"/>
            <a:endCxn id="43"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54" name="Freccia a destra 53">
            <a:extLst>
              <a:ext uri="{FF2B5EF4-FFF2-40B4-BE49-F238E27FC236}">
                <a16:creationId xmlns:a16="http://schemas.microsoft.com/office/drawing/2014/main" id="{E249E011-891B-0676-58BC-D124A70AAD86}"/>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Connettore 2 54">
            <a:extLst>
              <a:ext uri="{FF2B5EF4-FFF2-40B4-BE49-F238E27FC236}">
                <a16:creationId xmlns:a16="http://schemas.microsoft.com/office/drawing/2014/main" id="{4DE01A28-744A-57D1-0414-EB95D07DAAD7}"/>
              </a:ext>
            </a:extLst>
          </p:cNvPr>
          <p:cNvCxnSpPr>
            <a:stCxn id="39" idx="2"/>
            <a:endCxn id="48"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8501701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Production area (PA)</a:t>
            </a:r>
          </a:p>
          <a:p>
            <a:pPr lvl="1"/>
            <a:r>
              <a:rPr lang="en-US" dirty="0"/>
              <a:t>Apply the business logic to data from SA</a:t>
            </a:r>
          </a:p>
          <a:p>
            <a:r>
              <a:rPr lang="en-US" dirty="0"/>
              <a:t>Pass-through job</a:t>
            </a:r>
          </a:p>
          <a:p>
            <a:pPr lvl="1"/>
            <a:r>
              <a:rPr lang="en-US" dirty="0"/>
              <a:t>Copy data from SA to PA and then into DWH without applying any business logic</a:t>
            </a:r>
          </a:p>
          <a:p>
            <a:pPr lvl="1"/>
            <a:r>
              <a:rPr lang="en-US" dirty="0"/>
              <a:t>Optional, but having a data set in the data warehouse and PA that is an exact replica can be helpful when debugging any issues with the business logic</a:t>
            </a:r>
          </a:p>
          <a:p>
            <a:r>
              <a:rPr lang="en-US" dirty="0"/>
              <a:t>Cloud data warehouse (DWH)</a:t>
            </a:r>
          </a:p>
          <a:p>
            <a:r>
              <a:rPr lang="en-US" dirty="0"/>
              <a:t>Failed area (FA)</a:t>
            </a:r>
          </a:p>
          <a:p>
            <a:pPr lvl="1"/>
            <a:r>
              <a:rPr lang="en-US" dirty="0"/>
              <a:t>You need to be able to deal with all kinds of errors and failures</a:t>
            </a:r>
          </a:p>
          <a:p>
            <a:pPr lvl="1"/>
            <a:r>
              <a:rPr lang="en-US" dirty="0"/>
              <a:t>There might be bugs in the pipeline code, cloud resources may fail</a:t>
            </a:r>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131</a:t>
            </a:fld>
            <a:endParaRPr lang="it-IT"/>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a:p>
        </p:txBody>
      </p:sp>
      <p:sp>
        <p:nvSpPr>
          <p:cNvPr id="8" name="Rettangolo 7">
            <a:extLst>
              <a:ext uri="{FF2B5EF4-FFF2-40B4-BE49-F238E27FC236}">
                <a16:creationId xmlns:a16="http://schemas.microsoft.com/office/drawing/2014/main" id="{B51C254C-FBA2-3395-276F-310531A19EB7}"/>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9" name="Rettangolo 8">
            <a:extLst>
              <a:ext uri="{FF2B5EF4-FFF2-40B4-BE49-F238E27FC236}">
                <a16:creationId xmlns:a16="http://schemas.microsoft.com/office/drawing/2014/main" id="{0DCA39BD-0D00-73DE-B680-72E7C105CF24}"/>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10" name="Rettangolo 9">
            <a:extLst>
              <a:ext uri="{FF2B5EF4-FFF2-40B4-BE49-F238E27FC236}">
                <a16:creationId xmlns:a16="http://schemas.microsoft.com/office/drawing/2014/main" id="{385CA8ED-A2B5-1422-B940-95327B34C8E7}"/>
              </a:ext>
            </a:extLst>
          </p:cNvPr>
          <p:cNvSpPr/>
          <p:nvPr/>
        </p:nvSpPr>
        <p:spPr>
          <a:xfrm>
            <a:off x="8209575" y="3470767"/>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11" name="Rettangolo 10">
            <a:extLst>
              <a:ext uri="{FF2B5EF4-FFF2-40B4-BE49-F238E27FC236}">
                <a16:creationId xmlns:a16="http://schemas.microsoft.com/office/drawing/2014/main" id="{D413A0B0-C848-2F98-E293-A64CB4F97A0E}"/>
              </a:ext>
            </a:extLst>
          </p:cNvPr>
          <p:cNvSpPr/>
          <p:nvPr/>
        </p:nvSpPr>
        <p:spPr>
          <a:xfrm>
            <a:off x="7582195"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12" name="Rettangolo 11">
            <a:extLst>
              <a:ext uri="{FF2B5EF4-FFF2-40B4-BE49-F238E27FC236}">
                <a16:creationId xmlns:a16="http://schemas.microsoft.com/office/drawing/2014/main" id="{8210E5F8-AC08-01E1-6DE5-D39956E9DAA1}"/>
              </a:ext>
            </a:extLst>
          </p:cNvPr>
          <p:cNvSpPr/>
          <p:nvPr/>
        </p:nvSpPr>
        <p:spPr>
          <a:xfrm>
            <a:off x="9010502"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13" name="Rettangolo 12">
            <a:extLst>
              <a:ext uri="{FF2B5EF4-FFF2-40B4-BE49-F238E27FC236}">
                <a16:creationId xmlns:a16="http://schemas.microsoft.com/office/drawing/2014/main" id="{B9B9DC90-983B-5362-6461-3B2E2F25B0E3}"/>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14" name="Rettangolo 13">
            <a:extLst>
              <a:ext uri="{FF2B5EF4-FFF2-40B4-BE49-F238E27FC236}">
                <a16:creationId xmlns:a16="http://schemas.microsoft.com/office/drawing/2014/main" id="{4DB52420-CC69-B63C-1C41-905D3E120B1B}"/>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15" name="Freccia a destra 14">
            <a:extLst>
              <a:ext uri="{FF2B5EF4-FFF2-40B4-BE49-F238E27FC236}">
                <a16:creationId xmlns:a16="http://schemas.microsoft.com/office/drawing/2014/main" id="{03E2167E-C4F0-70AD-A906-FCDF9208E5FF}"/>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ccia a destra 15">
            <a:extLst>
              <a:ext uri="{FF2B5EF4-FFF2-40B4-BE49-F238E27FC236}">
                <a16:creationId xmlns:a16="http://schemas.microsoft.com/office/drawing/2014/main" id="{4D1673F7-3D60-782D-A785-D1DB9B446EF9}"/>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ccia a destra 16">
            <a:extLst>
              <a:ext uri="{FF2B5EF4-FFF2-40B4-BE49-F238E27FC236}">
                <a16:creationId xmlns:a16="http://schemas.microsoft.com/office/drawing/2014/main" id="{26DC14CB-BC4F-0812-3C93-7C177FB165E1}"/>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ccia a destra 17">
            <a:extLst>
              <a:ext uri="{FF2B5EF4-FFF2-40B4-BE49-F238E27FC236}">
                <a16:creationId xmlns:a16="http://schemas.microsoft.com/office/drawing/2014/main" id="{50B68F1B-3B18-0194-CDB9-DF3C40E57C05}"/>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ilindro 18">
            <a:extLst>
              <a:ext uri="{FF2B5EF4-FFF2-40B4-BE49-F238E27FC236}">
                <a16:creationId xmlns:a16="http://schemas.microsoft.com/office/drawing/2014/main" id="{8D080429-E1A2-3E87-9C5B-783C5640E642}"/>
              </a:ext>
            </a:extLst>
          </p:cNvPr>
          <p:cNvSpPr/>
          <p:nvPr/>
        </p:nvSpPr>
        <p:spPr>
          <a:xfrm>
            <a:off x="8262344" y="5056438"/>
            <a:ext cx="988907" cy="755400"/>
          </a:xfrm>
          <a:prstGeom prst="can">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20" name="Freccia a destra 19">
            <a:extLst>
              <a:ext uri="{FF2B5EF4-FFF2-40B4-BE49-F238E27FC236}">
                <a16:creationId xmlns:a16="http://schemas.microsoft.com/office/drawing/2014/main" id="{B56C6706-F853-1A73-0C6F-EE64C18EA814}"/>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ccia a destra 20">
            <a:extLst>
              <a:ext uri="{FF2B5EF4-FFF2-40B4-BE49-F238E27FC236}">
                <a16:creationId xmlns:a16="http://schemas.microsoft.com/office/drawing/2014/main" id="{00598EA9-BAB1-CB68-92CC-8A5FA0C9C30E}"/>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Connettore 2 21">
            <a:extLst>
              <a:ext uri="{FF2B5EF4-FFF2-40B4-BE49-F238E27FC236}">
                <a16:creationId xmlns:a16="http://schemas.microsoft.com/office/drawing/2014/main" id="{1609AE2A-5EA3-7B01-7002-9B83CE5A1CEC}"/>
              </a:ext>
            </a:extLst>
          </p:cNvPr>
          <p:cNvCxnSpPr>
            <a:stCxn id="9" idx="1"/>
            <a:endCxn id="14"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3" name="Connettore 2 22">
            <a:extLst>
              <a:ext uri="{FF2B5EF4-FFF2-40B4-BE49-F238E27FC236}">
                <a16:creationId xmlns:a16="http://schemas.microsoft.com/office/drawing/2014/main" id="{3FC34A28-521B-4DB8-5495-391C3E664569}"/>
              </a:ext>
            </a:extLst>
          </p:cNvPr>
          <p:cNvCxnSpPr>
            <a:cxnSpLocks/>
            <a:stCxn id="10" idx="1"/>
            <a:endCxn id="14"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4" name="Connettore 2 23">
            <a:extLst>
              <a:ext uri="{FF2B5EF4-FFF2-40B4-BE49-F238E27FC236}">
                <a16:creationId xmlns:a16="http://schemas.microsoft.com/office/drawing/2014/main" id="{1FFA9F2A-C30A-C058-8575-4684E56E3037}"/>
              </a:ext>
            </a:extLst>
          </p:cNvPr>
          <p:cNvCxnSpPr>
            <a:cxnSpLocks/>
            <a:stCxn id="11" idx="0"/>
            <a:endCxn id="14"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29" name="Freccia a destra 28">
            <a:extLst>
              <a:ext uri="{FF2B5EF4-FFF2-40B4-BE49-F238E27FC236}">
                <a16:creationId xmlns:a16="http://schemas.microsoft.com/office/drawing/2014/main" id="{BBA61034-EC6D-2BA1-8C1D-BD7DFE64321D}"/>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Connettore 2 30">
            <a:extLst>
              <a:ext uri="{FF2B5EF4-FFF2-40B4-BE49-F238E27FC236}">
                <a16:creationId xmlns:a16="http://schemas.microsoft.com/office/drawing/2014/main" id="{9209EC2F-5A40-7C9F-4633-55830AE901AE}"/>
              </a:ext>
            </a:extLst>
          </p:cNvPr>
          <p:cNvCxnSpPr>
            <a:stCxn id="10" idx="2"/>
            <a:endCxn id="19"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545874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0CC415B-F235-F6A6-A484-D1C50C0B4917}"/>
              </a:ext>
            </a:extLst>
          </p:cNvPr>
          <p:cNvSpPr>
            <a:spLocks noGrp="1"/>
          </p:cNvSpPr>
          <p:nvPr>
            <p:ph type="title"/>
          </p:nvPr>
        </p:nvSpPr>
        <p:spPr/>
        <p:txBody>
          <a:bodyPr/>
          <a:lstStyle/>
          <a:p>
            <a:endParaRPr lang="en-US"/>
          </a:p>
        </p:txBody>
      </p:sp>
      <p:pic>
        <p:nvPicPr>
          <p:cNvPr id="12" name="Segnaposto contenuto 11">
            <a:extLst>
              <a:ext uri="{FF2B5EF4-FFF2-40B4-BE49-F238E27FC236}">
                <a16:creationId xmlns:a16="http://schemas.microsoft.com/office/drawing/2014/main" id="{2F875529-B6AA-8D0E-6C56-504251CE7D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700213"/>
            <a:ext cx="4351337" cy="4351337"/>
          </a:xfrm>
        </p:spPr>
      </p:pic>
      <p:sp>
        <p:nvSpPr>
          <p:cNvPr id="5" name="Segnaposto piè di pagina 4">
            <a:extLst>
              <a:ext uri="{FF2B5EF4-FFF2-40B4-BE49-F238E27FC236}">
                <a16:creationId xmlns:a16="http://schemas.microsoft.com/office/drawing/2014/main" id="{A48BF5F4-0DC7-A838-6F84-A07554A9D0D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5EF553B-01CD-0115-33C2-0B78E82C73B2}"/>
              </a:ext>
            </a:extLst>
          </p:cNvPr>
          <p:cNvSpPr>
            <a:spLocks noGrp="1"/>
          </p:cNvSpPr>
          <p:nvPr>
            <p:ph type="sldNum" sz="quarter" idx="12"/>
          </p:nvPr>
        </p:nvSpPr>
        <p:spPr/>
        <p:txBody>
          <a:bodyPr/>
          <a:lstStyle/>
          <a:p>
            <a:fld id="{5DD6F1BA-2510-46FC-9346-AB1F3CA1593B}" type="slidenum">
              <a:rPr lang="it-IT" smtClean="0"/>
              <a:t>132</a:t>
            </a:fld>
            <a:endParaRPr lang="it-IT"/>
          </a:p>
        </p:txBody>
      </p:sp>
      <p:sp>
        <p:nvSpPr>
          <p:cNvPr id="10" name="Segnaposto contenuto 9">
            <a:extLst>
              <a:ext uri="{FF2B5EF4-FFF2-40B4-BE49-F238E27FC236}">
                <a16:creationId xmlns:a16="http://schemas.microsoft.com/office/drawing/2014/main" id="{2E2BF8B0-2F9D-8EC5-6B69-495498F13BB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2095304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graphicFrame>
        <p:nvGraphicFramePr>
          <p:cNvPr id="27" name="Tabella 27">
            <a:extLst>
              <a:ext uri="{FF2B5EF4-FFF2-40B4-BE49-F238E27FC236}">
                <a16:creationId xmlns:a16="http://schemas.microsoft.com/office/drawing/2014/main" id="{9031FD78-4079-E611-FA02-A232E9DB0AE3}"/>
              </a:ext>
            </a:extLst>
          </p:cNvPr>
          <p:cNvGraphicFramePr>
            <a:graphicFrameLocks noGrp="1"/>
          </p:cNvGraphicFramePr>
          <p:nvPr>
            <p:ph idx="1"/>
            <p:extLst>
              <p:ext uri="{D42A27DB-BD31-4B8C-83A1-F6EECF244321}">
                <p14:modId xmlns:p14="http://schemas.microsoft.com/office/powerpoint/2010/main" val="1142250856"/>
              </p:ext>
            </p:extLst>
          </p:nvPr>
        </p:nvGraphicFramePr>
        <p:xfrm>
          <a:off x="1444190" y="1583703"/>
          <a:ext cx="9303619" cy="4114800"/>
        </p:xfrm>
        <a:graphic>
          <a:graphicData uri="http://schemas.openxmlformats.org/drawingml/2006/table">
            <a:tbl>
              <a:tblPr firstRow="1" bandRow="1">
                <a:tableStyleId>{5C22544A-7EE6-4342-B048-85BDC9FD1C3A}</a:tableStyleId>
              </a:tblPr>
              <a:tblGrid>
                <a:gridCol w="2153837">
                  <a:extLst>
                    <a:ext uri="{9D8B030D-6E8A-4147-A177-3AD203B41FA5}">
                      <a16:colId xmlns:a16="http://schemas.microsoft.com/office/drawing/2014/main" val="3582609174"/>
                    </a:ext>
                  </a:extLst>
                </a:gridCol>
                <a:gridCol w="5149419">
                  <a:extLst>
                    <a:ext uri="{9D8B030D-6E8A-4147-A177-3AD203B41FA5}">
                      <a16:colId xmlns:a16="http://schemas.microsoft.com/office/drawing/2014/main" val="1309804311"/>
                    </a:ext>
                  </a:extLst>
                </a:gridCol>
                <a:gridCol w="2000363">
                  <a:extLst>
                    <a:ext uri="{9D8B030D-6E8A-4147-A177-3AD203B41FA5}">
                      <a16:colId xmlns:a16="http://schemas.microsoft.com/office/drawing/2014/main" val="127861632"/>
                    </a:ext>
                  </a:extLst>
                </a:gridCol>
              </a:tblGrid>
              <a:tr h="290379">
                <a:tc>
                  <a:txBody>
                    <a:bodyPr/>
                    <a:lstStyle/>
                    <a:p>
                      <a:r>
                        <a:rPr lang="it-IT" dirty="0">
                          <a:latin typeface="Helvetica" panose="020B0604020202020204" pitchFamily="34" charset="0"/>
                          <a:cs typeface="Helvetica" panose="020B0604020202020204" pitchFamily="34" charset="0"/>
                        </a:rPr>
                        <a:t>Area</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tc>
                  <a:txBody>
                    <a:bodyPr/>
                    <a:lstStyle/>
                    <a:p>
                      <a:r>
                        <a:rPr lang="it-IT" dirty="0" err="1">
                          <a:latin typeface="Helvetica" panose="020B0604020202020204" pitchFamily="34" charset="0"/>
                          <a:cs typeface="Helvetica" panose="020B0604020202020204" pitchFamily="34" charset="0"/>
                        </a:rPr>
                        <a:t>Permissions</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tc>
                  <a:txBody>
                    <a:bodyPr/>
                    <a:lstStyle/>
                    <a:p>
                      <a:r>
                        <a:rPr lang="it-IT" dirty="0" err="1">
                          <a:latin typeface="Helvetica" panose="020B0604020202020204" pitchFamily="34" charset="0"/>
                          <a:cs typeface="Helvetica" panose="020B0604020202020204" pitchFamily="34" charset="0"/>
                        </a:rPr>
                        <a:t>Tier</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extLst>
                  <a:ext uri="{0D108BD9-81ED-4DB2-BD59-A6C34878D82A}">
                    <a16:rowId xmlns:a16="http://schemas.microsoft.com/office/drawing/2014/main" val="3139250198"/>
                  </a:ext>
                </a:extLst>
              </a:tr>
              <a:tr h="370840">
                <a:tc>
                  <a:txBody>
                    <a:bodyPr/>
                    <a:lstStyle/>
                    <a:p>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a:txBody>
                  <a:tcPr>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Ingestion applications can write</a:t>
                      </a:r>
                    </a:p>
                    <a:p>
                      <a:r>
                        <a:rPr lang="en-US" dirty="0">
                          <a:latin typeface="Helvetica" panose="020B0604020202020204" pitchFamily="34" charset="0"/>
                          <a:cs typeface="Helvetica" panose="020B0604020202020204" pitchFamily="34" charset="0"/>
                        </a:rPr>
                        <a:t>Scheduled pipelines can read</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Data consumers can’t access</a:t>
                      </a:r>
                    </a:p>
                  </a:txBody>
                  <a:tcPr>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711510"/>
                  </a:ext>
                </a:extLst>
              </a:tr>
              <a:tr h="370840">
                <a:tc>
                  <a:txBody>
                    <a:bodyPr/>
                    <a:lstStyle/>
                    <a:p>
                      <a:r>
                        <a:rPr lang="it-IT" dirty="0" err="1">
                          <a:latin typeface="Helvetica" panose="020B0604020202020204" pitchFamily="34" charset="0"/>
                          <a:cs typeface="Helvetica" panose="020B0604020202020204" pitchFamily="34" charset="0"/>
                        </a:rPr>
                        <a:t>Staging</a:t>
                      </a:r>
                      <a:endParaRPr lang="it-IT"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read/write</a:t>
                      </a:r>
                    </a:p>
                    <a:p>
                      <a:r>
                        <a:rPr lang="en-US"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2733212"/>
                  </a:ext>
                </a:extLst>
              </a:tr>
              <a:tr h="370840">
                <a:tc>
                  <a:txBody>
                    <a:bodyPr/>
                    <a:lstStyle/>
                    <a:p>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read/write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2743602"/>
                  </a:ext>
                </a:extLst>
              </a:tr>
              <a:tr h="370840">
                <a:tc>
                  <a:txBody>
                    <a:bodyPr/>
                    <a:lstStyle/>
                    <a:p>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Dedicated data reprocessing pipelines can read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Cold or 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5050641"/>
                  </a:ext>
                </a:extLst>
              </a:tr>
              <a:tr h="370840">
                <a:tc>
                  <a:txBody>
                    <a:bodyPr/>
                    <a:lstStyle/>
                    <a:p>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Dedicated data reprocessing pipelines can read</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Data consumers don’t have access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719019"/>
                  </a:ext>
                </a:extLst>
              </a:tr>
            </a:tbl>
          </a:graphicData>
        </a:graphic>
      </p:graphicFrame>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133</a:t>
            </a:fld>
            <a:endParaRPr lang="it-IT"/>
          </a:p>
        </p:txBody>
      </p:sp>
      <p:sp>
        <p:nvSpPr>
          <p:cNvPr id="26" name="Segnaposto contenuto 25">
            <a:extLst>
              <a:ext uri="{FF2B5EF4-FFF2-40B4-BE49-F238E27FC236}">
                <a16:creationId xmlns:a16="http://schemas.microsoft.com/office/drawing/2014/main" id="{E123CE7B-51FB-9607-1639-87F648ECF32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786486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6" name="Segnaposto contenuto 5">
            <a:extLst>
              <a:ext uri="{FF2B5EF4-FFF2-40B4-BE49-F238E27FC236}">
                <a16:creationId xmlns:a16="http://schemas.microsoft.com/office/drawing/2014/main" id="{1CA5709A-A83A-CEC5-3597-5D015DB1C5BA}"/>
              </a:ext>
            </a:extLst>
          </p:cNvPr>
          <p:cNvSpPr>
            <a:spLocks noGrp="1"/>
          </p:cNvSpPr>
          <p:nvPr>
            <p:ph idx="1"/>
          </p:nvPr>
        </p:nvSpPr>
        <p:spPr/>
        <p:txBody>
          <a:bodyPr/>
          <a:lstStyle/>
          <a:p>
            <a:r>
              <a:rPr lang="en-US" dirty="0"/>
              <a:t>Use folders to organize data inside areas into a logical structure</a:t>
            </a:r>
          </a:p>
          <a:p>
            <a:pPr lvl="1"/>
            <a:r>
              <a:rPr lang="en-US" dirty="0">
                <a:solidFill>
                  <a:srgbClr val="FF5050"/>
                </a:solidFill>
              </a:rPr>
              <a:t>Namespace</a:t>
            </a:r>
          </a:p>
          <a:p>
            <a:pPr lvl="2"/>
            <a:r>
              <a:rPr lang="en-US" dirty="0"/>
              <a:t>Logically group multiple pipelines together.</a:t>
            </a:r>
          </a:p>
          <a:p>
            <a:pPr lvl="1"/>
            <a:r>
              <a:rPr lang="en-US" dirty="0">
                <a:solidFill>
                  <a:srgbClr val="00B050"/>
                </a:solidFill>
              </a:rPr>
              <a:t>Pipeline name</a:t>
            </a:r>
          </a:p>
          <a:p>
            <a:pPr lvl="2"/>
            <a:r>
              <a:rPr lang="en-US" dirty="0"/>
              <a:t>Each data pipeline should have a name that reflects its purpose. For example</a:t>
            </a:r>
          </a:p>
          <a:p>
            <a:pPr lvl="3"/>
            <a:r>
              <a:rPr lang="en-US" dirty="0"/>
              <a:t>A pipeline that takes data from the LA, applies common processing steps, and saves data into SA</a:t>
            </a:r>
          </a:p>
          <a:p>
            <a:pPr lvl="3"/>
            <a:r>
              <a:rPr lang="en-US" dirty="0"/>
              <a:t>You will also have one for archiving data into AA</a:t>
            </a:r>
          </a:p>
          <a:p>
            <a:pPr lvl="1"/>
            <a:r>
              <a:rPr lang="en-US" dirty="0">
                <a:solidFill>
                  <a:srgbClr val="0070C0"/>
                </a:solidFill>
              </a:rPr>
              <a:t>Data source name</a:t>
            </a:r>
          </a:p>
          <a:p>
            <a:pPr lvl="2"/>
            <a:r>
              <a:rPr lang="en-US" dirty="0"/>
              <a:t>Ingestion layer will assign a name to each data source you bring into the platform </a:t>
            </a:r>
          </a:p>
          <a:p>
            <a:pPr lvl="1"/>
            <a:r>
              <a:rPr lang="en-US" dirty="0" err="1">
                <a:solidFill>
                  <a:srgbClr val="7030A0"/>
                </a:solidFill>
              </a:rPr>
              <a:t>BatchId</a:t>
            </a:r>
            <a:endParaRPr lang="en-US" dirty="0">
              <a:solidFill>
                <a:srgbClr val="7030A0"/>
              </a:solidFill>
            </a:endParaRPr>
          </a:p>
          <a:p>
            <a:pPr lvl="2"/>
            <a:r>
              <a:rPr lang="en-US" dirty="0"/>
              <a:t>Unique identifier for any batch of data that is saved into LA</a:t>
            </a:r>
          </a:p>
          <a:p>
            <a:pPr lvl="2"/>
            <a:r>
              <a:rPr lang="en-US" dirty="0"/>
              <a:t>E.g., Since only ingestion can write to LA, it is its responsibility to generate this identifier</a:t>
            </a:r>
          </a:p>
          <a:p>
            <a:pPr lvl="2"/>
            <a:r>
              <a:rPr lang="en-US" dirty="0"/>
              <a:t>A common choice for this type of an identifier is a Universally Unique Identifier (UUID)</a:t>
            </a:r>
          </a:p>
          <a:p>
            <a:r>
              <a:rPr lang="en-US" dirty="0"/>
              <a:t>Different areas will have slightly different folder structures</a:t>
            </a:r>
          </a:p>
          <a:p>
            <a:pPr lvl="1"/>
            <a:r>
              <a:rPr lang="en-US" dirty="0"/>
              <a:t>/landing/</a:t>
            </a:r>
            <a:r>
              <a:rPr lang="en-US" dirty="0">
                <a:solidFill>
                  <a:srgbClr val="FF5050"/>
                </a:solidFill>
              </a:rPr>
              <a:t>ETL</a:t>
            </a:r>
            <a:r>
              <a:rPr lang="en-US" dirty="0"/>
              <a:t>/</a:t>
            </a:r>
            <a:r>
              <a:rPr lang="en-US" dirty="0" err="1">
                <a:solidFill>
                  <a:srgbClr val="00B050"/>
                </a:solidFill>
              </a:rPr>
              <a:t>sales_oracle_ingest</a:t>
            </a:r>
            <a:r>
              <a:rPr lang="en-US" dirty="0"/>
              <a:t>/</a:t>
            </a:r>
            <a:r>
              <a:rPr lang="en-US" dirty="0">
                <a:solidFill>
                  <a:srgbClr val="0070C0"/>
                </a:solidFill>
              </a:rPr>
              <a:t>customers</a:t>
            </a:r>
            <a:r>
              <a:rPr lang="en-US" dirty="0"/>
              <a:t>/</a:t>
            </a:r>
            <a:r>
              <a:rPr lang="en-US" dirty="0">
                <a:solidFill>
                  <a:srgbClr val="7030A0"/>
                </a:solidFill>
              </a:rPr>
              <a:t>01DFTFX89YDFAXREPJTR94</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134</a:t>
            </a:fld>
            <a:endParaRPr lang="it-IT"/>
          </a:p>
        </p:txBody>
      </p:sp>
      <p:sp>
        <p:nvSpPr>
          <p:cNvPr id="12" name="Segnaposto contenuto 11">
            <a:extLst>
              <a:ext uri="{FF2B5EF4-FFF2-40B4-BE49-F238E27FC236}">
                <a16:creationId xmlns:a16="http://schemas.microsoft.com/office/drawing/2014/main" id="{DDDB0AD9-3A01-A97E-EC99-28251BBCCD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257136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135</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35304528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dirty="0"/>
              <a:t>What is a bulk processing system?</a:t>
            </a:r>
          </a:p>
          <a:p>
            <a:pPr lvl="1"/>
            <a:r>
              <a:rPr lang="en-US" dirty="0"/>
              <a:t>High latency</a:t>
            </a:r>
          </a:p>
          <a:p>
            <a:pPr lvl="1"/>
            <a:r>
              <a:rPr lang="en-US" dirty="0"/>
              <a:t>Exact results</a:t>
            </a:r>
          </a:p>
          <a:p>
            <a:pPr lvl="1"/>
            <a:r>
              <a:rPr lang="en-US" dirty="0"/>
              <a:t>Process massive data at once</a:t>
            </a:r>
          </a:p>
          <a:p>
            <a:pPr lvl="2"/>
            <a:r>
              <a:rPr lang="en-US" dirty="0"/>
              <a:t>... is this true?</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dirty="0"/>
              <a:t>What is a streaming system?</a:t>
            </a:r>
          </a:p>
          <a:p>
            <a:pPr lvl="1"/>
            <a:r>
              <a:rPr lang="en-US" dirty="0"/>
              <a:t>Low latency</a:t>
            </a:r>
          </a:p>
          <a:p>
            <a:pPr lvl="1"/>
            <a:r>
              <a:rPr lang="en-US" dirty="0"/>
              <a:t>Approximate result</a:t>
            </a:r>
          </a:p>
          <a:p>
            <a:pPr lvl="2"/>
            <a:r>
              <a:rPr lang="en-US" dirty="0"/>
              <a:t>... is this true?</a:t>
            </a:r>
          </a:p>
          <a:p>
            <a:pPr lvl="1"/>
            <a:r>
              <a:rPr lang="en-US" dirty="0"/>
              <a:t>Process data item by data item</a:t>
            </a:r>
          </a:p>
          <a:p>
            <a:pPr lvl="2"/>
            <a:r>
              <a:rPr lang="en-US" dirty="0"/>
              <a:t>... is this true?</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136</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4492230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dirty="0"/>
              <a:t>What is a bulk processing system?</a:t>
            </a:r>
          </a:p>
          <a:p>
            <a:pPr lvl="1"/>
            <a:r>
              <a:rPr lang="en-US" dirty="0"/>
              <a:t>An engine capable to handle processing on </a:t>
            </a:r>
            <a:r>
              <a:rPr lang="en-US" b="1" dirty="0"/>
              <a:t>bounded</a:t>
            </a:r>
            <a:r>
              <a:rPr lang="en-US" dirty="0"/>
              <a:t> datasets</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dirty="0"/>
              <a:t>What is a streaming system?</a:t>
            </a:r>
          </a:p>
          <a:p>
            <a:pPr lvl="1"/>
            <a:r>
              <a:rPr lang="en-US" dirty="0"/>
              <a:t>An engine capable to handle processing on </a:t>
            </a:r>
            <a:r>
              <a:rPr lang="en-US" b="1" dirty="0"/>
              <a:t>unbounded</a:t>
            </a:r>
            <a:r>
              <a:rPr lang="en-US" dirty="0"/>
              <a:t> datasets</a:t>
            </a:r>
          </a:p>
          <a:p>
            <a:pPr lvl="1"/>
            <a:r>
              <a:rPr lang="en-US" dirty="0"/>
              <a:t>Streaming is a superset of batch processing</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137</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r>
              <a:rPr lang="en-US" sz="1100" dirty="0" err="1"/>
              <a:t>Akidau</a:t>
            </a:r>
            <a:r>
              <a:rPr lang="en-US" sz="1100" dirty="0"/>
              <a:t>, Tyler, Slava </a:t>
            </a:r>
            <a:r>
              <a:rPr lang="en-US" sz="1100" dirty="0" err="1"/>
              <a:t>Chernyak</a:t>
            </a:r>
            <a:r>
              <a:rPr lang="en-US" sz="1100" dirty="0"/>
              <a:t>, and Reuven Lax. </a:t>
            </a:r>
            <a:r>
              <a:rPr lang="en-US" sz="1100" i="1" dirty="0"/>
              <a:t>Streaming systems: the what, where, when, and how of large-scale data processing</a:t>
            </a:r>
            <a:r>
              <a:rPr lang="en-US" sz="1100" dirty="0"/>
              <a:t>. " O'Reilly Media, Inc.", 2018.</a:t>
            </a:r>
          </a:p>
        </p:txBody>
      </p:sp>
    </p:spTree>
    <p:extLst>
      <p:ext uri="{BB962C8B-B14F-4D97-AF65-F5344CB8AC3E}">
        <p14:creationId xmlns:p14="http://schemas.microsoft.com/office/powerpoint/2010/main" val="229561150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bulk</a:t>
            </a:r>
            <a:endParaRPr lang="en-US" dirty="0"/>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138</a:t>
            </a:fld>
            <a:endParaRPr lang="it-IT"/>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b="1" dirty="0">
                <a:effectLst/>
                <a:latin typeface="Arial" panose="020B0604020202020204" pitchFamily="34" charset="0"/>
              </a:rPr>
              <a:t>Goal</a:t>
            </a:r>
            <a:r>
              <a:rPr lang="en-US" dirty="0">
                <a:effectLst/>
                <a:latin typeface="Arial" panose="020B0604020202020204" pitchFamily="34" charset="0"/>
              </a:rPr>
              <a:t>: moving data to the cloud</a:t>
            </a:r>
          </a:p>
          <a:p>
            <a:endParaRPr lang="en-US" dirty="0">
              <a:latin typeface="Arial" panose="020B0604020202020204" pitchFamily="34" charset="0"/>
            </a:endParaRPr>
          </a:p>
          <a:p>
            <a:r>
              <a:rPr lang="en-US" dirty="0">
                <a:effectLst/>
                <a:latin typeface="Arial" panose="020B0604020202020204" pitchFamily="34" charset="0"/>
              </a:rPr>
              <a:t>Moving data to the cloud</a:t>
            </a:r>
          </a:p>
          <a:p>
            <a:pPr lvl="1"/>
            <a:r>
              <a:rPr lang="en-US" dirty="0">
                <a:solidFill>
                  <a:srgbClr val="FF0000"/>
                </a:solidFill>
                <a:effectLst/>
                <a:latin typeface="Arial" panose="020B0604020202020204" pitchFamily="34" charset="0"/>
              </a:rPr>
              <a:t>80TB</a:t>
            </a:r>
            <a:r>
              <a:rPr lang="en-US" dirty="0">
                <a:effectLst/>
                <a:latin typeface="Arial" panose="020B0604020202020204" pitchFamily="34" charset="0"/>
              </a:rPr>
              <a:t> of data to move, </a:t>
            </a:r>
          </a:p>
          <a:p>
            <a:pPr lvl="1"/>
            <a:r>
              <a:rPr lang="en-US" dirty="0">
                <a:solidFill>
                  <a:srgbClr val="0070C0"/>
                </a:solidFill>
                <a:effectLst/>
                <a:latin typeface="Arial" panose="020B0604020202020204" pitchFamily="34" charset="0"/>
              </a:rPr>
              <a:t>1Gbps</a:t>
            </a:r>
            <a:r>
              <a:rPr lang="en-US" dirty="0">
                <a:effectLst/>
                <a:latin typeface="Arial" panose="020B0604020202020204" pitchFamily="34" charset="0"/>
              </a:rPr>
              <a:t> connection to the internet</a:t>
            </a:r>
          </a:p>
          <a:p>
            <a:r>
              <a:rPr lang="en-US" dirty="0">
                <a:effectLst/>
                <a:latin typeface="Arial" panose="020B0604020202020204" pitchFamily="34" charset="0"/>
              </a:rPr>
              <a:t>How many </a:t>
            </a:r>
            <a:r>
              <a:rPr lang="en-US" dirty="0">
                <a:solidFill>
                  <a:schemeClr val="accent6">
                    <a:lumMod val="75000"/>
                  </a:schemeClr>
                </a:solidFill>
                <a:effectLst/>
                <a:latin typeface="Arial" panose="020B0604020202020204" pitchFamily="34" charset="0"/>
              </a:rPr>
              <a:t>days</a:t>
            </a:r>
            <a:r>
              <a:rPr lang="en-US" dirty="0">
                <a:effectLst/>
                <a:latin typeface="Arial" panose="020B0604020202020204" pitchFamily="34" charset="0"/>
              </a:rPr>
              <a:t>?</a:t>
            </a:r>
          </a:p>
          <a:p>
            <a:pPr lvl="1"/>
            <a:r>
              <a:rPr lang="en-US" dirty="0">
                <a:solidFill>
                  <a:srgbClr val="FF0000"/>
                </a:solidFill>
                <a:effectLst/>
                <a:latin typeface="Arial" panose="020B0604020202020204" pitchFamily="34" charset="0"/>
              </a:rPr>
              <a:t>80000GB</a:t>
            </a:r>
            <a:r>
              <a:rPr lang="en-US" dirty="0">
                <a:effectLst/>
                <a:latin typeface="Arial" panose="020B0604020202020204" pitchFamily="34" charset="0"/>
              </a:rPr>
              <a:t> / (</a:t>
            </a:r>
            <a:r>
              <a:rPr lang="en-US" dirty="0">
                <a:solidFill>
                  <a:srgbClr val="0070C0"/>
                </a:solidFill>
                <a:effectLst/>
                <a:latin typeface="Arial" panose="020B0604020202020204" pitchFamily="34" charset="0"/>
              </a:rPr>
              <a:t>1Gbps / 8</a:t>
            </a:r>
            <a:r>
              <a:rPr lang="en-US" dirty="0">
                <a:effectLst/>
                <a:latin typeface="Arial" panose="020B0604020202020204" pitchFamily="34" charset="0"/>
              </a:rPr>
              <a:t>) / </a:t>
            </a:r>
            <a:r>
              <a:rPr lang="en-US" dirty="0">
                <a:solidFill>
                  <a:schemeClr val="accent6">
                    <a:lumMod val="75000"/>
                  </a:schemeClr>
                </a:solidFill>
                <a:effectLst/>
                <a:latin typeface="Arial" panose="020B0604020202020204" pitchFamily="34" charset="0"/>
              </a:rPr>
              <a:t>60 / 60 / 24 </a:t>
            </a:r>
            <a:r>
              <a:rPr lang="en-US" dirty="0">
                <a:effectLst/>
                <a:latin typeface="Arial" panose="020B0604020202020204" pitchFamily="34" charset="0"/>
              </a:rPr>
              <a:t>~= a week without internet</a:t>
            </a:r>
            <a:endParaRPr lang="en-US" dirty="0"/>
          </a:p>
        </p:txBody>
      </p:sp>
    </p:spTree>
    <p:extLst>
      <p:ext uri="{BB962C8B-B14F-4D97-AF65-F5344CB8AC3E}">
        <p14:creationId xmlns:p14="http://schemas.microsoft.com/office/powerpoint/2010/main" val="391184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bulk</a:t>
            </a:r>
            <a:endParaRPr lang="en-US" dirty="0"/>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a:xfrm>
            <a:off x="838200" y="1700499"/>
            <a:ext cx="10515600" cy="4351338"/>
          </a:xfrm>
        </p:spPr>
        <p:txBody>
          <a:bodyPr/>
          <a:lstStyle/>
          <a:p>
            <a:r>
              <a:rPr lang="en-US" dirty="0"/>
              <a:t>Batch/Bulk: move data from on-premises storage</a:t>
            </a:r>
          </a:p>
          <a:p>
            <a:endParaRPr lang="en-US" dirty="0"/>
          </a:p>
          <a:p>
            <a:r>
              <a:rPr lang="en-US" dirty="0"/>
              <a:t>Workflow</a:t>
            </a:r>
          </a:p>
          <a:p>
            <a:pPr lvl="1"/>
            <a:r>
              <a:rPr lang="en-US" dirty="0"/>
              <a:t>Receive shipment</a:t>
            </a:r>
          </a:p>
          <a:p>
            <a:pPr lvl="1"/>
            <a:r>
              <a:rPr lang="en-US" dirty="0"/>
              <a:t>Set up</a:t>
            </a:r>
          </a:p>
          <a:p>
            <a:pPr lvl="1"/>
            <a:r>
              <a:rPr lang="en-US" dirty="0"/>
              <a:t>Transfer data</a:t>
            </a:r>
          </a:p>
          <a:p>
            <a:pPr lvl="1"/>
            <a:r>
              <a:rPr lang="en-US" dirty="0"/>
              <a:t>Ship back (shipping carrier)</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139</a:t>
            </a:fld>
            <a:endParaRPr lang="it-IT"/>
          </a:p>
        </p:txBody>
      </p:sp>
    </p:spTree>
    <p:extLst>
      <p:ext uri="{BB962C8B-B14F-4D97-AF65-F5344CB8AC3E}">
        <p14:creationId xmlns:p14="http://schemas.microsoft.com/office/powerpoint/2010/main" val="565968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dirty="0"/>
              <a:t>From databases to data platforms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14</a:t>
            </a:fld>
            <a:endParaRPr lang="it-IT" dirty="0"/>
          </a:p>
        </p:txBody>
      </p:sp>
    </p:spTree>
    <p:extLst>
      <p:ext uri="{BB962C8B-B14F-4D97-AF65-F5344CB8AC3E}">
        <p14:creationId xmlns:p14="http://schemas.microsoft.com/office/powerpoint/2010/main" val="422642586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bulk (AWS)</a:t>
            </a:r>
            <a:endParaRPr lang="en-US" dirty="0"/>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dirty="0"/>
              <a:t>AWS Snowball</a:t>
            </a:r>
          </a:p>
          <a:p>
            <a:pPr lvl="1"/>
            <a:r>
              <a:rPr lang="en-US" dirty="0"/>
              <a:t>50TB (North America only) and 80TB versions </a:t>
            </a:r>
          </a:p>
          <a:p>
            <a:pPr lvl="1"/>
            <a:r>
              <a:rPr lang="en-US" dirty="0"/>
              <a:t>Not rack-mountable</a:t>
            </a:r>
          </a:p>
          <a:p>
            <a:r>
              <a:rPr lang="en-US" dirty="0"/>
              <a:t>Throughput</a:t>
            </a:r>
          </a:p>
          <a:p>
            <a:pPr lvl="1"/>
            <a:r>
              <a:rPr lang="en-US" dirty="0"/>
              <a:t>1 Gbps or 10 Gbps using an RJ-45 connection</a:t>
            </a:r>
          </a:p>
          <a:p>
            <a:pPr lvl="1"/>
            <a:r>
              <a:rPr lang="en-US" dirty="0"/>
              <a:t>10 Gbps using a fiber optic connection</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140</a:t>
            </a:fld>
            <a:endParaRPr lang="it-IT"/>
          </a:p>
        </p:txBody>
      </p:sp>
      <p:sp>
        <p:nvSpPr>
          <p:cNvPr id="2" name="Content Placeholder 1">
            <a:extLst>
              <a:ext uri="{FF2B5EF4-FFF2-40B4-BE49-F238E27FC236}">
                <a16:creationId xmlns:a16="http://schemas.microsoft.com/office/drawing/2014/main" id="{7F6BEBEB-32A8-4A76-83B1-3B6FAC45E1A7}"/>
              </a:ext>
            </a:extLst>
          </p:cNvPr>
          <p:cNvSpPr>
            <a:spLocks noGrp="1"/>
          </p:cNvSpPr>
          <p:nvPr>
            <p:ph idx="13"/>
          </p:nvPr>
        </p:nvSpPr>
        <p:spPr/>
        <p:txBody>
          <a:bodyPr/>
          <a:lstStyle/>
          <a:p>
            <a:r>
              <a:rPr lang="en-US" dirty="0">
                <a:hlinkClick r:id="rId2"/>
              </a:rPr>
              <a:t>https://aws.amazon.com/snowball/</a:t>
            </a:r>
            <a:r>
              <a:rPr lang="en-US" dirty="0"/>
              <a:t> </a:t>
            </a:r>
          </a:p>
        </p:txBody>
      </p:sp>
      <p:pic>
        <p:nvPicPr>
          <p:cNvPr id="13" name="Picture 12">
            <a:extLst>
              <a:ext uri="{FF2B5EF4-FFF2-40B4-BE49-F238E27FC236}">
                <a16:creationId xmlns:a16="http://schemas.microsoft.com/office/drawing/2014/main" id="{EFDCB994-4185-4CE8-B2BD-CB8A633BF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78" y="2628107"/>
            <a:ext cx="2057400" cy="2495550"/>
          </a:xfrm>
          <a:prstGeom prst="rect">
            <a:avLst/>
          </a:prstGeom>
        </p:spPr>
      </p:pic>
    </p:spTree>
    <p:extLst>
      <p:ext uri="{BB962C8B-B14F-4D97-AF65-F5344CB8AC3E}">
        <p14:creationId xmlns:p14="http://schemas.microsoft.com/office/powerpoint/2010/main" val="141441349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F24801CD-CC31-40F0-B875-CF778E7372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36" y="-2429"/>
            <a:ext cx="12264452" cy="6860428"/>
          </a:xfrm>
        </p:spPr>
      </p:pic>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solidFill>
                  <a:schemeClr val="bg1"/>
                </a:solidFill>
              </a:rPr>
              <a:t>AWS </a:t>
            </a:r>
            <a:r>
              <a:rPr lang="it-IT" dirty="0" err="1">
                <a:solidFill>
                  <a:schemeClr val="bg1"/>
                </a:solidFill>
              </a:rPr>
              <a:t>Snowmobile</a:t>
            </a:r>
            <a:endParaRPr lang="en-US" dirty="0">
              <a:solidFill>
                <a:schemeClr val="bg1"/>
              </a:solidFill>
            </a:endParaRP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141</a:t>
            </a:fld>
            <a:endParaRPr lang="it-IT"/>
          </a:p>
        </p:txBody>
      </p:sp>
      <p:sp>
        <p:nvSpPr>
          <p:cNvPr id="2" name="Segnaposto contenuto 1">
            <a:extLst>
              <a:ext uri="{FF2B5EF4-FFF2-40B4-BE49-F238E27FC236}">
                <a16:creationId xmlns:a16="http://schemas.microsoft.com/office/drawing/2014/main" id="{FA088D92-DF9E-48C6-AB1B-9F4AF885C01C}"/>
              </a:ext>
            </a:extLst>
          </p:cNvPr>
          <p:cNvSpPr>
            <a:spLocks noGrp="1"/>
          </p:cNvSpPr>
          <p:nvPr>
            <p:ph idx="13"/>
          </p:nvPr>
        </p:nvSpPr>
        <p:spPr/>
        <p:txBody>
          <a:bodyPr/>
          <a:lstStyle/>
          <a:p>
            <a:r>
              <a:rPr lang="en-US" dirty="0">
                <a:solidFill>
                  <a:schemeClr val="bg1"/>
                </a:solidFill>
                <a:hlinkClick r:id="rId3">
                  <a:extLst>
                    <a:ext uri="{A12FA001-AC4F-418D-AE19-62706E023703}">
                      <ahyp:hlinkClr xmlns:ahyp="http://schemas.microsoft.com/office/drawing/2018/hyperlinkcolor" val="tx"/>
                    </a:ext>
                  </a:extLst>
                </a:hlinkClick>
              </a:rPr>
              <a:t>https://youtu.be/8vQmTZTq7nw</a:t>
            </a:r>
            <a:r>
              <a:rPr lang="en-US" dirty="0">
                <a:solidFill>
                  <a:schemeClr val="bg1"/>
                </a:solidFill>
              </a:rPr>
              <a:t> </a:t>
            </a:r>
          </a:p>
        </p:txBody>
      </p:sp>
    </p:spTree>
    <p:extLst>
      <p:ext uri="{BB962C8B-B14F-4D97-AF65-F5344CB8AC3E}">
        <p14:creationId xmlns:p14="http://schemas.microsoft.com/office/powerpoint/2010/main" val="301978383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dirty="0"/>
              <a:t>Stream</a:t>
            </a:r>
            <a:r>
              <a:rPr lang="en-US" dirty="0"/>
              <a:t>: real-time streaming data</a:t>
            </a:r>
          </a:p>
          <a:p>
            <a:r>
              <a:rPr lang="en-US" b="1" dirty="0"/>
              <a:t>Event</a:t>
            </a:r>
            <a:r>
              <a:rPr lang="en-US" dirty="0"/>
              <a:t>: anything that we can observe occurring at a particular point in time</a:t>
            </a:r>
          </a:p>
          <a:p>
            <a:r>
              <a:rPr lang="en-US" b="1" dirty="0"/>
              <a:t>Continuous streaming</a:t>
            </a:r>
          </a:p>
          <a:p>
            <a:pPr lvl="1"/>
            <a:r>
              <a:rPr lang="en-US" dirty="0"/>
              <a:t>Illimited succession of individual events</a:t>
            </a:r>
          </a:p>
          <a:p>
            <a:pPr lvl="1"/>
            <a:r>
              <a:rPr lang="en-US" dirty="0"/>
              <a:t>Ordered by the point in time at which each event occurred</a:t>
            </a:r>
          </a:p>
          <a:p>
            <a:r>
              <a:rPr lang="en-US" b="1" dirty="0"/>
              <a:t>Publish/subscribe (pub/sub)</a:t>
            </a:r>
            <a:r>
              <a:rPr lang="en-US" dirty="0"/>
              <a:t>: a way of communicating messages</a:t>
            </a:r>
          </a:p>
          <a:p>
            <a:pPr lvl="1"/>
            <a:r>
              <a:rPr lang="en-US" i="1" dirty="0"/>
              <a:t>Senders</a:t>
            </a:r>
            <a:r>
              <a:rPr lang="en-US" dirty="0"/>
              <a:t> publish messages associated with one or more </a:t>
            </a:r>
            <a:r>
              <a:rPr lang="en-US" b="1" dirty="0"/>
              <a:t>topics</a:t>
            </a:r>
          </a:p>
          <a:p>
            <a:pPr lvl="1"/>
            <a:r>
              <a:rPr lang="en-US" i="1" dirty="0"/>
              <a:t>Receivers</a:t>
            </a:r>
            <a:r>
              <a:rPr lang="en-US" dirty="0"/>
              <a:t> subscribe to specific topics, receive all messages with that topic</a:t>
            </a:r>
          </a:p>
          <a:p>
            <a:pPr lvl="1"/>
            <a:r>
              <a:rPr lang="en-US" i="1" dirty="0"/>
              <a:t>Messages</a:t>
            </a:r>
            <a:r>
              <a:rPr lang="en-US" dirty="0"/>
              <a:t> are events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142</a:t>
            </a:fld>
            <a:endParaRPr lang="en-US"/>
          </a:p>
        </p:txBody>
      </p:sp>
      <p:sp>
        <p:nvSpPr>
          <p:cNvPr id="2" name="Content Placeholder 1">
            <a:extLst>
              <a:ext uri="{FF2B5EF4-FFF2-40B4-BE49-F238E27FC236}">
                <a16:creationId xmlns:a16="http://schemas.microsoft.com/office/drawing/2014/main" id="{D2B39B03-CB12-4B6F-8FA9-458A7EF4C3D9}"/>
              </a:ext>
            </a:extLst>
          </p:cNvPr>
          <p:cNvSpPr>
            <a:spLocks noGrp="1"/>
          </p:cNvSpPr>
          <p:nvPr>
            <p:ph idx="13"/>
          </p:nvPr>
        </p:nvSpPr>
        <p:spPr/>
        <p:txBody>
          <a:bodyPr/>
          <a:lstStyle/>
          <a:p>
            <a:r>
              <a:rPr lang="en-US" dirty="0">
                <a:hlinkClick r:id="rId2"/>
              </a:rPr>
              <a:t>https://www.manning.com/books/event-streams-in-action</a:t>
            </a:r>
            <a:r>
              <a:rPr lang="en-US" dirty="0"/>
              <a:t> </a:t>
            </a:r>
          </a:p>
        </p:txBody>
      </p:sp>
      <p:pic>
        <p:nvPicPr>
          <p:cNvPr id="8" name="Picture 7" descr="A picture containing text&#10;&#10;Description automatically generated">
            <a:extLst>
              <a:ext uri="{FF2B5EF4-FFF2-40B4-BE49-F238E27FC236}">
                <a16:creationId xmlns:a16="http://schemas.microsoft.com/office/drawing/2014/main" id="{7548068D-3AD2-4429-94E3-3C7AB8EDB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93" y="5166210"/>
            <a:ext cx="1119013" cy="1404983"/>
          </a:xfrm>
          <a:prstGeom prst="rect">
            <a:avLst/>
          </a:prstGeom>
        </p:spPr>
      </p:pic>
    </p:spTree>
    <p:extLst>
      <p:ext uri="{BB962C8B-B14F-4D97-AF65-F5344CB8AC3E}">
        <p14:creationId xmlns:p14="http://schemas.microsoft.com/office/powerpoint/2010/main" val="89015870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General idea:</a:t>
            </a:r>
          </a:p>
          <a:p>
            <a:pPr lvl="1"/>
            <a:r>
              <a:rPr lang="en-US" dirty="0"/>
              <a:t>Collect events from many source systems</a:t>
            </a:r>
          </a:p>
          <a:p>
            <a:pPr lvl="1"/>
            <a:r>
              <a:rPr lang="en-US" dirty="0"/>
              <a:t>Store them in a unified log</a:t>
            </a:r>
          </a:p>
          <a:p>
            <a:pPr lvl="1"/>
            <a:r>
              <a:rPr lang="en-US" dirty="0"/>
              <a:t>Enable applications to operate on these event streams</a:t>
            </a:r>
          </a:p>
          <a:p>
            <a:r>
              <a:rPr lang="en-US" b="1" dirty="0"/>
              <a:t>Unified log</a:t>
            </a:r>
          </a:p>
          <a:p>
            <a:pPr lvl="1"/>
            <a:r>
              <a:rPr lang="en-US" dirty="0">
                <a:solidFill>
                  <a:srgbClr val="FF0000"/>
                </a:solidFill>
              </a:rPr>
              <a:t>Unified</a:t>
            </a:r>
            <a:r>
              <a:rPr lang="en-US" dirty="0"/>
              <a:t>, </a:t>
            </a:r>
            <a:r>
              <a:rPr lang="en-US" dirty="0">
                <a:solidFill>
                  <a:srgbClr val="0070C0"/>
                </a:solidFill>
              </a:rPr>
              <a:t>append-only</a:t>
            </a:r>
            <a:r>
              <a:rPr lang="en-US" dirty="0"/>
              <a:t>, </a:t>
            </a:r>
            <a:r>
              <a:rPr lang="en-US" dirty="0">
                <a:solidFill>
                  <a:srgbClr val="00B050"/>
                </a:solidFill>
              </a:rPr>
              <a:t>ordered</a:t>
            </a:r>
            <a:r>
              <a:rPr lang="en-US" dirty="0"/>
              <a:t>, </a:t>
            </a:r>
            <a:r>
              <a:rPr lang="en-US" dirty="0">
                <a:solidFill>
                  <a:srgbClr val="7030A0"/>
                </a:solidFill>
              </a:rPr>
              <a:t>distributed</a:t>
            </a:r>
            <a:r>
              <a:rPr lang="en-US" dirty="0"/>
              <a:t> log that allows the centralization of event streams</a:t>
            </a:r>
          </a:p>
        </p:txBody>
      </p:sp>
      <p:pic>
        <p:nvPicPr>
          <p:cNvPr id="9" name="Segnaposto contenuto 8">
            <a:extLst>
              <a:ext uri="{FF2B5EF4-FFF2-40B4-BE49-F238E27FC236}">
                <a16:creationId xmlns:a16="http://schemas.microsoft.com/office/drawing/2014/main" id="{1D36F19B-71A5-46CB-B8F1-6B716F1E7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04301"/>
            <a:ext cx="5181600" cy="379398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143</a:t>
            </a:fld>
            <a:endParaRPr lang="it-IT"/>
          </a:p>
        </p:txBody>
      </p:sp>
      <p:sp>
        <p:nvSpPr>
          <p:cNvPr id="4" name="Segnaposto contenuto 3">
            <a:extLst>
              <a:ext uri="{FF2B5EF4-FFF2-40B4-BE49-F238E27FC236}">
                <a16:creationId xmlns:a16="http://schemas.microsoft.com/office/drawing/2014/main" id="{7F5614D9-74F4-4F9F-8D61-6BE3448B4A5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8076826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a:t>What would happen without the log?</a:t>
            </a:r>
          </a:p>
          <a:p>
            <a:pPr lvl="1"/>
            <a:r>
              <a:rPr lang="en-US"/>
              <a:t>Note that data often flows in both directions, as many systems (databases and Hadoop) are both sources and destinations for data transfer. </a:t>
            </a:r>
          </a:p>
          <a:p>
            <a:pPr lvl="1"/>
            <a:r>
              <a:rPr lang="en-US"/>
              <a:t>This meant that we would end up building two pipelines per system: one to get data in and one to get data out.</a:t>
            </a:r>
          </a:p>
          <a:p>
            <a:pPr lvl="1"/>
            <a:r>
              <a:rPr lang="en-US"/>
              <a:t>As we approached full connectivity, we would end up with something like O(N</a:t>
            </a:r>
            <a:r>
              <a:rPr lang="en-US" baseline="30000"/>
              <a:t>2</a:t>
            </a:r>
            <a:r>
              <a:rPr lang="en-US"/>
              <a:t>) pipelines</a:t>
            </a:r>
          </a:p>
        </p:txBody>
      </p:sp>
      <p:pic>
        <p:nvPicPr>
          <p:cNvPr id="11" name="Content Placeholder 10">
            <a:extLst>
              <a:ext uri="{FF2B5EF4-FFF2-40B4-BE49-F238E27FC236}">
                <a16:creationId xmlns:a16="http://schemas.microsoft.com/office/drawing/2014/main" id="{AFE612F0-D90B-440A-9E3E-CAF82E8B45A7}"/>
              </a:ext>
            </a:extLst>
          </p:cNvPr>
          <p:cNvPicPr>
            <a:picLocks noGrp="1" noChangeAspect="1"/>
          </p:cNvPicPr>
          <p:nvPr>
            <p:ph sz="half" idx="2"/>
          </p:nvPr>
        </p:nvPicPr>
        <p:blipFill rotWithShape="1">
          <a:blip r:embed="rId2"/>
          <a:srcRect t="540" b="1601"/>
          <a:stretch/>
        </p:blipFill>
        <p:spPr>
          <a:xfrm>
            <a:off x="6172200" y="2825619"/>
            <a:ext cx="5181600" cy="2351350"/>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144</a:t>
            </a:fld>
            <a:endParaRPr lang="en-US"/>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dirty="0"/>
              <a:t>Kreps, Jay. </a:t>
            </a:r>
            <a:r>
              <a:rPr lang="en-US" i="1" dirty="0"/>
              <a:t>I heart logs: Event data, stream processing, and data integration</a:t>
            </a:r>
            <a:r>
              <a:rPr lang="en-US" dirty="0"/>
              <a:t>. " O'Reilly Media, Inc.", 2014.</a:t>
            </a:r>
          </a:p>
        </p:txBody>
      </p:sp>
    </p:spTree>
    <p:extLst>
      <p:ext uri="{BB962C8B-B14F-4D97-AF65-F5344CB8AC3E}">
        <p14:creationId xmlns:p14="http://schemas.microsoft.com/office/powerpoint/2010/main" val="385131244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dirty="0"/>
              <a:t>Log</a:t>
            </a:r>
          </a:p>
          <a:p>
            <a:pPr lvl="1"/>
            <a:r>
              <a:rPr lang="en-US" dirty="0"/>
              <a:t>Append-only data structure</a:t>
            </a:r>
          </a:p>
          <a:p>
            <a:pPr lvl="1"/>
            <a:r>
              <a:rPr lang="en-US" dirty="0"/>
              <a:t>the destination system only knows about the log and does not know any details of the system of origin</a:t>
            </a:r>
          </a:p>
          <a:p>
            <a:pPr lvl="1"/>
            <a:r>
              <a:rPr lang="en-US" dirty="0"/>
              <a:t>The consumer system need not concern itself with whether the data came from a relational database, a new-fangled key-value store, or was generated directly by some application</a:t>
            </a:r>
          </a:p>
          <a:p>
            <a:r>
              <a:rPr lang="en-US" dirty="0"/>
              <a:t>Think of the log as acting as a kind of messaging system with durability guarantees and strong ordering semantics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145</a:t>
            </a:fld>
            <a:endParaRPr lang="it-IT"/>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dirty="0"/>
              <a:t>Kreps, Jay. </a:t>
            </a:r>
            <a:r>
              <a:rPr lang="en-US" i="1" dirty="0"/>
              <a:t>I heart logs: Event data, stream processing, and data integration</a:t>
            </a:r>
            <a:r>
              <a:rPr lang="en-US" dirty="0"/>
              <a:t>. " O'Reilly Media, Inc.", 2014.</a:t>
            </a:r>
          </a:p>
        </p:txBody>
      </p:sp>
      <p:pic>
        <p:nvPicPr>
          <p:cNvPr id="12" name="Content Placeholder 11">
            <a:extLst>
              <a:ext uri="{FF2B5EF4-FFF2-40B4-BE49-F238E27FC236}">
                <a16:creationId xmlns:a16="http://schemas.microsoft.com/office/drawing/2014/main" id="{A5547376-02F1-4A5E-9401-C82CF8FB6485}"/>
              </a:ext>
            </a:extLst>
          </p:cNvPr>
          <p:cNvPicPr>
            <a:picLocks noGrp="1" noChangeAspect="1"/>
          </p:cNvPicPr>
          <p:nvPr>
            <p:ph sz="half" idx="2"/>
          </p:nvPr>
        </p:nvPicPr>
        <p:blipFill rotWithShape="1">
          <a:blip r:embed="rId2"/>
          <a:srcRect b="1270"/>
          <a:stretch/>
        </p:blipFill>
        <p:spPr>
          <a:xfrm>
            <a:off x="6172200" y="2495334"/>
            <a:ext cx="5181600" cy="2973649"/>
          </a:xfrm>
          <a:prstGeom prst="rect">
            <a:avLst/>
          </a:prstGeom>
        </p:spPr>
      </p:pic>
    </p:spTree>
    <p:extLst>
      <p:ext uri="{BB962C8B-B14F-4D97-AF65-F5344CB8AC3E}">
        <p14:creationId xmlns:p14="http://schemas.microsoft.com/office/powerpoint/2010/main" val="362095978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DEBC-A636-454D-9D4B-4C1AC01C6DA9}"/>
              </a:ext>
            </a:extLst>
          </p:cNvPr>
          <p:cNvSpPr>
            <a:spLocks noGrp="1"/>
          </p:cNvSpPr>
          <p:nvPr>
            <p:ph type="title"/>
          </p:nvPr>
        </p:nvSpPr>
        <p:spPr/>
        <p:txBody>
          <a:bodyPr/>
          <a:lstStyle/>
          <a:p>
            <a:r>
              <a:rPr lang="it-IT" dirty="0" err="1"/>
              <a:t>Ingestion</a:t>
            </a:r>
            <a:r>
              <a:rPr lang="it-IT" dirty="0"/>
              <a:t>: stream</a:t>
            </a:r>
            <a:endParaRPr lang="en-US" dirty="0"/>
          </a:p>
        </p:txBody>
      </p:sp>
      <p:sp>
        <p:nvSpPr>
          <p:cNvPr id="8" name="Content Placeholder 7">
            <a:extLst>
              <a:ext uri="{FF2B5EF4-FFF2-40B4-BE49-F238E27FC236}">
                <a16:creationId xmlns:a16="http://schemas.microsoft.com/office/drawing/2014/main" id="{F890ED3D-27E4-4491-A64F-6013B9941657}"/>
              </a:ext>
            </a:extLst>
          </p:cNvPr>
          <p:cNvSpPr>
            <a:spLocks noGrp="1"/>
          </p:cNvSpPr>
          <p:nvPr>
            <p:ph idx="1"/>
          </p:nvPr>
        </p:nvSpPr>
        <p:spPr/>
        <p:txBody>
          <a:bodyPr/>
          <a:lstStyle/>
          <a:p>
            <a:r>
              <a:rPr lang="en-US" dirty="0"/>
              <a:t>Why do you need a log at all in stream processing? </a:t>
            </a:r>
          </a:p>
          <a:p>
            <a:r>
              <a:rPr lang="en-US" dirty="0"/>
              <a:t>Why not communicating directly using messaging protocols? </a:t>
            </a:r>
          </a:p>
          <a:p>
            <a:endParaRPr lang="en-US" dirty="0"/>
          </a:p>
          <a:p>
            <a:r>
              <a:rPr lang="en-US" dirty="0"/>
              <a:t>A log enables</a:t>
            </a:r>
          </a:p>
          <a:p>
            <a:pPr lvl="1"/>
            <a:r>
              <a:rPr lang="en-US" dirty="0" err="1"/>
              <a:t>Multisubscriber</a:t>
            </a:r>
            <a:r>
              <a:rPr lang="en-US" dirty="0"/>
              <a:t>: each data item is available to any processor that wants it</a:t>
            </a:r>
          </a:p>
          <a:p>
            <a:pPr lvl="1"/>
            <a:r>
              <a:rPr lang="en-US" dirty="0"/>
              <a:t>Order: maintained in the processing done by each consumer of data</a:t>
            </a:r>
          </a:p>
          <a:p>
            <a:pPr lvl="1"/>
            <a:r>
              <a:rPr lang="en-US" dirty="0"/>
              <a:t>Buffering and isolation to the individual processes</a:t>
            </a:r>
          </a:p>
          <a:p>
            <a:pPr lvl="2"/>
            <a:r>
              <a:rPr lang="en-US" dirty="0"/>
              <a:t>E.g., a that processor produces faster than its downstream consumer can keep up</a:t>
            </a:r>
          </a:p>
          <a:p>
            <a:pPr lvl="1"/>
            <a:r>
              <a:rPr lang="en-US" dirty="0"/>
              <a:t>Reprocessing, maintaining state, etc.</a:t>
            </a:r>
          </a:p>
          <a:p>
            <a:pPr lvl="2"/>
            <a:endParaRPr lang="en-US" dirty="0"/>
          </a:p>
          <a:p>
            <a:r>
              <a:rPr lang="en-US" dirty="0"/>
              <a:t>Indeed, logs are common:</a:t>
            </a:r>
          </a:p>
          <a:p>
            <a:pPr lvl="1"/>
            <a:r>
              <a:rPr lang="en-US" dirty="0"/>
              <a:t>MapReduce workflows use files to checkpoint and share their intermediate results</a:t>
            </a:r>
          </a:p>
          <a:p>
            <a:pPr lvl="1"/>
            <a:r>
              <a:rPr lang="en-US" dirty="0"/>
              <a:t>SQL processing pipelines create intermediate or temporary tables</a:t>
            </a:r>
          </a:p>
          <a:p>
            <a:endParaRPr lang="en-US" dirty="0"/>
          </a:p>
        </p:txBody>
      </p:sp>
      <p:sp>
        <p:nvSpPr>
          <p:cNvPr id="5" name="Footer Placeholder 4">
            <a:extLst>
              <a:ext uri="{FF2B5EF4-FFF2-40B4-BE49-F238E27FC236}">
                <a16:creationId xmlns:a16="http://schemas.microsoft.com/office/drawing/2014/main" id="{F5319397-B777-48CB-984D-5EC828118200}"/>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1E455B16-A542-4704-8313-D5DD1F3466B1}"/>
              </a:ext>
            </a:extLst>
          </p:cNvPr>
          <p:cNvSpPr>
            <a:spLocks noGrp="1"/>
          </p:cNvSpPr>
          <p:nvPr>
            <p:ph type="sldNum" sz="quarter" idx="12"/>
          </p:nvPr>
        </p:nvSpPr>
        <p:spPr/>
        <p:txBody>
          <a:bodyPr/>
          <a:lstStyle/>
          <a:p>
            <a:fld id="{5DD6F1BA-2510-46FC-9346-AB1F3CA1593B}" type="slidenum">
              <a:rPr lang="it-IT" smtClean="0"/>
              <a:t>146</a:t>
            </a:fld>
            <a:endParaRPr lang="it-IT"/>
          </a:p>
        </p:txBody>
      </p:sp>
      <p:sp>
        <p:nvSpPr>
          <p:cNvPr id="9" name="Content Placeholder 8">
            <a:extLst>
              <a:ext uri="{FF2B5EF4-FFF2-40B4-BE49-F238E27FC236}">
                <a16:creationId xmlns:a16="http://schemas.microsoft.com/office/drawing/2014/main" id="{BB5359E7-2A1C-4881-8955-52BFE42F120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1995781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a:xfrm>
            <a:off x="838200" y="1700499"/>
            <a:ext cx="10515600" cy="4351338"/>
          </a:xfrm>
        </p:spPr>
        <p:txBody>
          <a:bodyPr/>
          <a:lstStyle/>
          <a:p>
            <a:r>
              <a:rPr lang="en-US" b="1" dirty="0"/>
              <a:t>Unified</a:t>
            </a:r>
            <a:r>
              <a:rPr lang="en-US" dirty="0"/>
              <a:t>: a single log in a company with applications sending/reading events</a:t>
            </a:r>
          </a:p>
          <a:p>
            <a:pPr lvl="1"/>
            <a:r>
              <a:rPr lang="pt-BR" dirty="0"/>
              <a:t>Log serves as central data backbone</a:t>
            </a:r>
          </a:p>
          <a:p>
            <a:pPr lvl="2"/>
            <a:r>
              <a:rPr lang="en-US" dirty="0"/>
              <a:t>It can contain many distinct continuous streams of events</a:t>
            </a:r>
          </a:p>
          <a:p>
            <a:pPr lvl="2"/>
            <a:r>
              <a:rPr lang="en-US" dirty="0"/>
              <a:t>Not all events are sent to the same event stream</a:t>
            </a:r>
          </a:p>
          <a:p>
            <a:r>
              <a:rPr lang="en-US" b="1" dirty="0"/>
              <a:t>Append-only</a:t>
            </a:r>
            <a:r>
              <a:rPr lang="en-US" dirty="0"/>
              <a:t>: new events are appended to the unified log</a:t>
            </a:r>
          </a:p>
          <a:p>
            <a:pPr lvl="1"/>
            <a:r>
              <a:rPr lang="en-US" dirty="0"/>
              <a:t>Existing events are never updated in place</a:t>
            </a:r>
          </a:p>
          <a:p>
            <a:pPr lvl="2"/>
            <a:r>
              <a:rPr lang="en-US" dirty="0"/>
              <a:t>If read the event #10, never look at events 1 through 10 again</a:t>
            </a:r>
          </a:p>
          <a:p>
            <a:pPr lvl="1"/>
            <a:r>
              <a:rPr lang="en-US" dirty="0"/>
              <a:t>Events are automatically deleted from the unified log when they age</a:t>
            </a:r>
          </a:p>
          <a:p>
            <a:pPr lvl="2"/>
            <a:r>
              <a:rPr lang="en-US" dirty="0"/>
              <a:t>E.g., automatically remove events after 7 days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147</a:t>
            </a:fld>
            <a:endParaRPr lang="it-IT"/>
          </a:p>
        </p:txBody>
      </p:sp>
    </p:spTree>
    <p:extLst>
      <p:ext uri="{BB962C8B-B14F-4D97-AF65-F5344CB8AC3E}">
        <p14:creationId xmlns:p14="http://schemas.microsoft.com/office/powerpoint/2010/main" val="169251070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dirty="0"/>
              <a:t>Distributed</a:t>
            </a:r>
            <a:r>
              <a:rPr lang="en-US" dirty="0"/>
              <a:t>: the unified log lives across a cluster of machines</a:t>
            </a:r>
          </a:p>
          <a:p>
            <a:pPr lvl="1"/>
            <a:r>
              <a:rPr lang="en-US" dirty="0"/>
              <a:t>Optionally divide events into shards (i.e., partitions)</a:t>
            </a:r>
            <a:br>
              <a:rPr lang="en-US" dirty="0"/>
            </a:br>
            <a:r>
              <a:rPr lang="en-US" dirty="0"/>
              <a:t>Still, the log is unified since we have a single (conceptual) log</a:t>
            </a:r>
          </a:p>
          <a:p>
            <a:r>
              <a:rPr lang="en-US" dirty="0"/>
              <a:t>Distribution ensures</a:t>
            </a:r>
          </a:p>
          <a:p>
            <a:pPr lvl="1"/>
            <a:r>
              <a:rPr lang="en-US" dirty="0"/>
              <a:t>Scalability: work with streams larger than the capacity of single machines</a:t>
            </a:r>
          </a:p>
          <a:p>
            <a:pPr lvl="1"/>
            <a:r>
              <a:rPr lang="en-US" dirty="0"/>
              <a:t>Durability: replicate all events within the cluster to overcome data loss</a:t>
            </a:r>
          </a:p>
          <a:p>
            <a:pPr lvl="1"/>
            <a:r>
              <a:rPr lang="en-US" dirty="0"/>
              <a:t>Using a log as a universal integration mechanism is never going to be more than an elegant fantasy if we can’t build a log that is fast, cheap, and scalable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148</a:t>
            </a:fld>
            <a:endParaRPr lang="it-IT"/>
          </a:p>
        </p:txBody>
      </p:sp>
      <p:sp>
        <p:nvSpPr>
          <p:cNvPr id="8" name="Content Placeholder 7">
            <a:extLst>
              <a:ext uri="{FF2B5EF4-FFF2-40B4-BE49-F238E27FC236}">
                <a16:creationId xmlns:a16="http://schemas.microsoft.com/office/drawing/2014/main" id="{75B05CB4-BAC9-496A-9B2B-9DE3492AE448}"/>
              </a:ext>
            </a:extLst>
          </p:cNvPr>
          <p:cNvSpPr>
            <a:spLocks noGrp="1"/>
          </p:cNvSpPr>
          <p:nvPr>
            <p:ph idx="13"/>
          </p:nvPr>
        </p:nvSpPr>
        <p:spPr/>
        <p:txBody>
          <a:bodyPr/>
          <a:lstStyle/>
          <a:p>
            <a:endParaRPr lang="en-US"/>
          </a:p>
        </p:txBody>
      </p:sp>
      <p:pic>
        <p:nvPicPr>
          <p:cNvPr id="9" name="Content Placeholder 8" descr="Diagram&#10;&#10;Description automatically generated with low confidence">
            <a:extLst>
              <a:ext uri="{FF2B5EF4-FFF2-40B4-BE49-F238E27FC236}">
                <a16:creationId xmlns:a16="http://schemas.microsoft.com/office/drawing/2014/main" id="{BED3392D-B84B-4EBB-BC9D-62F6EA77033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2375" y="3007519"/>
            <a:ext cx="4921250" cy="1987550"/>
          </a:xfrm>
          <a:prstGeom prst="rect">
            <a:avLst/>
          </a:prstGeom>
        </p:spPr>
      </p:pic>
    </p:spTree>
    <p:extLst>
      <p:ext uri="{BB962C8B-B14F-4D97-AF65-F5344CB8AC3E}">
        <p14:creationId xmlns:p14="http://schemas.microsoft.com/office/powerpoint/2010/main" val="45719538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dirty="0"/>
              <a:t>Ordered</a:t>
            </a:r>
            <a:r>
              <a:rPr lang="en-US" dirty="0"/>
              <a:t>: events in a shard have a sequential IDs (unique in a shard)</a:t>
            </a:r>
          </a:p>
          <a:p>
            <a:pPr lvl="1"/>
            <a:r>
              <a:rPr lang="en-US" dirty="0"/>
              <a:t>Local ordering keeps things much simpler than global ordering</a:t>
            </a:r>
          </a:p>
          <a:p>
            <a:pPr lvl="1"/>
            <a:r>
              <a:rPr lang="en-US" dirty="0"/>
              <a:t>Applications maintain their own cursor for each shard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149</a:t>
            </a:fld>
            <a:endParaRPr lang="it-IT"/>
          </a:p>
        </p:txBody>
      </p:sp>
      <p:sp>
        <p:nvSpPr>
          <p:cNvPr id="4" name="Content Placeholder 3">
            <a:extLst>
              <a:ext uri="{FF2B5EF4-FFF2-40B4-BE49-F238E27FC236}">
                <a16:creationId xmlns:a16="http://schemas.microsoft.com/office/drawing/2014/main" id="{C582993C-7168-4CD2-B491-8B6BDA01550E}"/>
              </a:ext>
            </a:extLst>
          </p:cNvPr>
          <p:cNvSpPr>
            <a:spLocks noGrp="1"/>
          </p:cNvSpPr>
          <p:nvPr>
            <p:ph idx="13"/>
          </p:nvPr>
        </p:nvSpPr>
        <p:spPr/>
        <p:txBody>
          <a:bodyPr/>
          <a:lstStyle/>
          <a:p>
            <a:r>
              <a:rPr lang="en-US" dirty="0" err="1"/>
              <a:t>Lamport</a:t>
            </a:r>
            <a:r>
              <a:rPr lang="en-US" dirty="0"/>
              <a:t>, Leslie. "Time, clocks, and the ordering of events in a distributed system." </a:t>
            </a:r>
            <a:r>
              <a:rPr lang="en-US" i="1" dirty="0"/>
              <a:t>Concurrency: the Works of Leslie </a:t>
            </a:r>
            <a:r>
              <a:rPr lang="en-US" i="1" dirty="0" err="1"/>
              <a:t>Lamport</a:t>
            </a:r>
            <a:r>
              <a:rPr lang="en-US" dirty="0"/>
              <a:t>. 2019. 179-196.</a:t>
            </a:r>
          </a:p>
        </p:txBody>
      </p:sp>
      <p:pic>
        <p:nvPicPr>
          <p:cNvPr id="9" name="Content Placeholder 8" descr="Table&#10;&#10;Description automatically generated">
            <a:extLst>
              <a:ext uri="{FF2B5EF4-FFF2-40B4-BE49-F238E27FC236}">
                <a16:creationId xmlns:a16="http://schemas.microsoft.com/office/drawing/2014/main" id="{AE00AE88-F2A6-4357-A640-A8A41D0F4CA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39650"/>
            <a:ext cx="5181600" cy="3323287"/>
          </a:xfrm>
          <a:prstGeom prst="rect">
            <a:avLst/>
          </a:prstGeom>
        </p:spPr>
      </p:pic>
    </p:spTree>
    <p:extLst>
      <p:ext uri="{BB962C8B-B14F-4D97-AF65-F5344CB8AC3E}">
        <p14:creationId xmlns:p14="http://schemas.microsoft.com/office/powerpoint/2010/main" val="1036273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65ABE8-5590-AF58-D1CB-426E5B6AE187}"/>
              </a:ext>
            </a:extLst>
          </p:cNvPr>
          <p:cNvSpPr>
            <a:spLocks noGrp="1"/>
          </p:cNvSpPr>
          <p:nvPr>
            <p:ph type="title"/>
          </p:nvPr>
        </p:nvSpPr>
        <p:spPr/>
        <p:txBody>
          <a:bodyPr/>
          <a:lstStyle/>
          <a:p>
            <a:r>
              <a:rPr lang="en-US" dirty="0"/>
              <a:t>How did we get here?</a:t>
            </a:r>
          </a:p>
        </p:txBody>
      </p:sp>
      <p:sp>
        <p:nvSpPr>
          <p:cNvPr id="3" name="Segnaposto contenuto 2">
            <a:extLst>
              <a:ext uri="{FF2B5EF4-FFF2-40B4-BE49-F238E27FC236}">
                <a16:creationId xmlns:a16="http://schemas.microsoft.com/office/drawing/2014/main" id="{DC911431-3C34-56ED-5A8C-4E7D60D0838E}"/>
              </a:ext>
            </a:extLst>
          </p:cNvPr>
          <p:cNvSpPr>
            <a:spLocks noGrp="1"/>
          </p:cNvSpPr>
          <p:nvPr>
            <p:ph idx="1"/>
          </p:nvPr>
        </p:nvSpPr>
        <p:spPr/>
        <p:txBody>
          <a:bodyPr/>
          <a:lstStyle/>
          <a:p>
            <a:r>
              <a:rPr lang="en-US" b="1" dirty="0"/>
              <a:t>Data-Driven Innovation</a:t>
            </a:r>
          </a:p>
          <a:p>
            <a:pPr lvl="1"/>
            <a:r>
              <a:rPr lang="en-US" dirty="0"/>
              <a:t>Use of data and </a:t>
            </a:r>
            <a:r>
              <a:rPr lang="en-US" dirty="0">
                <a:solidFill>
                  <a:srgbClr val="FF0000"/>
                </a:solidFill>
              </a:rPr>
              <a:t>analytics</a:t>
            </a:r>
            <a:r>
              <a:rPr lang="en-US" dirty="0"/>
              <a:t> to foster new products, processes and markets</a:t>
            </a:r>
          </a:p>
          <a:p>
            <a:pPr lvl="1"/>
            <a:r>
              <a:rPr lang="en-US" dirty="0"/>
              <a:t>Drive discovery and execution of innovation, achieving new services with a business value</a:t>
            </a:r>
          </a:p>
          <a:p>
            <a:r>
              <a:rPr lang="en-US" b="1" dirty="0"/>
              <a:t>Analytics</a:t>
            </a:r>
          </a:p>
          <a:p>
            <a:pPr lvl="1"/>
            <a:r>
              <a:rPr lang="en-US" dirty="0"/>
              <a:t>A catch-all term for different business intelligence (BI)- and application-related initiatives</a:t>
            </a:r>
          </a:p>
          <a:p>
            <a:pPr lvl="2"/>
            <a:r>
              <a:rPr lang="en-US" dirty="0"/>
              <a:t>E.g., of analyzing information from a particular domain</a:t>
            </a:r>
          </a:p>
          <a:p>
            <a:pPr lvl="2"/>
            <a:r>
              <a:rPr lang="en-US" dirty="0"/>
              <a:t>E.g., applying BI capabilities to a specific content area (e.g., sales, service, supply chain)</a:t>
            </a:r>
          </a:p>
          <a:p>
            <a:r>
              <a:rPr lang="en-US" b="1" dirty="0">
                <a:solidFill>
                  <a:srgbClr val="0070C0"/>
                </a:solidFill>
              </a:rPr>
              <a:t>Advanced</a:t>
            </a:r>
            <a:r>
              <a:rPr lang="en-US" b="1" dirty="0"/>
              <a:t> Analytics</a:t>
            </a:r>
          </a:p>
          <a:p>
            <a:pPr lvl="1"/>
            <a:r>
              <a:rPr lang="en-US" dirty="0"/>
              <a:t>(Semi-)Autonomous examination of data to discover deeper insights, make predictions, or generate recommendations (e.g., through data/text mining and machine learning)</a:t>
            </a:r>
          </a:p>
          <a:p>
            <a:r>
              <a:rPr lang="en-US" b="1" dirty="0">
                <a:solidFill>
                  <a:srgbClr val="0070C0"/>
                </a:solidFill>
              </a:rPr>
              <a:t>Augmented</a:t>
            </a:r>
            <a:r>
              <a:rPr lang="en-US" b="1" dirty="0"/>
              <a:t> Analytics</a:t>
            </a:r>
          </a:p>
          <a:p>
            <a:pPr lvl="1"/>
            <a:r>
              <a:rPr lang="en-US" dirty="0"/>
              <a:t>Use of technologies such as machine learning and AI to assist with data preparation, insight generation and insight explanation to augment how people explore and analyze data</a:t>
            </a:r>
          </a:p>
        </p:txBody>
      </p:sp>
      <p:sp>
        <p:nvSpPr>
          <p:cNvPr id="4" name="Segnaposto piè di pagina 3">
            <a:extLst>
              <a:ext uri="{FF2B5EF4-FFF2-40B4-BE49-F238E27FC236}">
                <a16:creationId xmlns:a16="http://schemas.microsoft.com/office/drawing/2014/main" id="{C1ED9F4E-626E-1E7A-3000-BFF826D9C375}"/>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E9CD75A-9A31-0709-AAFF-EA8A3A233A70}"/>
              </a:ext>
            </a:extLst>
          </p:cNvPr>
          <p:cNvSpPr>
            <a:spLocks noGrp="1"/>
          </p:cNvSpPr>
          <p:nvPr>
            <p:ph type="sldNum" sz="quarter" idx="12"/>
          </p:nvPr>
        </p:nvSpPr>
        <p:spPr/>
        <p:txBody>
          <a:bodyPr/>
          <a:lstStyle/>
          <a:p>
            <a:fld id="{5DD6F1BA-2510-46FC-9346-AB1F3CA1593B}" type="slidenum">
              <a:rPr lang="en-US" smtClean="0"/>
              <a:t>15</a:t>
            </a:fld>
            <a:endParaRPr lang="en-US" dirty="0"/>
          </a:p>
        </p:txBody>
      </p:sp>
      <p:sp>
        <p:nvSpPr>
          <p:cNvPr id="6" name="Segnaposto contenuto 5">
            <a:extLst>
              <a:ext uri="{FF2B5EF4-FFF2-40B4-BE49-F238E27FC236}">
                <a16:creationId xmlns:a16="http://schemas.microsoft.com/office/drawing/2014/main" id="{CD2D0000-E0EE-C982-A03D-24A88741F1A8}"/>
              </a:ext>
            </a:extLst>
          </p:cNvPr>
          <p:cNvSpPr>
            <a:spLocks noGrp="1"/>
          </p:cNvSpPr>
          <p:nvPr>
            <p:ph idx="13"/>
          </p:nvPr>
        </p:nvSpPr>
        <p:spPr/>
        <p:txBody>
          <a:bodyPr/>
          <a:lstStyle/>
          <a:p>
            <a:r>
              <a:rPr lang="en-US" dirty="0">
                <a:hlinkClick r:id="rId2"/>
              </a:rPr>
              <a:t>https://www.gartner.com/en/information-technology/glossary</a:t>
            </a:r>
            <a:r>
              <a:rPr lang="en-US" dirty="0"/>
              <a:t> (accessed 2022-08-01)</a:t>
            </a:r>
          </a:p>
        </p:txBody>
      </p:sp>
    </p:spTree>
    <p:extLst>
      <p:ext uri="{BB962C8B-B14F-4D97-AF65-F5344CB8AC3E}">
        <p14:creationId xmlns:p14="http://schemas.microsoft.com/office/powerpoint/2010/main" val="272452801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Two types of processing</a:t>
            </a:r>
          </a:p>
          <a:p>
            <a:pPr lvl="1"/>
            <a:r>
              <a:rPr lang="en-US" b="1" dirty="0"/>
              <a:t>Single-event:</a:t>
            </a:r>
            <a:r>
              <a:rPr lang="en-US" dirty="0"/>
              <a:t> a single event produces zero or more events</a:t>
            </a:r>
          </a:p>
          <a:p>
            <a:pPr lvl="2"/>
            <a:r>
              <a:rPr lang="en-US" dirty="0"/>
              <a:t>Validating “Does this event contain all the required fields?”</a:t>
            </a:r>
          </a:p>
          <a:p>
            <a:pPr lvl="2"/>
            <a:r>
              <a:rPr lang="en-US" dirty="0"/>
              <a:t>Enriching “Where is this IP address located?”</a:t>
            </a:r>
          </a:p>
          <a:p>
            <a:pPr lvl="2"/>
            <a:r>
              <a:rPr lang="en-US" dirty="0"/>
              <a:t>Filtering “Is this error critical?”</a:t>
            </a:r>
          </a:p>
          <a:p>
            <a:pPr lvl="1"/>
            <a:r>
              <a:rPr lang="en-US" b="1" dirty="0"/>
              <a:t>Multiple-event:</a:t>
            </a:r>
            <a:r>
              <a:rPr lang="en-US" dirty="0"/>
              <a:t> multiple events collectively produce zero or more events</a:t>
            </a:r>
          </a:p>
          <a:p>
            <a:pPr lvl="2"/>
            <a:r>
              <a:rPr lang="en-US" dirty="0"/>
              <a:t>Aggregating, functions such as minimum, maximum, sum</a:t>
            </a:r>
          </a:p>
          <a:p>
            <a:pPr lvl="2"/>
            <a:r>
              <a:rPr lang="en-US" dirty="0"/>
              <a:t>Pattern matching, looking for patterns or co-</a:t>
            </a:r>
            <a:r>
              <a:rPr lang="en-US" dirty="0" err="1"/>
              <a:t>occurence</a:t>
            </a:r>
            <a:endParaRPr lang="en-US" dirty="0"/>
          </a:p>
          <a:p>
            <a:pPr lvl="2"/>
            <a:r>
              <a:rPr lang="en-US" dirty="0"/>
              <a:t>Reordering events based on a sort key</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150</a:t>
            </a:fld>
            <a:endParaRPr lang="en-US"/>
          </a:p>
        </p:txBody>
      </p:sp>
      <p:sp>
        <p:nvSpPr>
          <p:cNvPr id="8" name="Content Placeholder 7">
            <a:extLst>
              <a:ext uri="{FF2B5EF4-FFF2-40B4-BE49-F238E27FC236}">
                <a16:creationId xmlns:a16="http://schemas.microsoft.com/office/drawing/2014/main" id="{02F40B49-DF70-4DFF-8D1B-40420BAD9F22}"/>
              </a:ext>
            </a:extLst>
          </p:cNvPr>
          <p:cNvSpPr>
            <a:spLocks noGrp="1"/>
          </p:cNvSpPr>
          <p:nvPr>
            <p:ph idx="13"/>
          </p:nvPr>
        </p:nvSpPr>
        <p:spPr/>
        <p:txBody>
          <a:bodyPr/>
          <a:lstStyle/>
          <a:p>
            <a:endParaRPr lang="en-US"/>
          </a:p>
        </p:txBody>
      </p:sp>
      <p:pic>
        <p:nvPicPr>
          <p:cNvPr id="9" name="Content Placeholder 8" descr="Diagram&#10;&#10;Description automatically generated">
            <a:extLst>
              <a:ext uri="{FF2B5EF4-FFF2-40B4-BE49-F238E27FC236}">
                <a16:creationId xmlns:a16="http://schemas.microsoft.com/office/drawing/2014/main" id="{629C3EF8-D132-4922-BD80-0C6CD616B0B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81452"/>
            <a:ext cx="5181600" cy="3039683"/>
          </a:xfrm>
          <a:prstGeom prst="rect">
            <a:avLst/>
          </a:prstGeom>
        </p:spPr>
      </p:pic>
    </p:spTree>
    <p:extLst>
      <p:ext uri="{BB962C8B-B14F-4D97-AF65-F5344CB8AC3E}">
        <p14:creationId xmlns:p14="http://schemas.microsoft.com/office/powerpoint/2010/main" val="316711042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 (AWS)</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Amazon Kinesis Data Streams</a:t>
            </a:r>
          </a:p>
          <a:p>
            <a:pPr lvl="1"/>
            <a:r>
              <a:rPr lang="en-US" dirty="0"/>
              <a:t>Created and provisioned by shard</a:t>
            </a:r>
          </a:p>
          <a:p>
            <a:pPr lvl="2"/>
            <a:r>
              <a:rPr lang="en-US" dirty="0"/>
              <a:t>Each shard provides 1 </a:t>
            </a:r>
            <a:r>
              <a:rPr lang="en-US" dirty="0" err="1"/>
              <a:t>MBps</a:t>
            </a:r>
            <a:r>
              <a:rPr lang="en-US" dirty="0"/>
              <a:t> and 1000 data puts per second</a:t>
            </a:r>
          </a:p>
          <a:p>
            <a:pPr lvl="1"/>
            <a:r>
              <a:rPr lang="en-US" dirty="0"/>
              <a:t>A data record consists of</a:t>
            </a:r>
          </a:p>
          <a:p>
            <a:pPr lvl="2"/>
            <a:r>
              <a:rPr lang="en-US" dirty="0"/>
              <a:t>User-supplied partition key to balance records across shards </a:t>
            </a:r>
          </a:p>
          <a:p>
            <a:pPr lvl="2"/>
            <a:r>
              <a:rPr lang="en-US" dirty="0"/>
              <a:t>Incremental sequence number added by the shard</a:t>
            </a:r>
          </a:p>
          <a:p>
            <a:pPr lvl="2"/>
            <a:r>
              <a:rPr lang="en-US" dirty="0"/>
              <a:t>A data blob</a:t>
            </a:r>
          </a:p>
          <a:p>
            <a:pPr lvl="1"/>
            <a:r>
              <a:rPr lang="en-US" dirty="0"/>
              <a:t>Consumers get records by shard</a:t>
            </a:r>
          </a:p>
          <a:p>
            <a:pPr lvl="2"/>
            <a:r>
              <a:rPr lang="en-US" dirty="0"/>
              <a:t>Records are sorted by partition key and sequence number</a:t>
            </a:r>
          </a:p>
          <a:p>
            <a:pPr lvl="2"/>
            <a:r>
              <a:rPr lang="en-US" dirty="0"/>
              <a:t>Ordering is not guaranteed across shards</a:t>
            </a:r>
          </a:p>
          <a:p>
            <a:pPr lvl="1"/>
            <a:r>
              <a:rPr lang="en-US" dirty="0"/>
              <a:t>Records are retained for 7 days at maximum</a:t>
            </a:r>
          </a:p>
        </p:txBody>
      </p:sp>
      <p:pic>
        <p:nvPicPr>
          <p:cNvPr id="9" name="Content Placeholder 8" descr="Funnel chart&#10;&#10;Description automatically generated with low confidence">
            <a:extLst>
              <a:ext uri="{FF2B5EF4-FFF2-40B4-BE49-F238E27FC236}">
                <a16:creationId xmlns:a16="http://schemas.microsoft.com/office/drawing/2014/main" id="{70C50E37-384B-4B77-AB3E-62AF4D5D5C6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86921"/>
            <a:ext cx="5181600" cy="2228746"/>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151</a:t>
            </a:fld>
            <a:endParaRPr lang="it-IT"/>
          </a:p>
        </p:txBody>
      </p:sp>
      <p:sp>
        <p:nvSpPr>
          <p:cNvPr id="4" name="Content Placeholder 3">
            <a:extLst>
              <a:ext uri="{FF2B5EF4-FFF2-40B4-BE49-F238E27FC236}">
                <a16:creationId xmlns:a16="http://schemas.microsoft.com/office/drawing/2014/main" id="{83EF114B-E61D-4AD6-8368-9149E1F38A7B}"/>
              </a:ext>
            </a:extLst>
          </p:cNvPr>
          <p:cNvSpPr>
            <a:spLocks noGrp="1"/>
          </p:cNvSpPr>
          <p:nvPr>
            <p:ph idx="13"/>
          </p:nvPr>
        </p:nvSpPr>
        <p:spPr/>
        <p:txBody>
          <a:bodyPr/>
          <a:lstStyle/>
          <a:p>
            <a:r>
              <a:rPr lang="en-US" dirty="0">
                <a:hlinkClick r:id="rId3"/>
              </a:rPr>
              <a:t>https://docs.aws.amazon.com/streams/latest/dev/key-concepts.html</a:t>
            </a:r>
            <a:r>
              <a:rPr lang="en-US" dirty="0"/>
              <a:t> </a:t>
            </a:r>
          </a:p>
        </p:txBody>
      </p:sp>
    </p:spTree>
    <p:extLst>
      <p:ext uri="{BB962C8B-B14F-4D97-AF65-F5344CB8AC3E}">
        <p14:creationId xmlns:p14="http://schemas.microsoft.com/office/powerpoint/2010/main" val="382802334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 (AWS)</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dirty="0" err="1"/>
              <a:t>Resharding</a:t>
            </a:r>
            <a:r>
              <a:rPr lang="en-US" dirty="0"/>
              <a:t> (i.e., scaling)</a:t>
            </a:r>
          </a:p>
          <a:p>
            <a:pPr lvl="1"/>
            <a:r>
              <a:rPr lang="en-US" dirty="0"/>
              <a:t>Split a shard into two, or merge two shards</a:t>
            </a:r>
          </a:p>
          <a:p>
            <a:pPr lvl="1"/>
            <a:r>
              <a:rPr lang="en-US" dirty="0"/>
              <a:t>Users must scale shards up and down manually</a:t>
            </a:r>
          </a:p>
          <a:p>
            <a:pPr lvl="2"/>
            <a:r>
              <a:rPr lang="en-US" dirty="0"/>
              <a:t>Monitor usage with Amazon CloudWatch and modify scale as needed</a:t>
            </a:r>
          </a:p>
          <a:p>
            <a:pPr lvl="1"/>
            <a:r>
              <a:rPr lang="en-US" dirty="0"/>
              <a:t>Avoid shard management by using Kinesis Data Firehose</a:t>
            </a:r>
          </a:p>
          <a:p>
            <a:r>
              <a:rPr lang="en-US" dirty="0"/>
              <a:t>Kinesis is a regional service, with streams scoped to specific regions</a:t>
            </a:r>
          </a:p>
          <a:p>
            <a:pPr lvl="1"/>
            <a:r>
              <a:rPr lang="en-US" dirty="0"/>
              <a:t>All ingested data must travel to the region in which the stream is defined</a:t>
            </a:r>
          </a:p>
          <a:p>
            <a:r>
              <a:rPr lang="en-US" dirty="0"/>
              <a:t>Costs</a:t>
            </a:r>
          </a:p>
          <a:p>
            <a:pPr lvl="1"/>
            <a:r>
              <a:rPr lang="en-US" dirty="0"/>
              <a:t>Priced by shard hour, data volume, and data retention period</a:t>
            </a:r>
          </a:p>
          <a:p>
            <a:pPr lvl="1"/>
            <a:r>
              <a:rPr lang="en-US" dirty="0"/>
              <a:t>Pay for resources you provision (even if not used)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152</a:t>
            </a:fld>
            <a:endParaRPr lang="it-IT"/>
          </a:p>
        </p:txBody>
      </p:sp>
      <p:sp>
        <p:nvSpPr>
          <p:cNvPr id="2" name="Segnaposto contenuto 1">
            <a:extLst>
              <a:ext uri="{FF2B5EF4-FFF2-40B4-BE49-F238E27FC236}">
                <a16:creationId xmlns:a16="http://schemas.microsoft.com/office/drawing/2014/main" id="{EF4D348A-73D3-4388-8DDA-34122D11A433}"/>
              </a:ext>
            </a:extLst>
          </p:cNvPr>
          <p:cNvSpPr>
            <a:spLocks noGrp="1"/>
          </p:cNvSpPr>
          <p:nvPr>
            <p:ph idx="13"/>
          </p:nvPr>
        </p:nvSpPr>
        <p:spPr/>
        <p:txBody>
          <a:bodyPr/>
          <a:lstStyle/>
          <a:p>
            <a:r>
              <a:rPr lang="en-US" dirty="0">
                <a:hlinkClick r:id="rId2"/>
              </a:rPr>
              <a:t>https://aws.amazon.com/cloudwatch/</a:t>
            </a:r>
            <a:br>
              <a:rPr lang="en-US" dirty="0"/>
            </a:br>
            <a:r>
              <a:rPr lang="en-US" dirty="0">
                <a:hlinkClick r:id="rId3"/>
              </a:rPr>
              <a:t>https://aws.amazon.com/kinesis/data-firehose</a:t>
            </a:r>
            <a:r>
              <a:rPr lang="en-US" dirty="0"/>
              <a:t>  </a:t>
            </a:r>
          </a:p>
        </p:txBody>
      </p:sp>
    </p:spTree>
    <p:extLst>
      <p:ext uri="{BB962C8B-B14F-4D97-AF65-F5344CB8AC3E}">
        <p14:creationId xmlns:p14="http://schemas.microsoft.com/office/powerpoint/2010/main" val="37873363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graphicFrame>
        <p:nvGraphicFramePr>
          <p:cNvPr id="2" name="Table 3">
            <a:extLst>
              <a:ext uri="{FF2B5EF4-FFF2-40B4-BE49-F238E27FC236}">
                <a16:creationId xmlns:a16="http://schemas.microsoft.com/office/drawing/2014/main" id="{7352A2C6-12A4-4663-BADE-28B0199C3237}"/>
              </a:ext>
            </a:extLst>
          </p:cNvPr>
          <p:cNvGraphicFramePr>
            <a:graphicFrameLocks noGrp="1"/>
          </p:cNvGraphicFramePr>
          <p:nvPr>
            <p:ph idx="1"/>
            <p:extLst>
              <p:ext uri="{D42A27DB-BD31-4B8C-83A1-F6EECF244321}">
                <p14:modId xmlns:p14="http://schemas.microsoft.com/office/powerpoint/2010/main" val="2339392170"/>
              </p:ext>
            </p:extLst>
          </p:nvPr>
        </p:nvGraphicFramePr>
        <p:xfrm>
          <a:off x="838200" y="2109516"/>
          <a:ext cx="10515600" cy="3235960"/>
        </p:xfrm>
        <a:graphic>
          <a:graphicData uri="http://schemas.openxmlformats.org/drawingml/2006/table">
            <a:tbl>
              <a:tblPr firstRow="1" bandRow="1">
                <a:tableStyleId>{2D5ABB26-0587-4C30-8999-92F81FD0307C}</a:tableStyleId>
              </a:tblPr>
              <a:tblGrid>
                <a:gridCol w="2957300">
                  <a:extLst>
                    <a:ext uri="{9D8B030D-6E8A-4147-A177-3AD203B41FA5}">
                      <a16:colId xmlns:a16="http://schemas.microsoft.com/office/drawing/2014/main" val="2211252525"/>
                    </a:ext>
                  </a:extLst>
                </a:gridCol>
                <a:gridCol w="3937118">
                  <a:extLst>
                    <a:ext uri="{9D8B030D-6E8A-4147-A177-3AD203B41FA5}">
                      <a16:colId xmlns:a16="http://schemas.microsoft.com/office/drawing/2014/main" val="1207652554"/>
                    </a:ext>
                  </a:extLst>
                </a:gridCol>
                <a:gridCol w="3621182">
                  <a:extLst>
                    <a:ext uri="{9D8B030D-6E8A-4147-A177-3AD203B41FA5}">
                      <a16:colId xmlns:a16="http://schemas.microsoft.com/office/drawing/2014/main" val="4183081969"/>
                    </a:ext>
                  </a:extLst>
                </a:gridCol>
              </a:tblGrid>
              <a:tr h="370840">
                <a:tc>
                  <a:txBody>
                    <a:bodyPr/>
                    <a:lstStyle/>
                    <a:p>
                      <a:pPr algn="l"/>
                      <a:r>
                        <a:rPr lang="en-US" b="1" noProof="0">
                          <a:latin typeface="Helvetica" panose="020B0604020202020204" pitchFamily="34" charset="0"/>
                          <a:cs typeface="Helvetica" panose="020B0604020202020204" pitchFamily="34" charset="0"/>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AWS Kinesis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Google Pub/Sub</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10750"/>
                  </a:ext>
                </a:extLst>
              </a:tr>
              <a:tr h="370840">
                <a:tc>
                  <a:txBody>
                    <a:bodyPr/>
                    <a:lstStyle/>
                    <a:p>
                      <a:pPr algn="l"/>
                      <a:r>
                        <a:rPr lang="en-US" noProof="0">
                          <a:latin typeface="Helvetica" panose="020B0604020202020204" pitchFamily="34" charset="0"/>
                          <a:cs typeface="Helvetica" panose="020B0604020202020204" pitchFamily="34" charset="0"/>
                        </a:rPr>
                        <a:t>Unit of deployment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Stream</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Topic</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95636386"/>
                  </a:ext>
                </a:extLst>
              </a:tr>
              <a:tr h="370840">
                <a:tc>
                  <a:txBody>
                    <a:bodyPr/>
                    <a:lstStyle/>
                    <a:p>
                      <a:pPr algn="l"/>
                      <a:r>
                        <a:rPr lang="en-US" noProof="0">
                          <a:latin typeface="Helvetica" panose="020B0604020202020204" pitchFamily="34" charset="0"/>
                          <a:cs typeface="Helvetica" panose="020B0604020202020204" pitchFamily="34" charset="0"/>
                        </a:rPr>
                        <a:t>Unit of provisioning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Shard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77005474"/>
                  </a:ext>
                </a:extLst>
              </a:tr>
              <a:tr h="370840">
                <a:tc>
                  <a:txBody>
                    <a:bodyPr/>
                    <a:lstStyle/>
                    <a:p>
                      <a:pPr algn="l"/>
                      <a:r>
                        <a:rPr lang="en-US" noProof="0">
                          <a:latin typeface="Helvetica" panose="020B0604020202020204" pitchFamily="34" charset="0"/>
                          <a:cs typeface="Helvetica" panose="020B0604020202020204" pitchFamily="34" charset="0"/>
                        </a:rPr>
                        <a:t>Data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Record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Message</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09120061"/>
                  </a:ext>
                </a:extLst>
              </a:tr>
              <a:tr h="370840">
                <a:tc>
                  <a:txBody>
                    <a:bodyPr/>
                    <a:lstStyle/>
                    <a:p>
                      <a:pPr algn="l"/>
                      <a:r>
                        <a:rPr lang="en-US" noProof="0">
                          <a:latin typeface="Helvetica" panose="020B0604020202020204" pitchFamily="34" charset="0"/>
                          <a:cs typeface="Helvetica" panose="020B0604020202020204" pitchFamily="34" charset="0"/>
                        </a:rPr>
                        <a:t>Data producer/destination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Producer/Consumer</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noProof="0">
                          <a:latin typeface="Helvetica" panose="020B0604020202020204" pitchFamily="34" charset="0"/>
                          <a:cs typeface="Helvetica" panose="020B0604020202020204" pitchFamily="34" charset="0"/>
                        </a:rPr>
                        <a:t>Publisher/Subscriber</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24290"/>
                  </a:ext>
                </a:extLst>
              </a:tr>
              <a:tr h="370840">
                <a:tc>
                  <a:txBody>
                    <a:bodyPr/>
                    <a:lstStyle/>
                    <a:p>
                      <a:pPr algn="l"/>
                      <a:r>
                        <a:rPr lang="en-US" noProof="0">
                          <a:latin typeface="Helvetica" panose="020B0604020202020204" pitchFamily="34" charset="0"/>
                          <a:cs typeface="Helvetica" panose="020B0604020202020204" pitchFamily="34" charset="0"/>
                        </a:rPr>
                        <a:t>Data partitioning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User-supplied partition key</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1080980"/>
                  </a:ext>
                </a:extLst>
              </a:tr>
              <a:tr h="370840">
                <a:tc>
                  <a:txBody>
                    <a:bodyPr/>
                    <a:lstStyle/>
                    <a:p>
                      <a:pPr algn="l"/>
                      <a:r>
                        <a:rPr lang="en-US" noProof="0">
                          <a:latin typeface="Helvetica" panose="020B0604020202020204" pitchFamily="34" charset="0"/>
                          <a:cs typeface="Helvetica" panose="020B0604020202020204" pitchFamily="34" charset="0"/>
                        </a:rPr>
                        <a:t>Retention period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59216560"/>
                  </a:ext>
                </a:extLst>
              </a:tr>
              <a:tr h="370840">
                <a:tc>
                  <a:txBody>
                    <a:bodyPr/>
                    <a:lstStyle/>
                    <a:p>
                      <a:pPr algn="l"/>
                      <a:r>
                        <a:rPr lang="en-US" noProof="0">
                          <a:latin typeface="Helvetica" panose="020B0604020202020204" pitchFamily="34" charset="0"/>
                          <a:cs typeface="Helvetica" panose="020B0604020202020204" pitchFamily="34" charset="0"/>
                        </a:rPr>
                        <a:t>Pricing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Per shard-hour, PUT payload units,</a:t>
                      </a:r>
                    </a:p>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and optional data retention</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 ingestion and delivery,</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message retention</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869515"/>
                  </a:ext>
                </a:extLst>
              </a:tr>
            </a:tbl>
          </a:graphicData>
        </a:graphic>
      </p:graphicFrame>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153</a:t>
            </a:fld>
            <a:endParaRPr lang="it-IT"/>
          </a:p>
        </p:txBody>
      </p:sp>
    </p:spTree>
    <p:extLst>
      <p:ext uri="{BB962C8B-B14F-4D97-AF65-F5344CB8AC3E}">
        <p14:creationId xmlns:p14="http://schemas.microsoft.com/office/powerpoint/2010/main" val="208044300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154</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4456788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Serverless</a:t>
            </a:r>
            <a:r>
              <a:rPr lang="it-IT" dirty="0"/>
              <a:t> computing/processing</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AWS Lambda: compose code functions in a loose orchestration</a:t>
            </a:r>
          </a:p>
          <a:p>
            <a:pPr lvl="1"/>
            <a:r>
              <a:rPr lang="en-US" dirty="0"/>
              <a:t>Build modular back-end systems</a:t>
            </a:r>
          </a:p>
          <a:p>
            <a:pPr lvl="1"/>
            <a:r>
              <a:rPr lang="en-US" dirty="0"/>
              <a:t>Event-driven and push-based pipelines</a:t>
            </a:r>
          </a:p>
          <a:p>
            <a:r>
              <a:rPr lang="en-US" dirty="0"/>
              <a:t>With Lambda, you are responsible only for your code (Lambda function)</a:t>
            </a:r>
          </a:p>
          <a:p>
            <a:pPr lvl="1"/>
            <a:r>
              <a:rPr lang="en-US" dirty="0"/>
              <a:t>Lambda manages the compute fleet that offers a balance of memory and CPU</a:t>
            </a:r>
          </a:p>
          <a:p>
            <a:pPr lvl="1"/>
            <a:r>
              <a:rPr lang="en-US" dirty="0"/>
              <a:t>Lambda performs operational and administrative activities on your behalf</a:t>
            </a:r>
          </a:p>
          <a:p>
            <a:pPr lvl="2"/>
            <a:r>
              <a:rPr lang="en-US" dirty="0"/>
              <a:t>Provisioning capacity, monitoring fleet health, applying security patches, etc.</a:t>
            </a:r>
          </a:p>
        </p:txBody>
      </p:sp>
      <p:pic>
        <p:nvPicPr>
          <p:cNvPr id="9" name="Segnaposto contenuto 8">
            <a:extLst>
              <a:ext uri="{FF2B5EF4-FFF2-40B4-BE49-F238E27FC236}">
                <a16:creationId xmlns:a16="http://schemas.microsoft.com/office/drawing/2014/main" id="{1763455F-FF79-4A5A-8583-63D18234E8A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59477"/>
            <a:ext cx="5181600" cy="3683634"/>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155</a:t>
            </a:fld>
            <a:endParaRPr lang="it-IT"/>
          </a:p>
        </p:txBody>
      </p:sp>
      <p:sp>
        <p:nvSpPr>
          <p:cNvPr id="7" name="Segnaposto contenuto 6">
            <a:extLst>
              <a:ext uri="{FF2B5EF4-FFF2-40B4-BE49-F238E27FC236}">
                <a16:creationId xmlns:a16="http://schemas.microsoft.com/office/drawing/2014/main" id="{BB8D3A2F-8F35-4264-BC9F-9B263821B08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9612877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Serverless</a:t>
            </a:r>
            <a:r>
              <a:rPr lang="it-IT" dirty="0"/>
              <a:t> computing (AWS Lambda)</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AWS Lambda</a:t>
            </a:r>
          </a:p>
          <a:p>
            <a:pPr lvl="1"/>
            <a:r>
              <a:rPr lang="en-US" dirty="0"/>
              <a:t>A Lambda function is a granular service</a:t>
            </a:r>
          </a:p>
          <a:p>
            <a:pPr lvl="1"/>
            <a:r>
              <a:rPr lang="en-US" dirty="0"/>
              <a:t>The Lambda runtime invokes a lambda function multiple times in parallel</a:t>
            </a:r>
          </a:p>
          <a:p>
            <a:pPr lvl="1"/>
            <a:r>
              <a:rPr lang="en-US" dirty="0"/>
              <a:t>Compute service that executes code written in JavaScript/Python/C#/Java</a:t>
            </a:r>
          </a:p>
          <a:p>
            <a:pPr lvl="2"/>
            <a:r>
              <a:rPr lang="en-US" dirty="0"/>
              <a:t>Elastic Compute Cloud (EC2) servers run the code (e.g., a Linux server)</a:t>
            </a:r>
          </a:p>
          <a:p>
            <a:pPr lvl="1"/>
            <a:r>
              <a:rPr lang="en-US" dirty="0"/>
              <a:t>A function is `code + configuration + dependencies`</a:t>
            </a:r>
          </a:p>
          <a:p>
            <a:pPr lvl="2"/>
            <a:r>
              <a:rPr lang="en-US" dirty="0"/>
              <a:t>Source code (JARs or DLLs) is zipped up and deployed to a container</a:t>
            </a:r>
          </a:p>
          <a:p>
            <a:pPr lvl="1"/>
            <a:r>
              <a:rPr lang="en-US" dirty="0"/>
              <a:t>Invocation supports push/pull events</a:t>
            </a:r>
          </a:p>
        </p:txBody>
      </p:sp>
      <p:pic>
        <p:nvPicPr>
          <p:cNvPr id="9" name="Segnaposto contenuto 8">
            <a:extLst>
              <a:ext uri="{FF2B5EF4-FFF2-40B4-BE49-F238E27FC236}">
                <a16:creationId xmlns:a16="http://schemas.microsoft.com/office/drawing/2014/main" id="{0CEC74CF-E49D-4E9A-95E5-3C22652D0FF9}"/>
              </a:ext>
            </a:extLst>
          </p:cNvPr>
          <p:cNvPicPr>
            <a:picLocks noGrp="1" noChangeAspect="1"/>
          </p:cNvPicPr>
          <p:nvPr>
            <p:ph sz="half" idx="2"/>
          </p:nvPr>
        </p:nvPicPr>
        <p:blipFill>
          <a:blip r:embed="rId2"/>
          <a:stretch>
            <a:fillRect/>
          </a:stretch>
        </p:blipFill>
        <p:spPr>
          <a:xfrm>
            <a:off x="6172200" y="2995410"/>
            <a:ext cx="5181600" cy="201176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156</a:t>
            </a:fld>
            <a:endParaRPr lang="it-IT"/>
          </a:p>
        </p:txBody>
      </p:sp>
      <p:sp>
        <p:nvSpPr>
          <p:cNvPr id="7" name="Segnaposto contenuto 6">
            <a:extLst>
              <a:ext uri="{FF2B5EF4-FFF2-40B4-BE49-F238E27FC236}">
                <a16:creationId xmlns:a16="http://schemas.microsoft.com/office/drawing/2014/main" id="{AAD2CBFB-3867-43BD-ACE5-7B6639F20F6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7267229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it-IT" dirty="0" err="1"/>
              <a:t>Serverless</a:t>
            </a:r>
            <a:r>
              <a:rPr lang="it-IT" dirty="0"/>
              <a:t> computing (</a:t>
            </a:r>
            <a:r>
              <a:rPr lang="it-IT" dirty="0" err="1"/>
              <a:t>FaaS</a:t>
            </a:r>
            <a:r>
              <a:rPr lang="it-IT" dirty="0"/>
              <a:t>)</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a:t>FaaS: write single-purpose stateless functions</a:t>
            </a:r>
          </a:p>
          <a:p>
            <a:pPr lvl="1"/>
            <a:r>
              <a:rPr lang="en-US" dirty="0"/>
              <a:t>Keep the single responsibility principle in mind</a:t>
            </a:r>
          </a:p>
          <a:p>
            <a:pPr lvl="1"/>
            <a:r>
              <a:rPr lang="en-US" dirty="0"/>
              <a:t>A function that does just one thing is more testable and robust</a:t>
            </a:r>
          </a:p>
          <a:p>
            <a:pPr lvl="1"/>
            <a:r>
              <a:rPr lang="en-US" dirty="0"/>
              <a:t>A function with a well-defined interface is also more likely to be reused</a:t>
            </a:r>
          </a:p>
          <a:p>
            <a:pPr lvl="1"/>
            <a:r>
              <a:rPr lang="en-US" dirty="0"/>
              <a:t>Code should be created in a stateless style</a:t>
            </a:r>
          </a:p>
          <a:p>
            <a:pPr lvl="2"/>
            <a:r>
              <a:rPr lang="en-US" dirty="0"/>
              <a:t>Statelessness allows scalability</a:t>
            </a:r>
          </a:p>
          <a:p>
            <a:pPr lvl="2"/>
            <a:r>
              <a:rPr lang="en-US" dirty="0"/>
              <a:t>Local resources or processes will not survive along sessions</a:t>
            </a:r>
          </a:p>
          <a:p>
            <a:pPr lvl="1"/>
            <a:r>
              <a:rPr lang="en-US" dirty="0"/>
              <a:t>Functions that terminate sooner are cheaper</a:t>
            </a:r>
          </a:p>
          <a:p>
            <a:pPr lvl="2"/>
            <a:r>
              <a:rPr lang="en-US" dirty="0"/>
              <a:t>E.g., pricing is based on #requests, execution time, and allocated memory</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157</a:t>
            </a:fld>
            <a:endParaRPr lang="it-IT"/>
          </a:p>
        </p:txBody>
      </p:sp>
    </p:spTree>
    <p:extLst>
      <p:ext uri="{BB962C8B-B14F-4D97-AF65-F5344CB8AC3E}">
        <p14:creationId xmlns:p14="http://schemas.microsoft.com/office/powerpoint/2010/main" val="424683172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a:t>Patterns for data pipelines</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Patterns are architectural solutions to problems in software design</a:t>
            </a:r>
          </a:p>
          <a:p>
            <a:pPr lvl="1"/>
            <a:r>
              <a:rPr lang="en-US" dirty="0"/>
              <a:t>A (design) pattern is a general, best-practice reusable solution to a commonly occurring problem within a given context in software design </a:t>
            </a:r>
          </a:p>
          <a:p>
            <a:pPr lvl="1"/>
            <a:r>
              <a:rPr lang="en-US" dirty="0"/>
              <a:t>It is a template for how to solve a problem in many different situations</a:t>
            </a:r>
          </a:p>
          <a:p>
            <a:r>
              <a:rPr lang="en-US" dirty="0"/>
              <a:t>Patterns for serverless data pipelines</a:t>
            </a:r>
          </a:p>
          <a:p>
            <a:pPr lvl="2"/>
            <a:r>
              <a:rPr lang="en-US" dirty="0"/>
              <a:t>Command pattern</a:t>
            </a:r>
          </a:p>
          <a:p>
            <a:pPr lvl="2"/>
            <a:r>
              <a:rPr lang="en-US" dirty="0"/>
              <a:t>Messaging pattern</a:t>
            </a:r>
          </a:p>
          <a:p>
            <a:pPr lvl="2"/>
            <a:r>
              <a:rPr lang="en-US" dirty="0"/>
              <a:t>Priority queue pattern</a:t>
            </a:r>
          </a:p>
          <a:p>
            <a:pPr lvl="2"/>
            <a:r>
              <a:rPr lang="en-US" dirty="0"/>
              <a:t>Pipes and filters pattern</a:t>
            </a:r>
          </a:p>
        </p:txBody>
      </p:sp>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158</a:t>
            </a:fld>
            <a:endParaRPr lang="it-IT"/>
          </a:p>
        </p:txBody>
      </p:sp>
      <p:sp>
        <p:nvSpPr>
          <p:cNvPr id="9" name="Content Placeholder 8">
            <a:extLst>
              <a:ext uri="{FF2B5EF4-FFF2-40B4-BE49-F238E27FC236}">
                <a16:creationId xmlns:a16="http://schemas.microsoft.com/office/drawing/2014/main" id="{703FC2D9-C982-40BE-AF67-5FA83AA02894}"/>
              </a:ext>
            </a:extLst>
          </p:cNvPr>
          <p:cNvSpPr>
            <a:spLocks noGrp="1"/>
          </p:cNvSpPr>
          <p:nvPr>
            <p:ph idx="13"/>
          </p:nvPr>
        </p:nvSpPr>
        <p:spPr/>
        <p:txBody>
          <a:bodyPr/>
          <a:lstStyle/>
          <a:p>
            <a:r>
              <a:rPr lang="en-US" dirty="0">
                <a:hlinkClick r:id="rId2"/>
              </a:rPr>
              <a:t>https://www.manning.com/books/aws-lambda-in-action</a:t>
            </a:r>
            <a:r>
              <a:rPr lang="en-US" dirty="0"/>
              <a:t> </a:t>
            </a:r>
          </a:p>
        </p:txBody>
      </p:sp>
      <p:pic>
        <p:nvPicPr>
          <p:cNvPr id="10" name="Content Placeholder 9" descr="A person in a garment&#10;&#10;Description automatically generated with low confidence">
            <a:extLst>
              <a:ext uri="{FF2B5EF4-FFF2-40B4-BE49-F238E27FC236}">
                <a16:creationId xmlns:a16="http://schemas.microsoft.com/office/drawing/2014/main" id="{84580492-D0F2-4397-9EC0-A94C985AAA6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26324" y="1834334"/>
            <a:ext cx="3473351" cy="4351338"/>
          </a:xfrm>
          <a:prstGeom prst="rect">
            <a:avLst/>
          </a:prstGeom>
        </p:spPr>
      </p:pic>
    </p:spTree>
    <p:extLst>
      <p:ext uri="{BB962C8B-B14F-4D97-AF65-F5344CB8AC3E}">
        <p14:creationId xmlns:p14="http://schemas.microsoft.com/office/powerpoint/2010/main" val="204848710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Command</a:t>
            </a:r>
            <a:r>
              <a:rPr lang="it-IT" dirty="0"/>
              <a:t> pattern</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Command pattern</a:t>
            </a:r>
          </a:p>
          <a:p>
            <a:pPr lvl="1"/>
            <a:r>
              <a:rPr lang="en-US" dirty="0"/>
              <a:t>A behavioral design pattern in which an object is used to encapsulate the information needed to perform an action or trigger an event</a:t>
            </a:r>
          </a:p>
          <a:p>
            <a:r>
              <a:rPr lang="en-US" dirty="0"/>
              <a:t>Encapsulate a request as an object </a:t>
            </a:r>
          </a:p>
          <a:p>
            <a:pPr lvl="1"/>
            <a:r>
              <a:rPr lang="en-US" dirty="0"/>
              <a:t>Issue requests to objects without knowing anything about the operation being requested or the receiver</a:t>
            </a:r>
          </a:p>
        </p:txBody>
      </p:sp>
      <p:pic>
        <p:nvPicPr>
          <p:cNvPr id="13" name="Content Placeholder 12" descr="Diagram&#10;&#10;Description automatically generated">
            <a:extLst>
              <a:ext uri="{FF2B5EF4-FFF2-40B4-BE49-F238E27FC236}">
                <a16:creationId xmlns:a16="http://schemas.microsoft.com/office/drawing/2014/main" id="{B9D219A2-AE18-4AF0-98A7-BB85C0CD65E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757429"/>
            <a:ext cx="5181600" cy="2487730"/>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159</a:t>
            </a:fld>
            <a:endParaRPr lang="it-IT"/>
          </a:p>
        </p:txBody>
      </p:sp>
      <p:sp>
        <p:nvSpPr>
          <p:cNvPr id="6" name="Content Placeholder 5">
            <a:extLst>
              <a:ext uri="{FF2B5EF4-FFF2-40B4-BE49-F238E27FC236}">
                <a16:creationId xmlns:a16="http://schemas.microsoft.com/office/drawing/2014/main" id="{163D6E84-B6C1-4FFA-B54D-D45AC33DBC85}"/>
              </a:ext>
            </a:extLst>
          </p:cNvPr>
          <p:cNvSpPr>
            <a:spLocks noGrp="1"/>
          </p:cNvSpPr>
          <p:nvPr>
            <p:ph idx="13"/>
          </p:nvPr>
        </p:nvSpPr>
        <p:spPr/>
        <p:txBody>
          <a:bodyPr/>
          <a:lstStyle/>
          <a:p>
            <a:r>
              <a:rPr lang="en-US" dirty="0">
                <a:hlinkClick r:id="rId3"/>
              </a:rPr>
              <a:t>https://aws.amazon.com/api-gateway</a:t>
            </a:r>
            <a:r>
              <a:rPr lang="en-US" dirty="0"/>
              <a:t> </a:t>
            </a:r>
          </a:p>
        </p:txBody>
      </p:sp>
    </p:spTree>
    <p:extLst>
      <p:ext uri="{BB962C8B-B14F-4D97-AF65-F5344CB8AC3E}">
        <p14:creationId xmlns:p14="http://schemas.microsoft.com/office/powerpoint/2010/main" val="3745244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31ECD0-6907-CA50-16FD-3C869075325D}"/>
              </a:ext>
            </a:extLst>
          </p:cNvPr>
          <p:cNvSpPr>
            <a:spLocks noGrp="1"/>
          </p:cNvSpPr>
          <p:nvPr>
            <p:ph type="title"/>
          </p:nvPr>
        </p:nvSpPr>
        <p:spPr/>
        <p:txBody>
          <a:bodyPr/>
          <a:lstStyle/>
          <a:p>
            <a:r>
              <a:rPr lang="en-US" dirty="0"/>
              <a:t>How did we get here?</a:t>
            </a:r>
          </a:p>
        </p:txBody>
      </p:sp>
      <p:pic>
        <p:nvPicPr>
          <p:cNvPr id="8" name="Segnaposto contenuto 7">
            <a:extLst>
              <a:ext uri="{FF2B5EF4-FFF2-40B4-BE49-F238E27FC236}">
                <a16:creationId xmlns:a16="http://schemas.microsoft.com/office/drawing/2014/main" id="{6ECD84C2-536E-D6A2-89EB-D85D93C4828E}"/>
              </a:ext>
            </a:extLst>
          </p:cNvPr>
          <p:cNvPicPr>
            <a:picLocks noGrp="1" noChangeAspect="1"/>
          </p:cNvPicPr>
          <p:nvPr>
            <p:ph idx="1"/>
          </p:nvPr>
        </p:nvPicPr>
        <p:blipFill>
          <a:blip r:embed="rId2"/>
          <a:stretch>
            <a:fillRect/>
          </a:stretch>
        </p:blipFill>
        <p:spPr>
          <a:xfrm>
            <a:off x="2314380" y="1977134"/>
            <a:ext cx="7563239" cy="3797495"/>
          </a:xfrm>
        </p:spPr>
      </p:pic>
      <p:sp>
        <p:nvSpPr>
          <p:cNvPr id="4" name="Segnaposto piè di pagina 3">
            <a:extLst>
              <a:ext uri="{FF2B5EF4-FFF2-40B4-BE49-F238E27FC236}">
                <a16:creationId xmlns:a16="http://schemas.microsoft.com/office/drawing/2014/main" id="{FA5943AD-E712-CDD9-8E7A-2F5135229EC2}"/>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8F728AB0-AAFA-D384-F8F4-6E4DCA31249E}"/>
              </a:ext>
            </a:extLst>
          </p:cNvPr>
          <p:cNvSpPr>
            <a:spLocks noGrp="1"/>
          </p:cNvSpPr>
          <p:nvPr>
            <p:ph type="sldNum" sz="quarter" idx="12"/>
          </p:nvPr>
        </p:nvSpPr>
        <p:spPr/>
        <p:txBody>
          <a:bodyPr/>
          <a:lstStyle/>
          <a:p>
            <a:fld id="{5DD6F1BA-2510-46FC-9346-AB1F3CA1593B}" type="slidenum">
              <a:rPr lang="en-US" smtClean="0"/>
              <a:t>16</a:t>
            </a:fld>
            <a:endParaRPr lang="en-US" dirty="0"/>
          </a:p>
        </p:txBody>
      </p:sp>
      <p:sp>
        <p:nvSpPr>
          <p:cNvPr id="6" name="Segnaposto contenuto 5">
            <a:extLst>
              <a:ext uri="{FF2B5EF4-FFF2-40B4-BE49-F238E27FC236}">
                <a16:creationId xmlns:a16="http://schemas.microsoft.com/office/drawing/2014/main" id="{9B53553A-E89C-F310-214B-FD604998BB6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3989219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Pipes and filters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Decompose a complex processing task into a sequence of manageable services</a:t>
            </a:r>
          </a:p>
          <a:p>
            <a:pPr lvl="1"/>
            <a:r>
              <a:rPr lang="en-US" dirty="0"/>
              <a:t>Components designed to transform data are referred to as filters</a:t>
            </a:r>
          </a:p>
          <a:p>
            <a:pPr lvl="1"/>
            <a:r>
              <a:rPr lang="en-US" dirty="0"/>
              <a:t>Connectors that pass data between components are referred to as pipes</a:t>
            </a:r>
          </a:p>
        </p:txBody>
      </p:sp>
      <p:pic>
        <p:nvPicPr>
          <p:cNvPr id="12" name="Content Placeholder 11" descr="Diagram&#10;&#10;Description automatically generated">
            <a:extLst>
              <a:ext uri="{FF2B5EF4-FFF2-40B4-BE49-F238E27FC236}">
                <a16:creationId xmlns:a16="http://schemas.microsoft.com/office/drawing/2014/main" id="{B3084D91-9326-45BD-9B7B-90D698E6D7B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31480"/>
            <a:ext cx="5181600" cy="233962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160</a:t>
            </a:fld>
            <a:endParaRPr lang="it-IT"/>
          </a:p>
        </p:txBody>
      </p:sp>
    </p:spTree>
    <p:extLst>
      <p:ext uri="{BB962C8B-B14F-4D97-AF65-F5344CB8AC3E}">
        <p14:creationId xmlns:p14="http://schemas.microsoft.com/office/powerpoint/2010/main" val="18981401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Messaging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Messaging pattern </a:t>
            </a:r>
          </a:p>
          <a:p>
            <a:pPr lvl="1"/>
            <a:r>
              <a:rPr lang="en-US" dirty="0"/>
              <a:t>Describes how two different parts of a message passing system connect and communicate with each other </a:t>
            </a:r>
          </a:p>
          <a:p>
            <a:r>
              <a:rPr lang="en-US" dirty="0"/>
              <a:t>Decouple services from direct dependence and allow storage of events in a queue</a:t>
            </a:r>
          </a:p>
          <a:p>
            <a:pPr lvl="1"/>
            <a:r>
              <a:rPr lang="en-US" dirty="0"/>
              <a:t>Reliability: if the consuming service goes offline, messages are retained in the queue and can still be processed</a:t>
            </a:r>
          </a:p>
          <a:p>
            <a:pPr lvl="1"/>
            <a:r>
              <a:rPr lang="en-US" dirty="0"/>
              <a:t>A message queue can have a single sender/receiver or multiple senders/receivers</a:t>
            </a:r>
          </a:p>
        </p:txBody>
      </p:sp>
      <p:pic>
        <p:nvPicPr>
          <p:cNvPr id="21" name="Content Placeholder 20" descr="Diagram&#10;&#10;Description automatically generated">
            <a:extLst>
              <a:ext uri="{FF2B5EF4-FFF2-40B4-BE49-F238E27FC236}">
                <a16:creationId xmlns:a16="http://schemas.microsoft.com/office/drawing/2014/main" id="{73671EB4-9FFD-466F-AE2E-099F8E3C89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940002"/>
            <a:ext cx="5181600" cy="2122583"/>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161</a:t>
            </a:fld>
            <a:endParaRPr lang="it-IT"/>
          </a:p>
        </p:txBody>
      </p:sp>
    </p:spTree>
    <p:extLst>
      <p:ext uri="{BB962C8B-B14F-4D97-AF65-F5344CB8AC3E}">
        <p14:creationId xmlns:p14="http://schemas.microsoft.com/office/powerpoint/2010/main" val="21449177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Priority queue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Decouple and prioritize requests sent to services</a:t>
            </a:r>
          </a:p>
          <a:p>
            <a:pPr lvl="1"/>
            <a:r>
              <a:rPr lang="en-US" dirty="0"/>
              <a:t>Requests with a higher priority are received and processed more quickly than those with a lower priority</a:t>
            </a:r>
          </a:p>
          <a:p>
            <a:pPr lvl="1"/>
            <a:r>
              <a:rPr lang="en-US" dirty="0"/>
              <a:t>Useful in applications that offer different service level guarantees</a:t>
            </a:r>
          </a:p>
          <a:p>
            <a:r>
              <a:rPr lang="en-US" dirty="0"/>
              <a:t>Control how and when messages are dealt with</a:t>
            </a:r>
          </a:p>
          <a:p>
            <a:pPr lvl="1"/>
            <a:r>
              <a:rPr lang="en-US" dirty="0"/>
              <a:t>Different queues, topics, or streams to feed messages to your functions</a:t>
            </a:r>
          </a:p>
          <a:p>
            <a:pPr lvl="1"/>
            <a:r>
              <a:rPr lang="en-US" dirty="0"/>
              <a:t>High-priority messages go through expensive services with more capacity</a:t>
            </a:r>
          </a:p>
        </p:txBody>
      </p:sp>
      <p:pic>
        <p:nvPicPr>
          <p:cNvPr id="12" name="Content Placeholder 11" descr="Diagram&#10;&#10;Description automatically generated">
            <a:extLst>
              <a:ext uri="{FF2B5EF4-FFF2-40B4-BE49-F238E27FC236}">
                <a16:creationId xmlns:a16="http://schemas.microsoft.com/office/drawing/2014/main" id="{64E2EB57-7AFE-4671-BE34-77F9AED10B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37789"/>
            <a:ext cx="5181600" cy="3527010"/>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162</a:t>
            </a:fld>
            <a:endParaRPr lang="it-IT"/>
          </a:p>
        </p:txBody>
      </p:sp>
    </p:spTree>
    <p:extLst>
      <p:ext uri="{BB962C8B-B14F-4D97-AF65-F5344CB8AC3E}">
        <p14:creationId xmlns:p14="http://schemas.microsoft.com/office/powerpoint/2010/main" val="299697383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163</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16639796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dirty="0"/>
              <a:t>Identity and Access Management (IAM)</a:t>
            </a:r>
          </a:p>
          <a:p>
            <a:pPr lvl="1"/>
            <a:r>
              <a:rPr lang="en-US" dirty="0"/>
              <a:t>Web service that controls fine-grained access to AWS resources</a:t>
            </a:r>
          </a:p>
          <a:p>
            <a:pPr lvl="1"/>
            <a:r>
              <a:rPr lang="en-US" dirty="0"/>
              <a:t>IAM controls who is authenticated and authorized to use resources</a:t>
            </a:r>
          </a:p>
          <a:p>
            <a:r>
              <a:rPr lang="en-US" dirty="0"/>
              <a:t>IAM user</a:t>
            </a:r>
          </a:p>
          <a:p>
            <a:pPr lvl="1"/>
            <a:r>
              <a:rPr lang="en-US" dirty="0"/>
              <a:t>Unique identity recognized by AWS services and applications</a:t>
            </a:r>
          </a:p>
          <a:p>
            <a:pPr lvl="1"/>
            <a:r>
              <a:rPr lang="en-US" dirty="0"/>
              <a:t>Similar to user in an operating system like Windows or UNIX</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164</a:t>
            </a:fld>
            <a:endParaRPr lang="it-IT"/>
          </a:p>
        </p:txBody>
      </p:sp>
    </p:spTree>
    <p:extLst>
      <p:ext uri="{BB962C8B-B14F-4D97-AF65-F5344CB8AC3E}">
        <p14:creationId xmlns:p14="http://schemas.microsoft.com/office/powerpoint/2010/main" val="2150376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dirty="0"/>
              <a:t>IAM role</a:t>
            </a:r>
          </a:p>
          <a:p>
            <a:pPr lvl="1"/>
            <a:r>
              <a:rPr lang="en-US" dirty="0"/>
              <a:t>Set of policies for making AWS service requests</a:t>
            </a:r>
          </a:p>
          <a:p>
            <a:pPr lvl="1"/>
            <a:r>
              <a:rPr lang="en-US" dirty="0"/>
              <a:t>Trusted entities (e.g., such as IAM users) assume roles</a:t>
            </a:r>
          </a:p>
          <a:p>
            <a:pPr lvl="2"/>
            <a:r>
              <a:rPr lang="en-US" dirty="0"/>
              <a:t>Delegate access with defined permissions to trusted entities</a:t>
            </a:r>
          </a:p>
          <a:p>
            <a:pPr lvl="2"/>
            <a:r>
              <a:rPr lang="en-US" dirty="0"/>
              <a:t>There is no limit to the number of IAM roles a user can assume</a:t>
            </a:r>
          </a:p>
          <a:p>
            <a:r>
              <a:rPr lang="en-US" dirty="0"/>
              <a:t>User vs role</a:t>
            </a:r>
          </a:p>
          <a:p>
            <a:pPr lvl="1"/>
            <a:r>
              <a:rPr lang="en-US" dirty="0"/>
              <a:t>User has permanent long-term credentials and is used to directly interact with AWS services</a:t>
            </a:r>
          </a:p>
          <a:p>
            <a:pPr lvl="1"/>
            <a:r>
              <a:rPr lang="en-US" dirty="0"/>
              <a:t>Role does not have credentials and cannot make direct requests to AWS services</a:t>
            </a:r>
          </a:p>
          <a:p>
            <a:pPr lvl="1"/>
            <a:r>
              <a:rPr lang="en-US" dirty="0"/>
              <a:t>Roles are assumed by authorized entities, such as IAM users</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165</a:t>
            </a:fld>
            <a:endParaRPr lang="it-IT"/>
          </a:p>
        </p:txBody>
      </p:sp>
    </p:spTree>
    <p:extLst>
      <p:ext uri="{BB962C8B-B14F-4D97-AF65-F5344CB8AC3E}">
        <p14:creationId xmlns:p14="http://schemas.microsoft.com/office/powerpoint/2010/main" val="9684411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BC3D-BB54-490A-8FD8-B17B1A511813}"/>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BC64B896-A9AF-40CB-B459-D2B4FE2457DA}"/>
              </a:ext>
            </a:extLst>
          </p:cNvPr>
          <p:cNvSpPr>
            <a:spLocks noGrp="1"/>
          </p:cNvSpPr>
          <p:nvPr>
            <p:ph idx="1"/>
          </p:nvPr>
        </p:nvSpPr>
        <p:spPr>
          <a:xfrm>
            <a:off x="838200" y="1700499"/>
            <a:ext cx="10515600" cy="4351338"/>
          </a:xfrm>
        </p:spPr>
        <p:txBody>
          <a:bodyPr/>
          <a:lstStyle/>
          <a:p>
            <a:r>
              <a:rPr lang="en-US" dirty="0"/>
              <a:t>Alice (i.e</a:t>
            </a:r>
            <a:r>
              <a:rPr lang="en-US"/>
              <a:t>., an </a:t>
            </a:r>
            <a:r>
              <a:rPr lang="en-US" dirty="0"/>
              <a:t>IAM user) is a firewoman </a:t>
            </a:r>
          </a:p>
          <a:p>
            <a:pPr lvl="1"/>
            <a:r>
              <a:rPr lang="en-US" dirty="0"/>
              <a:t>She is the same person with or without her turnout gear</a:t>
            </a:r>
          </a:p>
          <a:p>
            <a:pPr lvl="1"/>
            <a:r>
              <a:rPr lang="en-US" dirty="0"/>
              <a:t>As a firewoman (i.e., a role)</a:t>
            </a:r>
          </a:p>
          <a:p>
            <a:pPr lvl="2"/>
            <a:r>
              <a:rPr lang="en-US" dirty="0"/>
              <a:t>If she speeds to a house fire and passes a police officer, he isn't going to give her a ticket</a:t>
            </a:r>
          </a:p>
          <a:p>
            <a:pPr lvl="2"/>
            <a:r>
              <a:rPr lang="en-US" dirty="0"/>
              <a:t>In her role as a </a:t>
            </a:r>
            <a:r>
              <a:rPr lang="en-US" i="1" dirty="0"/>
              <a:t>firewoman</a:t>
            </a:r>
            <a:r>
              <a:rPr lang="en-US" dirty="0"/>
              <a:t>, she is allowed to speed to the house fire </a:t>
            </a:r>
          </a:p>
          <a:p>
            <a:pPr lvl="1"/>
            <a:r>
              <a:rPr lang="en-US" dirty="0"/>
              <a:t>As a private citizen (i.e., another role)</a:t>
            </a:r>
          </a:p>
          <a:p>
            <a:pPr lvl="2"/>
            <a:r>
              <a:rPr lang="en-US" dirty="0"/>
              <a:t>When she is off duty, if she speeds past that same police officer, he's going to give her a ticket</a:t>
            </a:r>
          </a:p>
          <a:p>
            <a:pPr lvl="2"/>
            <a:r>
              <a:rPr lang="en-US" dirty="0"/>
              <a:t>In her role as a </a:t>
            </a:r>
            <a:r>
              <a:rPr lang="en-US" i="1" dirty="0"/>
              <a:t>private citizen</a:t>
            </a:r>
            <a:r>
              <a:rPr lang="en-US" dirty="0"/>
              <a:t>, she is not allowed to speed</a:t>
            </a:r>
          </a:p>
        </p:txBody>
      </p:sp>
      <p:sp>
        <p:nvSpPr>
          <p:cNvPr id="4" name="Footer Placeholder 3">
            <a:extLst>
              <a:ext uri="{FF2B5EF4-FFF2-40B4-BE49-F238E27FC236}">
                <a16:creationId xmlns:a16="http://schemas.microsoft.com/office/drawing/2014/main" id="{694D617D-7C59-4CA4-90C0-507A071D80A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11E8CD0-AE36-45A3-8F6A-ADD8D0F39C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166</a:t>
            </a:fld>
            <a:endParaRPr lang="it-IT"/>
          </a:p>
        </p:txBody>
      </p:sp>
      <p:sp>
        <p:nvSpPr>
          <p:cNvPr id="11" name="Content Placeholder 10">
            <a:extLst>
              <a:ext uri="{FF2B5EF4-FFF2-40B4-BE49-F238E27FC236}">
                <a16:creationId xmlns:a16="http://schemas.microsoft.com/office/drawing/2014/main" id="{52240EC4-C6FB-447A-9EA0-1D113C4EF96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2625872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167</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9100960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sz="half" idx="1"/>
          </p:nvPr>
        </p:nvSpPr>
        <p:spPr/>
        <p:txBody>
          <a:bodyPr/>
          <a:lstStyle/>
          <a:p>
            <a:r>
              <a:rPr lang="en-US" dirty="0"/>
              <a:t>Amazon Elastic Compute Cloud</a:t>
            </a:r>
          </a:p>
          <a:p>
            <a:pPr lvl="1"/>
            <a:r>
              <a:rPr lang="en-US" dirty="0"/>
              <a:t>A web service that provides resizable compute capacity</a:t>
            </a:r>
          </a:p>
          <a:p>
            <a:pPr lvl="1"/>
            <a:r>
              <a:rPr lang="en-US" dirty="0"/>
              <a:t>Complete control of computing resources</a:t>
            </a:r>
          </a:p>
          <a:p>
            <a:pPr lvl="2"/>
            <a:r>
              <a:rPr lang="en-US" dirty="0"/>
              <a:t>Processor, storage, networking, operating system, and purchase model</a:t>
            </a:r>
          </a:p>
          <a:p>
            <a:r>
              <a:rPr lang="en-US" dirty="0"/>
              <a:t>Amazon Machine Image is a template of a software configuration </a:t>
            </a:r>
          </a:p>
          <a:p>
            <a:pPr lvl="1"/>
            <a:r>
              <a:rPr lang="en-US" dirty="0"/>
              <a:t>E.g., an operating system, an application server, and applications</a:t>
            </a:r>
          </a:p>
          <a:p>
            <a:pPr lvl="1"/>
            <a:r>
              <a:rPr lang="en-US" dirty="0"/>
              <a:t>From an AMI, you launch (multiple) instances running as a virtual servers</a:t>
            </a:r>
          </a:p>
        </p:txBody>
      </p:sp>
      <p:pic>
        <p:nvPicPr>
          <p:cNvPr id="8" name="Segnaposto contenuto 7">
            <a:extLst>
              <a:ext uri="{FF2B5EF4-FFF2-40B4-BE49-F238E27FC236}">
                <a16:creationId xmlns:a16="http://schemas.microsoft.com/office/drawing/2014/main" id="{3A711B2F-F6DD-4FCA-ABF1-0209D0EC68B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86637" y="2601119"/>
            <a:ext cx="2752725" cy="2800350"/>
          </a:xfrm>
        </p:spPr>
      </p:pic>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168</a:t>
            </a:fld>
            <a:endParaRPr lang="it-IT"/>
          </a:p>
        </p:txBody>
      </p:sp>
      <p:sp>
        <p:nvSpPr>
          <p:cNvPr id="6" name="Segnaposto contenuto 5">
            <a:extLst>
              <a:ext uri="{FF2B5EF4-FFF2-40B4-BE49-F238E27FC236}">
                <a16:creationId xmlns:a16="http://schemas.microsoft.com/office/drawing/2014/main" id="{1C3988B5-1639-4233-98D0-232591787658}"/>
              </a:ext>
            </a:extLst>
          </p:cNvPr>
          <p:cNvSpPr>
            <a:spLocks noGrp="1"/>
          </p:cNvSpPr>
          <p:nvPr>
            <p:ph idx="13"/>
          </p:nvPr>
        </p:nvSpPr>
        <p:spPr/>
        <p:txBody>
          <a:bodyPr/>
          <a:lstStyle/>
          <a:p>
            <a:r>
              <a:rPr lang="en-US" dirty="0">
                <a:hlinkClick r:id="rId3"/>
              </a:rPr>
              <a:t>https://aws.amazon.com/ec2/</a:t>
            </a:r>
            <a:br>
              <a:rPr lang="en-US" dirty="0"/>
            </a:br>
            <a:r>
              <a:rPr lang="en-US" dirty="0">
                <a:hlinkClick r:id="rId4"/>
              </a:rPr>
              <a:t>https://docs.aws.amazon.com/AWSEC2/latest/UserGuide/compute-optimized-instances.html</a:t>
            </a:r>
            <a:r>
              <a:rPr lang="en-US" dirty="0"/>
              <a:t> (example of AMI)</a:t>
            </a:r>
          </a:p>
        </p:txBody>
      </p:sp>
    </p:spTree>
    <p:extLst>
      <p:ext uri="{BB962C8B-B14F-4D97-AF65-F5344CB8AC3E}">
        <p14:creationId xmlns:p14="http://schemas.microsoft.com/office/powerpoint/2010/main" val="322972635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idx="1"/>
          </p:nvPr>
        </p:nvSpPr>
        <p:spPr/>
        <p:txBody>
          <a:bodyPr/>
          <a:lstStyle/>
          <a:p>
            <a:r>
              <a:rPr lang="en-US" dirty="0"/>
              <a:t>An instance type determines the hardware of the host computer</a:t>
            </a:r>
          </a:p>
          <a:p>
            <a:pPr lvl="1"/>
            <a:r>
              <a:rPr lang="en-US" dirty="0"/>
              <a:t>Each instance type offers different compute and memory capabilities</a:t>
            </a:r>
          </a:p>
          <a:p>
            <a:pPr lvl="1"/>
            <a:r>
              <a:rPr lang="en-US" dirty="0"/>
              <a:t>After launch, you can interact with it as you would with any computer</a:t>
            </a:r>
          </a:p>
          <a:p>
            <a:pPr lvl="1"/>
            <a:r>
              <a:rPr lang="en-US" dirty="0"/>
              <a:t>You have complete control of your instances</a:t>
            </a:r>
          </a:p>
          <a:p>
            <a:pPr lvl="2"/>
            <a:r>
              <a:rPr lang="en-US" dirty="0"/>
              <a:t>E.g., `</a:t>
            </a:r>
            <a:r>
              <a:rPr lang="en-US" dirty="0" err="1"/>
              <a:t>sudo</a:t>
            </a:r>
            <a:r>
              <a:rPr lang="en-US" dirty="0"/>
              <a:t>` to run commands</a:t>
            </a:r>
          </a:p>
        </p:txBody>
      </p:sp>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169</a:t>
            </a:fld>
            <a:endParaRPr lang="it-IT"/>
          </a:p>
        </p:txBody>
      </p:sp>
      <p:sp>
        <p:nvSpPr>
          <p:cNvPr id="6" name="Content Placeholder 5">
            <a:extLst>
              <a:ext uri="{FF2B5EF4-FFF2-40B4-BE49-F238E27FC236}">
                <a16:creationId xmlns:a16="http://schemas.microsoft.com/office/drawing/2014/main" id="{7C8567E1-D3B7-4CD1-B9D5-DF10B44079B6}"/>
              </a:ext>
            </a:extLst>
          </p:cNvPr>
          <p:cNvSpPr>
            <a:spLocks noGrp="1"/>
          </p:cNvSpPr>
          <p:nvPr>
            <p:ph idx="13"/>
          </p:nvPr>
        </p:nvSpPr>
        <p:spPr/>
        <p:txBody>
          <a:bodyPr/>
          <a:lstStyle/>
          <a:p>
            <a:r>
              <a:rPr lang="en-US" dirty="0">
                <a:hlinkClick r:id="rId2"/>
              </a:rPr>
              <a:t>https://aws.amazon.com/ec2/instance-types/</a:t>
            </a:r>
            <a:r>
              <a:rPr lang="en-US" dirty="0"/>
              <a:t> </a:t>
            </a:r>
          </a:p>
        </p:txBody>
      </p:sp>
    </p:spTree>
    <p:extLst>
      <p:ext uri="{BB962C8B-B14F-4D97-AF65-F5344CB8AC3E}">
        <p14:creationId xmlns:p14="http://schemas.microsoft.com/office/powerpoint/2010/main" val="615989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dirty="0"/>
              <a:t>Companies are collecting tons of data to enable advanced analytics</a:t>
            </a:r>
          </a:p>
          <a:p>
            <a:pPr lvl="1"/>
            <a:r>
              <a:rPr lang="en-US" dirty="0"/>
              <a:t>Raw data is difficult to obtain, interpret, and maintain </a:t>
            </a:r>
          </a:p>
          <a:p>
            <a:pPr lvl="1"/>
            <a:r>
              <a:rPr lang="en-US" dirty="0"/>
              <a:t>Data is more and more heterogeneous</a:t>
            </a:r>
          </a:p>
          <a:p>
            <a:pPr lvl="1"/>
            <a:r>
              <a:rPr lang="en-US" dirty="0"/>
              <a:t>There is need for curating data to make it </a:t>
            </a:r>
            <a:r>
              <a:rPr lang="en-US" dirty="0">
                <a:solidFill>
                  <a:srgbClr val="0070C0"/>
                </a:solidFill>
              </a:rPr>
              <a:t>consumable</a:t>
            </a:r>
          </a:p>
          <a:p>
            <a:endParaRPr lang="en-US" dirty="0"/>
          </a:p>
          <a:p>
            <a:r>
              <a:rPr lang="en-US" dirty="0"/>
              <a:t>Where are we </a:t>
            </a:r>
            <a:r>
              <a:rPr lang="en-US" dirty="0">
                <a:solidFill>
                  <a:srgbClr val="0070C0"/>
                </a:solidFill>
              </a:rPr>
              <a:t>collecting</a:t>
            </a:r>
            <a:r>
              <a:rPr lang="en-US" dirty="0"/>
              <a:t>/</a:t>
            </a:r>
            <a:r>
              <a:rPr lang="en-US" dirty="0">
                <a:solidFill>
                  <a:srgbClr val="0070C0"/>
                </a:solidFill>
              </a:rPr>
              <a:t>processing</a:t>
            </a:r>
            <a:r>
              <a:rPr lang="en-US" dirty="0"/>
              <a:t> data?</a:t>
            </a:r>
          </a:p>
          <a:p>
            <a:pPr lvl="1"/>
            <a:r>
              <a:rPr lang="en-US" dirty="0"/>
              <a:t>Getting </a:t>
            </a:r>
            <a:r>
              <a:rPr lang="en-US" dirty="0">
                <a:solidFill>
                  <a:srgbClr val="FF5050"/>
                </a:solidFill>
              </a:rPr>
              <a:t>value</a:t>
            </a:r>
            <a:r>
              <a:rPr lang="en-US" dirty="0"/>
              <a:t> from data </a:t>
            </a:r>
            <a:r>
              <a:rPr lang="en-US" dirty="0">
                <a:solidFill>
                  <a:srgbClr val="FF5050"/>
                </a:solidFill>
              </a:rPr>
              <a:t>is not</a:t>
            </a:r>
            <a:r>
              <a:rPr lang="en-US" dirty="0"/>
              <a:t> (only) a matter of </a:t>
            </a:r>
            <a:r>
              <a:rPr lang="en-US" dirty="0">
                <a:solidFill>
                  <a:srgbClr val="FF5050"/>
                </a:solidFill>
              </a:rPr>
              <a:t>storage</a:t>
            </a:r>
          </a:p>
          <a:p>
            <a:pPr lvl="1"/>
            <a:r>
              <a:rPr lang="en-US" dirty="0"/>
              <a:t>Need integrated and multilevel analytical skills and techniques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en-US" smtClean="0"/>
              <a:pPr/>
              <a:t>17</a:t>
            </a:fld>
            <a:endParaRPr lang="en-US" dirty="0"/>
          </a:p>
        </p:txBody>
      </p:sp>
      <p:sp>
        <p:nvSpPr>
          <p:cNvPr id="7" name="Segnaposto contenuto 6">
            <a:extLst>
              <a:ext uri="{FF2B5EF4-FFF2-40B4-BE49-F238E27FC236}">
                <a16:creationId xmlns:a16="http://schemas.microsoft.com/office/drawing/2014/main" id="{B5E2DC4D-33DA-6A10-3326-92E4EBDA276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4551191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pic>
        <p:nvPicPr>
          <p:cNvPr id="8" name="Content Placeholder 7">
            <a:extLst>
              <a:ext uri="{FF2B5EF4-FFF2-40B4-BE49-F238E27FC236}">
                <a16:creationId xmlns:a16="http://schemas.microsoft.com/office/drawing/2014/main" id="{EFC16B43-6FBA-4EA5-87BE-535062A1D79A}"/>
              </a:ext>
            </a:extLst>
          </p:cNvPr>
          <p:cNvPicPr>
            <a:picLocks noGrp="1" noChangeAspect="1"/>
          </p:cNvPicPr>
          <p:nvPr>
            <p:ph sz="half" idx="1"/>
          </p:nvPr>
        </p:nvPicPr>
        <p:blipFill>
          <a:blip r:embed="rId2"/>
          <a:stretch>
            <a:fillRect/>
          </a:stretch>
        </p:blipFill>
        <p:spPr>
          <a:xfrm>
            <a:off x="838200" y="2301011"/>
            <a:ext cx="5181600" cy="336064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t>170</a:t>
            </a:fld>
            <a:endParaRPr lang="it-IT"/>
          </a:p>
        </p:txBody>
      </p:sp>
      <p:sp>
        <p:nvSpPr>
          <p:cNvPr id="3" name="Content Placeholder 2">
            <a:extLst>
              <a:ext uri="{FF2B5EF4-FFF2-40B4-BE49-F238E27FC236}">
                <a16:creationId xmlns:a16="http://schemas.microsoft.com/office/drawing/2014/main" id="{B84B01EA-86FB-4E52-B0C6-5F9B993737B0}"/>
              </a:ext>
            </a:extLst>
          </p:cNvPr>
          <p:cNvSpPr>
            <a:spLocks noGrp="1"/>
          </p:cNvSpPr>
          <p:nvPr>
            <p:ph idx="13"/>
          </p:nvPr>
        </p:nvSpPr>
        <p:spPr/>
        <p:txBody>
          <a:bodyPr/>
          <a:lstStyle/>
          <a:p>
            <a:r>
              <a:rPr lang="en-US" dirty="0">
                <a:hlinkClick r:id="rId3"/>
              </a:rPr>
              <a:t>https://aws.amazon.com/ec2/instance-types/</a:t>
            </a:r>
            <a:r>
              <a:rPr lang="en-US" dirty="0"/>
              <a:t> </a:t>
            </a:r>
          </a:p>
        </p:txBody>
      </p:sp>
      <p:pic>
        <p:nvPicPr>
          <p:cNvPr id="13" name="Content Placeholder 12">
            <a:extLst>
              <a:ext uri="{FF2B5EF4-FFF2-40B4-BE49-F238E27FC236}">
                <a16:creationId xmlns:a16="http://schemas.microsoft.com/office/drawing/2014/main" id="{3C0606AD-C58D-47ED-B1FD-630DFB26215F}"/>
              </a:ext>
            </a:extLst>
          </p:cNvPr>
          <p:cNvPicPr>
            <a:picLocks noGrp="1" noChangeAspect="1"/>
          </p:cNvPicPr>
          <p:nvPr>
            <p:ph sz="half" idx="2"/>
          </p:nvPr>
        </p:nvPicPr>
        <p:blipFill>
          <a:blip r:embed="rId4"/>
          <a:stretch>
            <a:fillRect/>
          </a:stretch>
        </p:blipFill>
        <p:spPr>
          <a:xfrm>
            <a:off x="6172200" y="2301011"/>
            <a:ext cx="5181600" cy="34005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743998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Cluster: AWS 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dirty="0"/>
              <a:t>Amazon EMR is a data platform based on the Hadoop stack</a:t>
            </a:r>
          </a:p>
          <a:p>
            <a:pPr lvl="1"/>
            <a:r>
              <a:rPr lang="en-US" dirty="0"/>
              <a:t>Apache Spark, Apache Hive, Apache HBase, etc.</a:t>
            </a:r>
          </a:p>
          <a:p>
            <a:pPr lvl="1"/>
            <a:r>
              <a:rPr lang="en-US" dirty="0"/>
              <a:t>You can run workloads on </a:t>
            </a:r>
          </a:p>
          <a:p>
            <a:pPr lvl="2"/>
            <a:r>
              <a:rPr lang="en-US" dirty="0"/>
              <a:t>Amazon EC2 instances</a:t>
            </a:r>
          </a:p>
          <a:p>
            <a:pPr lvl="2"/>
            <a:r>
              <a:rPr lang="en-US" dirty="0"/>
              <a:t>Amazon Elastic Kubernetes Service (EKS) clusters</a:t>
            </a:r>
          </a:p>
          <a:p>
            <a:pPr lvl="2"/>
            <a:r>
              <a:rPr lang="en-US" dirty="0"/>
              <a:t>On-premises using EMR on AWS Outposts</a:t>
            </a:r>
          </a:p>
          <a:p>
            <a:r>
              <a:rPr lang="en-US" dirty="0"/>
              <a:t>Example of workload</a:t>
            </a:r>
          </a:p>
          <a:p>
            <a:pPr lvl="1"/>
            <a:r>
              <a:rPr lang="en-US" dirty="0"/>
              <a:t>Upload input data into Amazon S3</a:t>
            </a:r>
          </a:p>
          <a:p>
            <a:pPr lvl="1"/>
            <a:r>
              <a:rPr lang="en-US" dirty="0"/>
              <a:t>EMR launches EC2 instances that you specified</a:t>
            </a:r>
          </a:p>
          <a:p>
            <a:pPr lvl="1"/>
            <a:r>
              <a:rPr lang="en-US" dirty="0"/>
              <a:t>EMR begins the execution while pulling the input data from S3 into the launched instances</a:t>
            </a:r>
          </a:p>
          <a:p>
            <a:pPr lvl="1"/>
            <a:r>
              <a:rPr lang="en-US" dirty="0"/>
              <a:t>Once the cluster is finished, EMR transfers output data to Amazon S3</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171</a:t>
            </a:fld>
            <a:endParaRPr lang="it-IT"/>
          </a:p>
        </p:txBody>
      </p:sp>
    </p:spTree>
    <p:extLst>
      <p:ext uri="{BB962C8B-B14F-4D97-AF65-F5344CB8AC3E}">
        <p14:creationId xmlns:p14="http://schemas.microsoft.com/office/powerpoint/2010/main" val="5985746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Batch </a:t>
            </a:r>
            <a:r>
              <a:rPr lang="it-IT" dirty="0" err="1"/>
              <a:t>ingestion</a:t>
            </a:r>
            <a:r>
              <a:rPr lang="it-IT" dirty="0"/>
              <a:t> and processing</a:t>
            </a:r>
            <a:endParaRPr lang="en-US" b="0" i="0" dirty="0">
              <a:effectLst/>
            </a:endParaRPr>
          </a:p>
        </p:txBody>
      </p:sp>
    </p:spTree>
    <p:extLst>
      <p:ext uri="{BB962C8B-B14F-4D97-AF65-F5344CB8AC3E}">
        <p14:creationId xmlns:p14="http://schemas.microsoft.com/office/powerpoint/2010/main" val="320341975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376E4E63-8742-9B39-2999-90624ECBD39B}"/>
              </a:ext>
            </a:extLst>
          </p:cNvPr>
          <p:cNvSpPr>
            <a:spLocks noGrp="1"/>
          </p:cNvSpPr>
          <p:nvPr>
            <p:ph sz="half" idx="1"/>
          </p:nvPr>
        </p:nvSpPr>
        <p:spPr/>
        <p:txBody>
          <a:bodyPr/>
          <a:lstStyle/>
          <a:p>
            <a:r>
              <a:rPr lang="en-US" dirty="0"/>
              <a:t>Optimizing soil moisture is crucial for watering and crop performance [1]</a:t>
            </a:r>
          </a:p>
          <a:p>
            <a:pPr lvl="1"/>
            <a:r>
              <a:rPr lang="en-US" b="1" dirty="0">
                <a:solidFill>
                  <a:srgbClr val="0070C0"/>
                </a:solidFill>
              </a:rPr>
              <a:t>GOAL</a:t>
            </a:r>
            <a:r>
              <a:rPr lang="en-US" dirty="0"/>
              <a:t>: saving water while improving fruit quality (i.e., provide a recommendation of the amount necessary water)</a:t>
            </a:r>
          </a:p>
          <a:p>
            <a:pPr lvl="1"/>
            <a:r>
              <a:rPr lang="en-US" dirty="0">
                <a:solidFill>
                  <a:srgbClr val="FF5050"/>
                </a:solidFill>
              </a:rPr>
              <a:t>Soils </a:t>
            </a:r>
            <a:r>
              <a:rPr lang="en-US" dirty="0"/>
              <a:t>have different water retention</a:t>
            </a:r>
          </a:p>
          <a:p>
            <a:pPr lvl="1"/>
            <a:r>
              <a:rPr lang="en-US" dirty="0">
                <a:solidFill>
                  <a:srgbClr val="FF5050"/>
                </a:solidFill>
              </a:rPr>
              <a:t>Watering systems </a:t>
            </a:r>
            <a:r>
              <a:rPr lang="en-US" dirty="0"/>
              <a:t>have different behaviors (e.g., drippers and sprinklers)</a:t>
            </a:r>
          </a:p>
          <a:p>
            <a:pPr lvl="1"/>
            <a:r>
              <a:rPr lang="en-US" dirty="0">
                <a:solidFill>
                  <a:srgbClr val="FF5050"/>
                </a:solidFill>
              </a:rPr>
              <a:t>Plants </a:t>
            </a:r>
            <a:r>
              <a:rPr lang="en-US" dirty="0"/>
              <a:t>have different water demand (e.g., Kiwi vs Grapes)</a:t>
            </a:r>
          </a:p>
          <a:p>
            <a:pPr lvl="2"/>
            <a:r>
              <a:rPr lang="en-US" dirty="0"/>
              <a:t>Kiwi (Actinidia deliciosa) has high water demand [2]</a:t>
            </a:r>
          </a:p>
          <a:p>
            <a:pPr lvl="1"/>
            <a:r>
              <a:rPr lang="en-US" dirty="0">
                <a:solidFill>
                  <a:srgbClr val="FF5050"/>
                </a:solidFill>
              </a:rPr>
              <a:t>Sensors</a:t>
            </a:r>
            <a:r>
              <a:rPr lang="en-US" dirty="0"/>
              <a:t> produce different measurements with different precisions</a:t>
            </a:r>
          </a:p>
        </p:txBody>
      </p:sp>
      <p:pic>
        <p:nvPicPr>
          <p:cNvPr id="21" name="Segnaposto contenuto 20">
            <a:extLst>
              <a:ext uri="{FF2B5EF4-FFF2-40B4-BE49-F238E27FC236}">
                <a16:creationId xmlns:a16="http://schemas.microsoft.com/office/drawing/2014/main" id="{4B17416E-CE1F-3CAC-639A-48937CCFD0C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2919" y="1328145"/>
            <a:ext cx="3192881" cy="2126510"/>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173</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it-IT" dirty="0"/>
              <a:t>[1]</a:t>
            </a:r>
            <a:r>
              <a:rPr lang="en-US" dirty="0">
                <a:effectLst/>
                <a:latin typeface="Arial" panose="020B0604020202020204" pitchFamily="34" charset="0"/>
              </a:rPr>
              <a:t> </a:t>
            </a:r>
            <a:r>
              <a:rPr lang="en-US" dirty="0" err="1">
                <a:effectLst/>
                <a:latin typeface="Arial" panose="020B0604020202020204" pitchFamily="34" charset="0"/>
              </a:rPr>
              <a:t>Turkeltaub</a:t>
            </a:r>
            <a:r>
              <a:rPr lang="en-US" dirty="0">
                <a:effectLst/>
                <a:latin typeface="Arial" panose="020B0604020202020204" pitchFamily="34" charset="0"/>
              </a:rPr>
              <a:t> et al., Real-time monitoring of nitrate transport in the deep vadose zone under a crop field–implications for groundwater protection, Hydrology and Earth System Sciences 20 (8) (2016) 3099–3108.</a:t>
            </a:r>
            <a:br>
              <a:rPr lang="en-US" dirty="0">
                <a:effectLst/>
                <a:latin typeface="Arial" panose="020B0604020202020204" pitchFamily="34" charset="0"/>
              </a:rPr>
            </a:br>
            <a:r>
              <a:rPr lang="en-US" dirty="0">
                <a:effectLst/>
                <a:latin typeface="Arial" panose="020B0604020202020204" pitchFamily="34" charset="0"/>
              </a:rPr>
              <a:t>[2] M. Judd, et al., Water use by sheltered kiwifruit under advective conditions, New Zealand journal of agricultural research 29 (1) (1986) 83–92.</a:t>
            </a:r>
            <a:endParaRPr lang="en-US" dirty="0"/>
          </a:p>
        </p:txBody>
      </p:sp>
      <p:pic>
        <p:nvPicPr>
          <p:cNvPr id="14" name="Immagine 13" descr="Immagine che contiene albero, esterni, pianta, faggio&#10;&#10;Descrizione generata automaticamente">
            <a:extLst>
              <a:ext uri="{FF2B5EF4-FFF2-40B4-BE49-F238E27FC236}">
                <a16:creationId xmlns:a16="http://schemas.microsoft.com/office/drawing/2014/main" id="{B0B04E5D-95B5-E015-679F-ABB4D5A90C22}"/>
              </a:ext>
            </a:extLst>
          </p:cNvPr>
          <p:cNvPicPr>
            <a:picLocks noChangeAspect="1"/>
          </p:cNvPicPr>
          <p:nvPr/>
        </p:nvPicPr>
        <p:blipFill rotWithShape="1">
          <a:blip r:embed="rId3">
            <a:extLst>
              <a:ext uri="{28A0092B-C50C-407E-A947-70E740481C1C}">
                <a14:useLocalDpi xmlns:a14="http://schemas.microsoft.com/office/drawing/2010/main" val="0"/>
              </a:ext>
            </a:extLst>
          </a:blip>
          <a:srcRect l="1" r="12499"/>
          <a:stretch/>
        </p:blipFill>
        <p:spPr>
          <a:xfrm>
            <a:off x="6852920" y="3540382"/>
            <a:ext cx="1560508" cy="1187771"/>
          </a:xfrm>
          <a:prstGeom prst="rect">
            <a:avLst/>
          </a:prstGeom>
          <a:ln>
            <a:noFill/>
          </a:ln>
          <a:effectLst>
            <a:outerShdw blurRad="292100" dist="139700" dir="2700000" algn="tl" rotWithShape="0">
              <a:srgbClr val="333333">
                <a:alpha val="65000"/>
              </a:srgbClr>
            </a:outerShdw>
          </a:effectLst>
        </p:spPr>
      </p:pic>
      <p:pic>
        <p:nvPicPr>
          <p:cNvPr id="16" name="Immagine 15" descr="Immagine che contiene albero, esterni, pianta, acero&#10;&#10;Descrizione generata automaticamente">
            <a:extLst>
              <a:ext uri="{FF2B5EF4-FFF2-40B4-BE49-F238E27FC236}">
                <a16:creationId xmlns:a16="http://schemas.microsoft.com/office/drawing/2014/main" id="{9851AAAA-2C90-F514-3E35-F1FE8A8E4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5292" y="3540382"/>
            <a:ext cx="1560508" cy="1170381"/>
          </a:xfrm>
          <a:prstGeom prst="rect">
            <a:avLst/>
          </a:prstGeom>
          <a:ln>
            <a:noFill/>
          </a:ln>
          <a:effectLst>
            <a:outerShdw blurRad="292100" dist="139700" dir="2700000" algn="tl" rotWithShape="0">
              <a:srgbClr val="333333">
                <a:alpha val="65000"/>
              </a:srgbClr>
            </a:outerShdw>
          </a:effectLst>
        </p:spPr>
      </p:pic>
      <p:pic>
        <p:nvPicPr>
          <p:cNvPr id="17" name="Immagine 16" descr="Immagine che contiene esterni&#10;&#10;Descrizione generata automaticamente">
            <a:extLst>
              <a:ext uri="{FF2B5EF4-FFF2-40B4-BE49-F238E27FC236}">
                <a16:creationId xmlns:a16="http://schemas.microsoft.com/office/drawing/2014/main" id="{F11B81E1-2ADA-B6B8-5A4A-A4DF46346235}"/>
              </a:ext>
            </a:extLst>
          </p:cNvPr>
          <p:cNvPicPr>
            <a:picLocks noChangeAspect="1"/>
          </p:cNvPicPr>
          <p:nvPr/>
        </p:nvPicPr>
        <p:blipFill rotWithShape="1">
          <a:blip r:embed="rId5">
            <a:extLst>
              <a:ext uri="{28A0092B-C50C-407E-A947-70E740481C1C}">
                <a14:useLocalDpi xmlns:a14="http://schemas.microsoft.com/office/drawing/2010/main" val="0"/>
              </a:ext>
            </a:extLst>
          </a:blip>
          <a:srcRect t="4941" b="23170"/>
          <a:stretch/>
        </p:blipFill>
        <p:spPr>
          <a:xfrm>
            <a:off x="6852920" y="4813881"/>
            <a:ext cx="1558273" cy="1120217"/>
          </a:xfrm>
          <a:prstGeom prst="rect">
            <a:avLst/>
          </a:prstGeom>
          <a:ln>
            <a:noFill/>
          </a:ln>
          <a:effectLst>
            <a:outerShdw blurRad="292100" dist="139700" dir="2700000" algn="tl" rotWithShape="0">
              <a:srgbClr val="333333">
                <a:alpha val="65000"/>
              </a:srgbClr>
            </a:outerShdw>
          </a:effectLst>
        </p:spPr>
      </p:pic>
      <p:pic>
        <p:nvPicPr>
          <p:cNvPr id="18" name="Immagine 17" descr="Immagine che contiene erba&#10;&#10;Descrizione generata automaticamente">
            <a:extLst>
              <a:ext uri="{FF2B5EF4-FFF2-40B4-BE49-F238E27FC236}">
                <a16:creationId xmlns:a16="http://schemas.microsoft.com/office/drawing/2014/main" id="{D64058F0-3B53-8458-F044-98666705EF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292" y="4813881"/>
            <a:ext cx="1562408" cy="1120217"/>
          </a:xfrm>
          <a:prstGeom prst="rect">
            <a:avLst/>
          </a:prstGeom>
          <a:ln>
            <a:noFill/>
          </a:ln>
          <a:effectLst>
            <a:outerShdw blurRad="292100" dist="139700" dir="2700000" algn="tl" rotWithShape="0">
              <a:srgbClr val="333333">
                <a:alpha val="65000"/>
              </a:srgbClr>
            </a:outerShdw>
          </a:effectLst>
        </p:spPr>
      </p:pic>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it-IT" dirty="0" err="1"/>
              <a:t>Soil</a:t>
            </a:r>
            <a:r>
              <a:rPr lang="it-IT" dirty="0"/>
              <a:t> </a:t>
            </a:r>
            <a:r>
              <a:rPr lang="it-IT" dirty="0" err="1"/>
              <a:t>moisture</a:t>
            </a:r>
            <a:r>
              <a:rPr lang="it-IT" dirty="0"/>
              <a:t> monitoring </a:t>
            </a:r>
            <a:r>
              <a:rPr lang="it-IT" dirty="0" err="1"/>
              <a:t>as</a:t>
            </a:r>
            <a:r>
              <a:rPr lang="it-IT" dirty="0"/>
              <a:t> a case study</a:t>
            </a:r>
            <a:endParaRPr lang="en-US" dirty="0"/>
          </a:p>
        </p:txBody>
      </p:sp>
    </p:spTree>
    <p:extLst>
      <p:ext uri="{BB962C8B-B14F-4D97-AF65-F5344CB8AC3E}">
        <p14:creationId xmlns:p14="http://schemas.microsoft.com/office/powerpoint/2010/main" val="307191365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it-IT" dirty="0" err="1"/>
              <a:t>Soil</a:t>
            </a:r>
            <a:r>
              <a:rPr lang="it-IT" dirty="0"/>
              <a:t> </a:t>
            </a:r>
            <a:r>
              <a:rPr lang="it-IT" dirty="0" err="1"/>
              <a:t>moisture</a:t>
            </a:r>
            <a:r>
              <a:rPr lang="it-IT" dirty="0"/>
              <a:t> monitoring </a:t>
            </a:r>
            <a:r>
              <a:rPr lang="it-IT" dirty="0" err="1"/>
              <a:t>as</a:t>
            </a:r>
            <a:r>
              <a:rPr lang="it-IT" dirty="0"/>
              <a:t> a case study</a:t>
            </a:r>
            <a:endParaRPr lang="en-US" dirty="0"/>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sz="2000" dirty="0"/>
              <a:t>To achieve our goal, it necessary to understand of the soil behaves</a:t>
            </a:r>
          </a:p>
          <a:p>
            <a:endParaRPr lang="en-US" sz="2000" dirty="0"/>
          </a:p>
          <a:p>
            <a:r>
              <a:rPr lang="en-US" sz="2000" dirty="0">
                <a:solidFill>
                  <a:srgbClr val="FF5050"/>
                </a:solidFill>
              </a:rPr>
              <a:t>Simulate</a:t>
            </a:r>
            <a:r>
              <a:rPr lang="en-US" sz="2000" dirty="0"/>
              <a:t> [1, 2] the soil behavior according to physical models [3]</a:t>
            </a:r>
          </a:p>
          <a:p>
            <a:pPr lvl="1"/>
            <a:r>
              <a:rPr lang="en-US" sz="1600" dirty="0"/>
              <a:t>However a </a:t>
            </a:r>
            <a:r>
              <a:rPr lang="en-US" sz="1600" dirty="0">
                <a:solidFill>
                  <a:srgbClr val="FF5050"/>
                </a:solidFill>
              </a:rPr>
              <a:t>fine tuning </a:t>
            </a:r>
            <a:r>
              <a:rPr lang="en-US" sz="1600" dirty="0"/>
              <a:t>is required</a:t>
            </a:r>
          </a:p>
          <a:p>
            <a:pPr lvl="1"/>
            <a:r>
              <a:rPr lang="en-US" sz="1600" dirty="0"/>
              <a:t>We need to </a:t>
            </a:r>
            <a:r>
              <a:rPr lang="en-US" sz="1600" dirty="0">
                <a:solidFill>
                  <a:srgbClr val="0070C0"/>
                </a:solidFill>
              </a:rPr>
              <a:t>know/parametrize everything</a:t>
            </a:r>
          </a:p>
          <a:p>
            <a:pPr lvl="2"/>
            <a:r>
              <a:rPr lang="en-US" sz="1400" dirty="0"/>
              <a:t>Soil (e.g., retention curve, hysteresis [3])</a:t>
            </a:r>
          </a:p>
          <a:p>
            <a:pPr lvl="2"/>
            <a:r>
              <a:rPr lang="en-US" sz="1400" dirty="0"/>
              <a:t>Plant (e.g., roots, LAI)</a:t>
            </a:r>
          </a:p>
          <a:p>
            <a:pPr lvl="2"/>
            <a:r>
              <a:rPr lang="en-US" sz="1400" dirty="0"/>
              <a:t>Weather conditions (temperature, humidity, wind, precipitations)</a:t>
            </a:r>
          </a:p>
          <a:p>
            <a:pPr lvl="2"/>
            <a:r>
              <a:rPr lang="en-US" sz="1400" dirty="0"/>
              <a:t>Watering system (e.g., capacity, distance between drippers)</a:t>
            </a:r>
          </a:p>
          <a:p>
            <a:r>
              <a:rPr lang="en-US" sz="2000" dirty="0"/>
              <a:t>Tuning can take months (of human interactions)!</a:t>
            </a:r>
          </a:p>
          <a:p>
            <a:pPr lvl="1"/>
            <a:r>
              <a:rPr lang="en-US" sz="1600" dirty="0"/>
              <a:t>Need to collect samples from the field… if some parameter is incorrect we need to trace back</a:t>
            </a:r>
          </a:p>
          <a:p>
            <a:pPr lvl="1"/>
            <a:r>
              <a:rPr lang="en-US" sz="1600" dirty="0"/>
              <a:t>Need to implement/code all these features into the simulator [1, 2]</a:t>
            </a:r>
          </a:p>
          <a:p>
            <a:pPr lvl="1"/>
            <a:r>
              <a:rPr lang="en-US" sz="1600" dirty="0"/>
              <a:t>Hyper-parameter tuning with machine learning can help, but it is not a silver bullet</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174</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a:xfrm>
            <a:off x="838200" y="6159837"/>
            <a:ext cx="10515600" cy="365125"/>
          </a:xfrm>
        </p:spPr>
        <p:txBody>
          <a:bodyPr/>
          <a:lstStyle/>
          <a:p>
            <a:r>
              <a:rPr lang="it-IT" sz="1000" dirty="0"/>
              <a:t>[1]</a:t>
            </a:r>
            <a:r>
              <a:rPr lang="en-US" sz="1000" dirty="0"/>
              <a:t> </a:t>
            </a:r>
            <a:r>
              <a:rPr lang="en-US" sz="1000" dirty="0" err="1"/>
              <a:t>Šimunek</a:t>
            </a:r>
            <a:r>
              <a:rPr lang="en-US" sz="1000" dirty="0"/>
              <a:t>, J., et al. "HYDRUS: Model use, calibration, and validation." Transactions of the ASABE 55.4 (2012): 1263-1274.</a:t>
            </a:r>
            <a:br>
              <a:rPr lang="en-US" sz="1000" dirty="0"/>
            </a:br>
            <a:r>
              <a:rPr lang="en-US" sz="1000" dirty="0"/>
              <a:t>[2] </a:t>
            </a:r>
            <a:r>
              <a:rPr lang="en-US" sz="1000" dirty="0" err="1"/>
              <a:t>Bittelli</a:t>
            </a:r>
            <a:r>
              <a:rPr lang="en-US" sz="1000" dirty="0"/>
              <a:t>, Marco, et al. Soil physics with Python: transport in the soil-plant-atmosphere system. OUP Oxford, 2015.</a:t>
            </a:r>
            <a:br>
              <a:rPr lang="en-US" sz="1000" dirty="0"/>
            </a:br>
            <a:r>
              <a:rPr lang="en-US" sz="1000" dirty="0"/>
              <a:t>[3] Van </a:t>
            </a:r>
            <a:r>
              <a:rPr lang="en-US" sz="1000" dirty="0" err="1"/>
              <a:t>Genuchten</a:t>
            </a:r>
            <a:r>
              <a:rPr lang="en-US" sz="1000" dirty="0"/>
              <a:t>, M. Th. "A closed‐form equation for predicting the hydraulic conductivity of unsaturated soils." Soil science society of America journal 44.5 (1980): 892-898.</a:t>
            </a:r>
            <a:br>
              <a:rPr lang="en-US" sz="1000" dirty="0"/>
            </a:br>
            <a:r>
              <a:rPr lang="en-US" sz="1000" dirty="0"/>
              <a:t>[4] Pham, Hung Q., </a:t>
            </a:r>
            <a:r>
              <a:rPr lang="en-US" sz="1000" dirty="0" err="1"/>
              <a:t>Delwyn</a:t>
            </a:r>
            <a:r>
              <a:rPr lang="en-US" sz="1000" dirty="0"/>
              <a:t> G. </a:t>
            </a:r>
            <a:r>
              <a:rPr lang="en-US" sz="1000" dirty="0" err="1"/>
              <a:t>Fredlund</a:t>
            </a:r>
            <a:r>
              <a:rPr lang="en-US" sz="1000" dirty="0"/>
              <a:t>, and S. Lee Barbour. "A study of hysteresis models for soil-water characteristic curves." Canadian Geotechnical Journal 42.6 (2005): 1548-1568.</a:t>
            </a:r>
          </a:p>
        </p:txBody>
      </p:sp>
    </p:spTree>
    <p:extLst>
      <p:ext uri="{BB962C8B-B14F-4D97-AF65-F5344CB8AC3E}">
        <p14:creationId xmlns:p14="http://schemas.microsoft.com/office/powerpoint/2010/main" val="26129258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it-IT" dirty="0" err="1"/>
              <a:t>Soil</a:t>
            </a:r>
            <a:r>
              <a:rPr lang="it-IT" dirty="0"/>
              <a:t> </a:t>
            </a:r>
            <a:r>
              <a:rPr lang="it-IT" dirty="0" err="1"/>
              <a:t>moisture</a:t>
            </a:r>
            <a:r>
              <a:rPr lang="it-IT" dirty="0"/>
              <a:t> monitoring </a:t>
            </a:r>
            <a:r>
              <a:rPr lang="it-IT" dirty="0" err="1"/>
              <a:t>as</a:t>
            </a:r>
            <a:r>
              <a:rPr lang="it-IT" dirty="0"/>
              <a:t> a case study</a:t>
            </a:r>
            <a:endParaRPr lang="en-US" dirty="0"/>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dirty="0"/>
              <a:t>But… we have sensors!</a:t>
            </a: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                  [1]                                      [2]                                          [3]</a:t>
            </a:r>
            <a:br>
              <a:rPr lang="en-US" dirty="0"/>
            </a:br>
            <a:endParaRPr lang="en-US" dirty="0"/>
          </a:p>
          <a:p>
            <a:r>
              <a:rPr lang="en-US" dirty="0"/>
              <a:t>These settings are too coarse to monitor soil moisture with precision, and they require many sensors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175</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it-IT" sz="800" dirty="0"/>
              <a:t>[1] </a:t>
            </a:r>
            <a:r>
              <a:rPr lang="en-US" sz="800" dirty="0" err="1"/>
              <a:t>Koyuncu</a:t>
            </a:r>
            <a:r>
              <a:rPr lang="en-US" sz="800" dirty="0"/>
              <a:t>, </a:t>
            </a:r>
            <a:r>
              <a:rPr lang="en-US" sz="800" dirty="0" err="1"/>
              <a:t>Hakan</a:t>
            </a:r>
            <a:r>
              <a:rPr lang="en-US" sz="800" dirty="0"/>
              <a:t>, et al. "Construction of 3D soil moisture maps in agricultural fields by using wireless sensor communication." Gazi University Journal of Science 34.1 (2021): 84-98.</a:t>
            </a:r>
            <a:br>
              <a:rPr lang="en-US" sz="800" dirty="0"/>
            </a:br>
            <a:r>
              <a:rPr lang="en-US" sz="800" dirty="0"/>
              <a:t>[2] Zheng, Zhong, et al. "Spatial estimation of soil moisture and salinity with neural kriging." International Conference on Computer and Computing Technologies in Agriculture. Springer, Boston, MA, 2008.</a:t>
            </a:r>
            <a:br>
              <a:rPr lang="en-US" sz="800" dirty="0"/>
            </a:br>
            <a:r>
              <a:rPr lang="en-US" sz="800" dirty="0"/>
              <a:t>[3] </a:t>
            </a:r>
            <a:r>
              <a:rPr lang="en-US" sz="800" dirty="0" err="1"/>
              <a:t>Fersch</a:t>
            </a:r>
            <a:r>
              <a:rPr lang="en-US" sz="800" dirty="0"/>
              <a:t>, Benjamin, et al. "Synergies for soil moisture retrieval across scales from airborne polarimetric SAR, cosmic ray neutron roving, and an in situ sensor network." Water Resources Research 54.11 (2018): 9364-9383.</a:t>
            </a:r>
          </a:p>
        </p:txBody>
      </p:sp>
      <p:pic>
        <p:nvPicPr>
          <p:cNvPr id="1026" name="Picture 2">
            <a:extLst>
              <a:ext uri="{FF2B5EF4-FFF2-40B4-BE49-F238E27FC236}">
                <a16:creationId xmlns:a16="http://schemas.microsoft.com/office/drawing/2014/main" id="{B291F10C-3641-B65B-3858-1F7900FD9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481"/>
          <a:stretch/>
        </p:blipFill>
        <p:spPr bwMode="auto">
          <a:xfrm>
            <a:off x="678842" y="2230853"/>
            <a:ext cx="381169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2C95F2D-6875-A416-AAE4-88E734F3AE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98" t="632" r="20371" b="34575"/>
          <a:stretch/>
        </p:blipFill>
        <p:spPr bwMode="auto">
          <a:xfrm>
            <a:off x="4844627" y="2230853"/>
            <a:ext cx="277132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C636BEB-688E-7CA4-4BBB-94E0F136FD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95" t="30107" r="10797" b="32629"/>
          <a:stretch/>
        </p:blipFill>
        <p:spPr bwMode="auto">
          <a:xfrm>
            <a:off x="7970042" y="2764877"/>
            <a:ext cx="3882629" cy="1305612"/>
          </a:xfrm>
          <a:prstGeom prst="rect">
            <a:avLst/>
          </a:prstGeom>
          <a:noFill/>
          <a:extLst>
            <a:ext uri="{909E8E84-426E-40DD-AFC4-6F175D3DCCD1}">
              <a14:hiddenFill xmlns:a14="http://schemas.microsoft.com/office/drawing/2010/main">
                <a:solidFill>
                  <a:srgbClr val="FFFFFF"/>
                </a:solidFill>
              </a14:hiddenFill>
            </a:ext>
          </a:extLst>
        </p:spPr>
      </p:pic>
      <p:sp>
        <p:nvSpPr>
          <p:cNvPr id="6" name="Rettangolo 5">
            <a:extLst>
              <a:ext uri="{FF2B5EF4-FFF2-40B4-BE49-F238E27FC236}">
                <a16:creationId xmlns:a16="http://schemas.microsoft.com/office/drawing/2014/main" id="{DCAC2AAE-6B90-6754-E336-19A56F6A89B4}"/>
              </a:ext>
            </a:extLst>
          </p:cNvPr>
          <p:cNvSpPr/>
          <p:nvPr/>
        </p:nvSpPr>
        <p:spPr>
          <a:xfrm>
            <a:off x="5100320" y="4511040"/>
            <a:ext cx="555413" cy="176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ttangolo 6">
            <a:extLst>
              <a:ext uri="{FF2B5EF4-FFF2-40B4-BE49-F238E27FC236}">
                <a16:creationId xmlns:a16="http://schemas.microsoft.com/office/drawing/2014/main" id="{4D86319F-1351-383F-93BD-E93DF9F476F0}"/>
              </a:ext>
            </a:extLst>
          </p:cNvPr>
          <p:cNvSpPr/>
          <p:nvPr/>
        </p:nvSpPr>
        <p:spPr>
          <a:xfrm>
            <a:off x="4649893" y="2115893"/>
            <a:ext cx="3051574" cy="121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713558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a:t>Reference scenario</a:t>
            </a:r>
          </a:p>
        </p:txBody>
      </p:sp>
      <p:pic>
        <p:nvPicPr>
          <p:cNvPr id="7" name="Segnaposto contenuto 6">
            <a:extLst>
              <a:ext uri="{FF2B5EF4-FFF2-40B4-BE49-F238E27FC236}">
                <a16:creationId xmlns:a16="http://schemas.microsoft.com/office/drawing/2014/main" id="{556068C4-30E4-9836-78A9-377F428913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1841046"/>
            <a:ext cx="5181600" cy="4320495"/>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a:t>We consider an orchard where </a:t>
            </a:r>
          </a:p>
          <a:p>
            <a:pPr lvl="1"/>
            <a:r>
              <a:rPr lang="en-US">
                <a:solidFill>
                  <a:srgbClr val="FF5050"/>
                </a:solidFill>
              </a:rPr>
              <a:t>Kiwi plants </a:t>
            </a:r>
            <a:r>
              <a:rPr lang="en-US"/>
              <a:t>are aligned along </a:t>
            </a:r>
            <a:r>
              <a:rPr lang="en-US">
                <a:solidFill>
                  <a:srgbClr val="FF5050"/>
                </a:solidFill>
              </a:rPr>
              <a:t>rows</a:t>
            </a:r>
          </a:p>
          <a:p>
            <a:pPr lvl="1"/>
            <a:r>
              <a:rPr lang="en-US"/>
              <a:t>Each row has many</a:t>
            </a:r>
            <a:r>
              <a:rPr lang="en-US">
                <a:solidFill>
                  <a:srgbClr val="FF5050"/>
                </a:solidFill>
              </a:rPr>
              <a:t> drippers</a:t>
            </a:r>
            <a:r>
              <a:rPr lang="en-US"/>
              <a:t> (e.g., 1 every meter)</a:t>
            </a:r>
          </a:p>
          <a:p>
            <a:pPr lvl="1"/>
            <a:r>
              <a:rPr lang="en-US"/>
              <a:t>Drippers can water a </a:t>
            </a:r>
            <a:r>
              <a:rPr lang="en-US">
                <a:solidFill>
                  <a:srgbClr val="FF5050"/>
                </a:solidFill>
              </a:rPr>
              <a:t>limited soil volume</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176</a:t>
            </a:fld>
            <a:endParaRPr lang="en-US"/>
          </a:p>
        </p:txBody>
      </p:sp>
      <p:sp>
        <p:nvSpPr>
          <p:cNvPr id="9" name="Segnaposto contenuto 8">
            <a:extLst>
              <a:ext uri="{FF2B5EF4-FFF2-40B4-BE49-F238E27FC236}">
                <a16:creationId xmlns:a16="http://schemas.microsoft.com/office/drawing/2014/main" id="{41C920F0-A984-81DF-E48D-9ED101E3F28F}"/>
              </a:ext>
            </a:extLst>
          </p:cNvPr>
          <p:cNvSpPr>
            <a:spLocks noGrp="1"/>
          </p:cNvSpPr>
          <p:nvPr>
            <p:ph idx="13"/>
          </p:nvPr>
        </p:nvSpPr>
        <p:spPr/>
        <p:txBody>
          <a:bodyPr/>
          <a:lstStyle/>
          <a:p>
            <a:r>
              <a:rPr lang="en-US"/>
              <a:t>Francia, Matteo, et al. "Multi-sensor profiling for precision soil-moisture monitoring." Computers and Electronics in Agriculture 197 (2022): 106924.</a:t>
            </a:r>
          </a:p>
        </p:txBody>
      </p:sp>
      <p:sp>
        <p:nvSpPr>
          <p:cNvPr id="10" name="Segnaposto contenuto 18">
            <a:extLst>
              <a:ext uri="{FF2B5EF4-FFF2-40B4-BE49-F238E27FC236}">
                <a16:creationId xmlns:a16="http://schemas.microsoft.com/office/drawing/2014/main" id="{FC7F1CBD-D5F4-4A57-C329-6813B3D7D9CF}"/>
              </a:ext>
            </a:extLst>
          </p:cNvPr>
          <p:cNvSpPr txBox="1">
            <a:spLocks/>
          </p:cNvSpPr>
          <p:nvPr/>
        </p:nvSpPr>
        <p:spPr>
          <a:xfrm>
            <a:off x="990600" y="62715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800"/>
          </a:p>
        </p:txBody>
      </p:sp>
    </p:spTree>
    <p:extLst>
      <p:ext uri="{BB962C8B-B14F-4D97-AF65-F5344CB8AC3E}">
        <p14:creationId xmlns:p14="http://schemas.microsoft.com/office/powerpoint/2010/main" val="407688769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en-US" dirty="0"/>
              <a:t>Sensors layouts and symmetry assumptions</a:t>
            </a:r>
          </a:p>
        </p:txBody>
      </p:sp>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a:t>When the watered volume is symmetric along the row, a </a:t>
            </a:r>
            <a:r>
              <a:rPr lang="en-US">
                <a:solidFill>
                  <a:srgbClr val="FF5050"/>
                </a:solidFill>
              </a:rPr>
              <a:t>2D grid of sensors </a:t>
            </a:r>
            <a:r>
              <a:rPr lang="en-US"/>
              <a:t>(left) is sufficient to represent the entire soil volume</a:t>
            </a:r>
          </a:p>
          <a:p>
            <a:endParaRPr lang="en-US"/>
          </a:p>
          <a:p>
            <a:r>
              <a:rPr lang="en-US"/>
              <a:t>When relevant moisture variations take place along the row too, a </a:t>
            </a:r>
            <a:r>
              <a:rPr lang="en-US">
                <a:solidFill>
                  <a:srgbClr val="FF5050"/>
                </a:solidFill>
              </a:rPr>
              <a:t>3D grid of sensors</a:t>
            </a:r>
            <a:r>
              <a:rPr lang="en-US"/>
              <a:t> (right) is required</a:t>
            </a:r>
          </a:p>
          <a:p>
            <a:pPr lvl="1"/>
            <a:r>
              <a:rPr lang="en-US"/>
              <a:t>E.g., too sparse drippers </a:t>
            </a:r>
          </a:p>
          <a:p>
            <a:pPr lvl="1"/>
            <a:r>
              <a:rPr lang="en-US"/>
              <a:t>E.g., non-homogeneous suction of the roots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177</a:t>
            </a:fld>
            <a:endParaRPr lang="en-US"/>
          </a:p>
        </p:txBody>
      </p:sp>
      <p:pic>
        <p:nvPicPr>
          <p:cNvPr id="11" name="Segnaposto contenuto 10">
            <a:extLst>
              <a:ext uri="{FF2B5EF4-FFF2-40B4-BE49-F238E27FC236}">
                <a16:creationId xmlns:a16="http://schemas.microsoft.com/office/drawing/2014/main" id="{EA5F5E40-5DE8-C6D0-31B4-C970353C71D9}"/>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39" y="1931777"/>
            <a:ext cx="4337516" cy="1569567"/>
          </a:xfrm>
        </p:spPr>
      </p:pic>
      <p:pic>
        <p:nvPicPr>
          <p:cNvPr id="15" name="Segnaposto contenuto 14">
            <a:extLst>
              <a:ext uri="{FF2B5EF4-FFF2-40B4-BE49-F238E27FC236}">
                <a16:creationId xmlns:a16="http://schemas.microsoft.com/office/drawing/2014/main" id="{AFEC8727-31B5-0E0F-FBD2-A0524084B1F2}"/>
              </a:ext>
            </a:extLst>
          </p:cNvPr>
          <p:cNvPicPr>
            <a:picLocks noGrp="1" noChangeAspect="1"/>
          </p:cNvPicPr>
          <p:nvPr>
            <p:ph sz="half"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639" y="4440516"/>
            <a:ext cx="4337516" cy="1570728"/>
          </a:xfrm>
        </p:spPr>
      </p:pic>
      <p:sp>
        <p:nvSpPr>
          <p:cNvPr id="16" name="Freccia in giù 15">
            <a:extLst>
              <a:ext uri="{FF2B5EF4-FFF2-40B4-BE49-F238E27FC236}">
                <a16:creationId xmlns:a16="http://schemas.microsoft.com/office/drawing/2014/main" id="{76B2E8D5-B118-F62B-0BB5-A3DFA531FFFF}"/>
              </a:ext>
            </a:extLst>
          </p:cNvPr>
          <p:cNvSpPr/>
          <p:nvPr/>
        </p:nvSpPr>
        <p:spPr>
          <a:xfrm>
            <a:off x="2136986"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ccia in giù 16">
            <a:extLst>
              <a:ext uri="{FF2B5EF4-FFF2-40B4-BE49-F238E27FC236}">
                <a16:creationId xmlns:a16="http://schemas.microsoft.com/office/drawing/2014/main" id="{1382339E-4296-05C8-E3F1-1F720A15AA71}"/>
              </a:ext>
            </a:extLst>
          </p:cNvPr>
          <p:cNvSpPr/>
          <p:nvPr/>
        </p:nvSpPr>
        <p:spPr>
          <a:xfrm>
            <a:off x="4206239"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Francia, Matteo, et al. "Multi-sensor profiling for precision soil-moisture monitoring." Computers and Electronics in Agriculture 197 (2022): 106924.</a:t>
            </a:r>
          </a:p>
        </p:txBody>
      </p:sp>
    </p:spTree>
    <p:extLst>
      <p:ext uri="{BB962C8B-B14F-4D97-AF65-F5344CB8AC3E}">
        <p14:creationId xmlns:p14="http://schemas.microsoft.com/office/powerpoint/2010/main" val="361975518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dirty="0"/>
              <a:t>From sensors to soil profiles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178</a:t>
            </a:fld>
            <a:endParaRPr lang="en-US"/>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Francia, Matteo, et al. "Multi-sensor profiling for precision soil-moisture monitoring." Computers and Electronics in Agriculture 197 (2022): 106924.</a:t>
            </a:r>
          </a:p>
        </p:txBody>
      </p:sp>
      <p:sp>
        <p:nvSpPr>
          <p:cNvPr id="21" name="Segnaposto contenuto 20">
            <a:extLst>
              <a:ext uri="{FF2B5EF4-FFF2-40B4-BE49-F238E27FC236}">
                <a16:creationId xmlns:a16="http://schemas.microsoft.com/office/drawing/2014/main" id="{A7CA5742-2335-7256-E57A-D2E8195F15A1}"/>
              </a:ext>
            </a:extLst>
          </p:cNvPr>
          <p:cNvSpPr>
            <a:spLocks noGrp="1"/>
          </p:cNvSpPr>
          <p:nvPr>
            <p:ph idx="1"/>
          </p:nvPr>
        </p:nvSpPr>
        <p:spPr>
          <a:xfrm>
            <a:off x="838200" y="3724977"/>
            <a:ext cx="10515600" cy="2326860"/>
          </a:xfrm>
        </p:spPr>
        <p:txBody>
          <a:bodyPr/>
          <a:lstStyle/>
          <a:p>
            <a:r>
              <a:rPr lang="en-US" dirty="0"/>
              <a:t>(a) Soil moisture is a continuum in the soil</a:t>
            </a:r>
          </a:p>
          <a:p>
            <a:r>
              <a:rPr lang="en-US" dirty="0"/>
              <a:t>(b) Sensors return a discretized representation of soil moisture</a:t>
            </a:r>
          </a:p>
          <a:p>
            <a:pPr lvl="1"/>
            <a:r>
              <a:rPr lang="en-US" dirty="0"/>
              <a:t>Depending on the number of sensors and on their layout the monitoring accuracy changes</a:t>
            </a:r>
          </a:p>
          <a:p>
            <a:r>
              <a:rPr lang="en-US" dirty="0"/>
              <a:t>(c) </a:t>
            </a:r>
            <a:r>
              <a:rPr lang="en-US" b="1" dirty="0"/>
              <a:t>Goal</a:t>
            </a:r>
            <a:r>
              <a:rPr lang="en-US" dirty="0"/>
              <a:t>: produce fine-grained soil profiles out of coarse-grained layouts</a:t>
            </a:r>
          </a:p>
        </p:txBody>
      </p:sp>
      <p:pic>
        <p:nvPicPr>
          <p:cNvPr id="25" name="Segnaposto contenuto 11">
            <a:extLst>
              <a:ext uri="{FF2B5EF4-FFF2-40B4-BE49-F238E27FC236}">
                <a16:creationId xmlns:a16="http://schemas.microsoft.com/office/drawing/2014/main" id="{D36C2268-D0C9-5B31-F102-F12862F613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4137" y="1454675"/>
            <a:ext cx="2011680" cy="2038047"/>
          </a:xfrm>
          <a:prstGeom prst="rect">
            <a:avLst/>
          </a:prstGeom>
        </p:spPr>
      </p:pic>
      <p:pic>
        <p:nvPicPr>
          <p:cNvPr id="26" name="Segnaposto contenuto 13">
            <a:extLst>
              <a:ext uri="{FF2B5EF4-FFF2-40B4-BE49-F238E27FC236}">
                <a16:creationId xmlns:a16="http://schemas.microsoft.com/office/drawing/2014/main" id="{8249B097-21B8-E8F8-E2FE-2FCAC51845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57279" y="1454674"/>
            <a:ext cx="2011680" cy="2079782"/>
          </a:xfrm>
          <a:prstGeom prst="rect">
            <a:avLst/>
          </a:prstGeom>
        </p:spPr>
      </p:pic>
      <p:pic>
        <p:nvPicPr>
          <p:cNvPr id="27" name="Elemento grafico 26">
            <a:extLst>
              <a:ext uri="{FF2B5EF4-FFF2-40B4-BE49-F238E27FC236}">
                <a16:creationId xmlns:a16="http://schemas.microsoft.com/office/drawing/2014/main" id="{101953B8-4B3D-A8E2-DDFA-69656193E3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40420" y="1454678"/>
            <a:ext cx="2011680" cy="2091617"/>
          </a:xfrm>
          <a:prstGeom prst="rect">
            <a:avLst/>
          </a:prstGeom>
        </p:spPr>
      </p:pic>
      <p:sp>
        <p:nvSpPr>
          <p:cNvPr id="31" name="Segnaposto contenuto 30">
            <a:extLst>
              <a:ext uri="{FF2B5EF4-FFF2-40B4-BE49-F238E27FC236}">
                <a16:creationId xmlns:a16="http://schemas.microsoft.com/office/drawing/2014/main" id="{65C989DB-E1A5-B17D-9223-8ED0A8EE789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41339740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238B994-71C8-928E-0FFF-9332BE7CC519}"/>
              </a:ext>
            </a:extLst>
          </p:cNvPr>
          <p:cNvSpPr>
            <a:spLocks noGrp="1"/>
          </p:cNvSpPr>
          <p:nvPr>
            <p:ph type="title"/>
          </p:nvPr>
        </p:nvSpPr>
        <p:spPr/>
        <p:txBody>
          <a:bodyPr/>
          <a:lstStyle/>
          <a:p>
            <a:r>
              <a:rPr lang="en-US"/>
              <a:t>To do</a:t>
            </a:r>
          </a:p>
        </p:txBody>
      </p:sp>
      <p:sp>
        <p:nvSpPr>
          <p:cNvPr id="3" name="Segnaposto contenuto 2">
            <a:extLst>
              <a:ext uri="{FF2B5EF4-FFF2-40B4-BE49-F238E27FC236}">
                <a16:creationId xmlns:a16="http://schemas.microsoft.com/office/drawing/2014/main" id="{1752CA1B-16CF-FFFE-AA78-6DAA5071A24A}"/>
              </a:ext>
            </a:extLst>
          </p:cNvPr>
          <p:cNvSpPr>
            <a:spLocks noGrp="1"/>
          </p:cNvSpPr>
          <p:nvPr>
            <p:ph idx="1"/>
          </p:nvPr>
        </p:nvSpPr>
        <p:spPr/>
        <p:txBody>
          <a:bodyPr/>
          <a:lstStyle/>
          <a:p>
            <a:pPr marL="457200" indent="-457200">
              <a:buFont typeface="+mj-lt"/>
              <a:buAutoNum type="arabicPeriod"/>
            </a:pPr>
            <a:r>
              <a:rPr lang="en-US" dirty="0"/>
              <a:t>Create a data lake (AWS S3)</a:t>
            </a:r>
          </a:p>
          <a:p>
            <a:pPr marL="457200" indent="-457200">
              <a:buFont typeface="+mj-lt"/>
              <a:buAutoNum type="arabicPeriod"/>
            </a:pPr>
            <a:r>
              <a:rPr lang="en-US" dirty="0"/>
              <a:t>(Manually) Upload the sensor data</a:t>
            </a:r>
          </a:p>
          <a:p>
            <a:pPr marL="457200" indent="-457200">
              <a:buFont typeface="+mj-lt"/>
              <a:buAutoNum type="arabicPeriod"/>
            </a:pPr>
            <a:r>
              <a:rPr lang="en-US" dirty="0"/>
              <a:t>Do ETL (with AWS </a:t>
            </a:r>
            <a:r>
              <a:rPr lang="en-US" dirty="0" err="1"/>
              <a:t>SageMaker</a:t>
            </a:r>
            <a:r>
              <a:rPr lang="en-US" dirty="0"/>
              <a:t> and/or AWS Glue)</a:t>
            </a:r>
          </a:p>
          <a:p>
            <a:pPr marL="457200" indent="-457200">
              <a:buFont typeface="+mj-lt"/>
              <a:buAutoNum type="arabicPeriod"/>
            </a:pPr>
            <a:r>
              <a:rPr lang="en-US" dirty="0"/>
              <a:t>Create the relational data warehouse (AWS RDS)</a:t>
            </a:r>
          </a:p>
          <a:p>
            <a:pPr marL="457200" indent="-457200">
              <a:buFont typeface="+mj-lt"/>
              <a:buAutoNum type="arabicPeriod"/>
            </a:pPr>
            <a:r>
              <a:rPr lang="en-US" dirty="0"/>
              <a:t>Query the data warehouse (Tableau)</a:t>
            </a:r>
          </a:p>
        </p:txBody>
      </p:sp>
      <p:sp>
        <p:nvSpPr>
          <p:cNvPr id="4" name="Segnaposto piè di pagina 3">
            <a:extLst>
              <a:ext uri="{FF2B5EF4-FFF2-40B4-BE49-F238E27FC236}">
                <a16:creationId xmlns:a16="http://schemas.microsoft.com/office/drawing/2014/main" id="{3AAF3BA3-71F0-E6E0-7A15-2001C3388388}"/>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CAF679D1-3301-BA7F-84A4-BE9CE8867924}"/>
              </a:ext>
            </a:extLst>
          </p:cNvPr>
          <p:cNvSpPr>
            <a:spLocks noGrp="1"/>
          </p:cNvSpPr>
          <p:nvPr>
            <p:ph type="sldNum" sz="quarter" idx="12"/>
          </p:nvPr>
        </p:nvSpPr>
        <p:spPr/>
        <p:txBody>
          <a:bodyPr/>
          <a:lstStyle/>
          <a:p>
            <a:fld id="{5DD6F1BA-2510-46FC-9346-AB1F3CA1593B}" type="slidenum">
              <a:rPr lang="en-US" smtClean="0"/>
              <a:pPr/>
              <a:t>179</a:t>
            </a:fld>
            <a:endParaRPr lang="en-US"/>
          </a:p>
        </p:txBody>
      </p:sp>
      <p:sp>
        <p:nvSpPr>
          <p:cNvPr id="11" name="Segnaposto contenuto 10">
            <a:extLst>
              <a:ext uri="{FF2B5EF4-FFF2-40B4-BE49-F238E27FC236}">
                <a16:creationId xmlns:a16="http://schemas.microsoft.com/office/drawing/2014/main" id="{08200E20-2D42-B644-A5AF-F8135D28FF3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213958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en-US" dirty="0"/>
              <a:t>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199" y="1825625"/>
            <a:ext cx="7786991" cy="4351338"/>
          </a:xfrm>
        </p:spPr>
        <p:txBody>
          <a:bodyPr/>
          <a:lstStyle/>
          <a:p>
            <a:r>
              <a:rPr lang="en-US" dirty="0"/>
              <a:t>Getting </a:t>
            </a:r>
            <a:r>
              <a:rPr lang="en-US" dirty="0">
                <a:solidFill>
                  <a:srgbClr val="FF5050"/>
                </a:solidFill>
              </a:rPr>
              <a:t>value</a:t>
            </a:r>
            <a:r>
              <a:rPr lang="en-US" dirty="0"/>
              <a:t> from data </a:t>
            </a:r>
            <a:r>
              <a:rPr lang="en-US" dirty="0">
                <a:solidFill>
                  <a:srgbClr val="FF5050"/>
                </a:solidFill>
              </a:rPr>
              <a:t>is not</a:t>
            </a:r>
            <a:r>
              <a:rPr lang="en-US" dirty="0"/>
              <a:t> (only) a matter of </a:t>
            </a:r>
            <a:r>
              <a:rPr lang="en-US" dirty="0">
                <a:solidFill>
                  <a:srgbClr val="FF5050"/>
                </a:solidFill>
              </a:rPr>
              <a:t>storage</a:t>
            </a:r>
          </a:p>
          <a:p>
            <a:pPr lvl="1"/>
            <a:r>
              <a:rPr lang="en-US" dirty="0"/>
              <a:t>Any example?</a:t>
            </a:r>
          </a:p>
        </p:txBody>
      </p:sp>
      <p:sp>
        <p:nvSpPr>
          <p:cNvPr id="11" name="Segnaposto contenuto 10">
            <a:extLst>
              <a:ext uri="{FF2B5EF4-FFF2-40B4-BE49-F238E27FC236}">
                <a16:creationId xmlns:a16="http://schemas.microsoft.com/office/drawing/2014/main" id="{C08BFE8E-D149-E289-4098-52C94925FA38}"/>
              </a:ext>
            </a:extLst>
          </p:cNvPr>
          <p:cNvSpPr>
            <a:spLocks noGrp="1"/>
          </p:cNvSpPr>
          <p:nvPr>
            <p:ph sz="half" idx="2"/>
          </p:nvPr>
        </p:nvSpPr>
        <p:spPr>
          <a:xfrm>
            <a:off x="8190688" y="1825625"/>
            <a:ext cx="3163111" cy="4351338"/>
          </a:xfrm>
        </p:spPr>
        <p:txBody>
          <a:bodyPr anchor="t"/>
          <a:lstStyle/>
          <a:p>
            <a:pPr algn="r"/>
            <a:r>
              <a:rPr lang="en-US" sz="1600" dirty="0">
                <a:solidFill>
                  <a:srgbClr val="313537"/>
                </a:solidFill>
                <a:effectLst/>
              </a:rPr>
              <a:t>“It is a capital mistake to theorize before one has data. Insensibly, one begins to twist the facts to suit theories, instead of theories to suit facts.”</a:t>
            </a:r>
            <a:r>
              <a:rPr lang="en-US" sz="1600" dirty="0">
                <a:solidFill>
                  <a:srgbClr val="FF5050"/>
                </a:solidFill>
                <a:effectLst/>
              </a:rPr>
              <a:t> </a:t>
            </a:r>
          </a:p>
          <a:p>
            <a:pPr algn="r"/>
            <a:r>
              <a:rPr lang="en-US" sz="1600" dirty="0">
                <a:solidFill>
                  <a:srgbClr val="FF5050"/>
                </a:solidFill>
                <a:effectLst/>
              </a:rPr>
              <a:t>– Sherlock Holmes</a:t>
            </a:r>
            <a:r>
              <a:rPr lang="en-US" sz="1600" b="1" dirty="0">
                <a:solidFill>
                  <a:srgbClr val="FF5050"/>
                </a:solidFill>
                <a:effectLst/>
              </a:rPr>
              <a:t> </a:t>
            </a:r>
            <a:endParaRPr lang="en-US" sz="1600" dirty="0">
              <a:solidFill>
                <a:srgbClr val="FF5050"/>
              </a:solidFill>
              <a:effectLst/>
            </a:endParaRPr>
          </a:p>
          <a:p>
            <a:pPr algn="r"/>
            <a:endParaRPr lang="en-US" sz="160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a:t>
            </a:fld>
            <a:endParaRPr lang="it-IT" dirty="0"/>
          </a:p>
        </p:txBody>
      </p:sp>
      <p:sp>
        <p:nvSpPr>
          <p:cNvPr id="12" name="Segnaposto contenuto 11">
            <a:extLst>
              <a:ext uri="{FF2B5EF4-FFF2-40B4-BE49-F238E27FC236}">
                <a16:creationId xmlns:a16="http://schemas.microsoft.com/office/drawing/2014/main" id="{6E511BDD-3D31-2276-6BE0-138B1505B8E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4553560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it-IT" dirty="0"/>
              <a:t>Data </a:t>
            </a:r>
            <a:r>
              <a:rPr lang="it-IT" dirty="0" err="1"/>
              <a:t>lake</a:t>
            </a:r>
            <a:r>
              <a:rPr lang="it-IT" dirty="0"/>
              <a:t>: AWS S3</a:t>
            </a:r>
            <a:endParaRPr lang="en-US" dirty="0"/>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dirty="0"/>
              <a:t>AWS Simple Storage Service (S3) </a:t>
            </a:r>
          </a:p>
          <a:p>
            <a:pPr lvl="1"/>
            <a:r>
              <a:rPr lang="en-US" dirty="0"/>
              <a:t>A serverless object storage service offering industry-leading scalability, data availability, security, and performance. </a:t>
            </a:r>
          </a:p>
          <a:p>
            <a:pPr lvl="1"/>
            <a:r>
              <a:rPr lang="en-US" dirty="0"/>
              <a:t>Customers of all sizes and industries can store and protect any amount of data for virtually any use case, such as data lakes</a:t>
            </a:r>
          </a:p>
        </p:txBody>
      </p:sp>
      <p:pic>
        <p:nvPicPr>
          <p:cNvPr id="9" name="Segnaposto contenuto 8">
            <a:extLst>
              <a:ext uri="{FF2B5EF4-FFF2-40B4-BE49-F238E27FC236}">
                <a16:creationId xmlns:a16="http://schemas.microsoft.com/office/drawing/2014/main" id="{0480D226-2065-E784-75CE-CC2878845B53}"/>
              </a:ext>
            </a:extLst>
          </p:cNvPr>
          <p:cNvPicPr>
            <a:picLocks noGrp="1" noChangeAspect="1"/>
          </p:cNvPicPr>
          <p:nvPr>
            <p:ph sz="half" idx="2"/>
          </p:nvPr>
        </p:nvPicPr>
        <p:blipFill>
          <a:blip r:embed="rId2"/>
          <a:stretch>
            <a:fillRect/>
          </a:stretch>
        </p:blipFill>
        <p:spPr>
          <a:xfrm>
            <a:off x="6172200" y="3216324"/>
            <a:ext cx="5181600" cy="1569939"/>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180</a:t>
            </a:fld>
            <a:endParaRPr lang="it-IT"/>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it-IT" dirty="0"/>
              <a:t>Last access 2022-08</a:t>
            </a:r>
            <a:endParaRPr lang="en-US" dirty="0"/>
          </a:p>
        </p:txBody>
      </p:sp>
    </p:spTree>
    <p:extLst>
      <p:ext uri="{BB962C8B-B14F-4D97-AF65-F5344CB8AC3E}">
        <p14:creationId xmlns:p14="http://schemas.microsoft.com/office/powerpoint/2010/main" val="200456195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it-IT" dirty="0"/>
              <a:t>Data </a:t>
            </a:r>
            <a:r>
              <a:rPr lang="it-IT" dirty="0" err="1"/>
              <a:t>exploration</a:t>
            </a:r>
            <a:r>
              <a:rPr lang="it-IT" dirty="0"/>
              <a:t>: AWS </a:t>
            </a:r>
            <a:r>
              <a:rPr lang="it-IT" dirty="0" err="1"/>
              <a:t>SageMaker</a:t>
            </a:r>
            <a:endParaRPr lang="en-US" dirty="0"/>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dirty="0"/>
              <a:t>Amazon </a:t>
            </a:r>
            <a:r>
              <a:rPr lang="en-US" dirty="0" err="1"/>
              <a:t>SageMaker</a:t>
            </a:r>
            <a:endParaRPr lang="en-US" dirty="0"/>
          </a:p>
          <a:p>
            <a:pPr lvl="1"/>
            <a:r>
              <a:rPr lang="en-US" dirty="0"/>
              <a:t>Fully managed service that provides machine learning (ML) capabilities for data scientists and developers to prepare, build, train, and deploy high-quality ML models efficiently</a:t>
            </a:r>
          </a:p>
        </p:txBody>
      </p:sp>
      <p:pic>
        <p:nvPicPr>
          <p:cNvPr id="9" name="Segnaposto contenuto 8">
            <a:extLst>
              <a:ext uri="{FF2B5EF4-FFF2-40B4-BE49-F238E27FC236}">
                <a16:creationId xmlns:a16="http://schemas.microsoft.com/office/drawing/2014/main" id="{06463EB2-4974-F115-E817-4ED17C385852}"/>
              </a:ext>
            </a:extLst>
          </p:cNvPr>
          <p:cNvPicPr>
            <a:picLocks noGrp="1" noChangeAspect="1"/>
          </p:cNvPicPr>
          <p:nvPr>
            <p:ph sz="half" idx="2"/>
          </p:nvPr>
        </p:nvPicPr>
        <p:blipFill>
          <a:blip r:embed="rId2"/>
          <a:stretch>
            <a:fillRect/>
          </a:stretch>
        </p:blipFill>
        <p:spPr>
          <a:xfrm>
            <a:off x="6686443" y="2016817"/>
            <a:ext cx="4153113" cy="39689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181</a:t>
            </a:fld>
            <a:endParaRPr lang="it-IT"/>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it-IT" dirty="0"/>
              <a:t>Last access 2022-08</a:t>
            </a:r>
            <a:endParaRPr lang="en-US" dirty="0"/>
          </a:p>
        </p:txBody>
      </p:sp>
    </p:spTree>
    <p:extLst>
      <p:ext uri="{BB962C8B-B14F-4D97-AF65-F5344CB8AC3E}">
        <p14:creationId xmlns:p14="http://schemas.microsoft.com/office/powerpoint/2010/main" val="25371716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sp>
        <p:nvSpPr>
          <p:cNvPr id="8" name="Segnaposto contenuto 7">
            <a:extLst>
              <a:ext uri="{FF2B5EF4-FFF2-40B4-BE49-F238E27FC236}">
                <a16:creationId xmlns:a16="http://schemas.microsoft.com/office/drawing/2014/main" id="{C979A079-F4F1-A3A4-6E9F-0D5CF8F3052D}"/>
              </a:ext>
            </a:extLst>
          </p:cNvPr>
          <p:cNvSpPr>
            <a:spLocks noGrp="1"/>
          </p:cNvSpPr>
          <p:nvPr>
            <p:ph sz="half" idx="1"/>
          </p:nvPr>
        </p:nvSpPr>
        <p:spPr/>
        <p:txBody>
          <a:bodyPr/>
          <a:lstStyle/>
          <a:p>
            <a:r>
              <a:rPr lang="en-US" dirty="0"/>
              <a:t>AWS Glue </a:t>
            </a:r>
          </a:p>
          <a:p>
            <a:pPr lvl="1"/>
            <a:r>
              <a:rPr lang="en-US" dirty="0"/>
              <a:t>A serverless data integration service to discover and prepare data for analytics</a:t>
            </a:r>
          </a:p>
          <a:p>
            <a:pPr lvl="1"/>
            <a:r>
              <a:rPr lang="en-US" dirty="0"/>
              <a:t>Provide capabilities for data integration so that you can start analyzing your data and putting it to use in minutes</a:t>
            </a:r>
          </a:p>
          <a:p>
            <a:pPr lvl="1"/>
            <a:r>
              <a:rPr lang="en-US" dirty="0"/>
              <a:t>Provide both visual and code-based interfaces to make data integration easier</a:t>
            </a:r>
          </a:p>
          <a:p>
            <a:pPr lvl="1"/>
            <a:r>
              <a:rPr lang="en-US" dirty="0"/>
              <a:t>Users can easily find and access data using the AWS Glue Data Catalog</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182</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it-IT" dirty="0"/>
              <a:t>Last access 2022-08</a:t>
            </a:r>
            <a:endParaRPr lang="en-US" dirty="0"/>
          </a:p>
        </p:txBody>
      </p:sp>
    </p:spTree>
    <p:extLst>
      <p:ext uri="{BB962C8B-B14F-4D97-AF65-F5344CB8AC3E}">
        <p14:creationId xmlns:p14="http://schemas.microsoft.com/office/powerpoint/2010/main" val="344516971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61C595-7A15-1C20-F49D-1B358D27B00D}"/>
              </a:ext>
            </a:extLst>
          </p:cNvPr>
          <p:cNvSpPr>
            <a:spLocks noGrp="1"/>
          </p:cNvSpPr>
          <p:nvPr>
            <p:ph type="title"/>
          </p:nvPr>
        </p:nvSpPr>
        <p:spPr/>
        <p:txBody>
          <a:bodyPr/>
          <a:lstStyle/>
          <a:p>
            <a:r>
              <a:rPr lang="it-IT" dirty="0"/>
              <a:t>ETL: AWS </a:t>
            </a:r>
            <a:r>
              <a:rPr lang="it-IT" dirty="0" err="1"/>
              <a:t>Glue</a:t>
            </a:r>
            <a:endParaRPr lang="en-US" dirty="0"/>
          </a:p>
        </p:txBody>
      </p:sp>
      <p:pic>
        <p:nvPicPr>
          <p:cNvPr id="9" name="Segnaposto contenuto 8">
            <a:extLst>
              <a:ext uri="{FF2B5EF4-FFF2-40B4-BE49-F238E27FC236}">
                <a16:creationId xmlns:a16="http://schemas.microsoft.com/office/drawing/2014/main" id="{C237CD06-9A99-042E-493A-A569C1657A65}"/>
              </a:ext>
            </a:extLst>
          </p:cNvPr>
          <p:cNvPicPr>
            <a:picLocks noGrp="1" noChangeAspect="1"/>
          </p:cNvPicPr>
          <p:nvPr>
            <p:ph sz="half" idx="2"/>
          </p:nvPr>
        </p:nvPicPr>
        <p:blipFill>
          <a:blip r:embed="rId2"/>
          <a:stretch>
            <a:fillRect/>
          </a:stretch>
        </p:blipFill>
        <p:spPr>
          <a:xfrm>
            <a:off x="6621673" y="1825625"/>
            <a:ext cx="4282654" cy="4351338"/>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7EA44D9F-46F0-8F37-8466-A5ED0F4A6C16}"/>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F1C470F-4BE0-FAD6-2D8B-B783155337BE}"/>
              </a:ext>
            </a:extLst>
          </p:cNvPr>
          <p:cNvSpPr>
            <a:spLocks noGrp="1"/>
          </p:cNvSpPr>
          <p:nvPr>
            <p:ph type="sldNum" sz="quarter" idx="12"/>
          </p:nvPr>
        </p:nvSpPr>
        <p:spPr/>
        <p:txBody>
          <a:bodyPr/>
          <a:lstStyle/>
          <a:p>
            <a:fld id="{5DD6F1BA-2510-46FC-9346-AB1F3CA1593B}" type="slidenum">
              <a:rPr lang="it-IT" smtClean="0"/>
              <a:t>183</a:t>
            </a:fld>
            <a:endParaRPr lang="it-IT"/>
          </a:p>
        </p:txBody>
      </p:sp>
      <p:sp>
        <p:nvSpPr>
          <p:cNvPr id="7" name="Segnaposto contenuto 6">
            <a:extLst>
              <a:ext uri="{FF2B5EF4-FFF2-40B4-BE49-F238E27FC236}">
                <a16:creationId xmlns:a16="http://schemas.microsoft.com/office/drawing/2014/main" id="{A70B4BF3-0FC9-946A-43CC-6E2FE31081F9}"/>
              </a:ext>
            </a:extLst>
          </p:cNvPr>
          <p:cNvSpPr>
            <a:spLocks noGrp="1"/>
          </p:cNvSpPr>
          <p:nvPr>
            <p:ph idx="13"/>
          </p:nvPr>
        </p:nvSpPr>
        <p:spPr/>
        <p:txBody>
          <a:bodyPr/>
          <a:lstStyle/>
          <a:p>
            <a:r>
              <a:rPr lang="it-IT" dirty="0"/>
              <a:t>Last access 2022-08</a:t>
            </a:r>
            <a:endParaRPr lang="en-US" dirty="0"/>
          </a:p>
        </p:txBody>
      </p:sp>
      <p:pic>
        <p:nvPicPr>
          <p:cNvPr id="12" name="Segnaposto contenuto 11">
            <a:extLst>
              <a:ext uri="{FF2B5EF4-FFF2-40B4-BE49-F238E27FC236}">
                <a16:creationId xmlns:a16="http://schemas.microsoft.com/office/drawing/2014/main" id="{05138254-B625-5A87-E2F0-D44DAB1CB8D2}"/>
              </a:ext>
            </a:extLst>
          </p:cNvPr>
          <p:cNvPicPr>
            <a:picLocks noGrp="1" noChangeAspect="1"/>
          </p:cNvPicPr>
          <p:nvPr>
            <p:ph sz="half" idx="1"/>
          </p:nvPr>
        </p:nvPicPr>
        <p:blipFill>
          <a:blip r:embed="rId3"/>
          <a:stretch>
            <a:fillRect/>
          </a:stretch>
        </p:blipFill>
        <p:spPr>
          <a:xfrm>
            <a:off x="2768566" y="2477215"/>
            <a:ext cx="1320868" cy="30481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0588370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3" name="Segnaposto contenuto 2">
            <a:extLst>
              <a:ext uri="{FF2B5EF4-FFF2-40B4-BE49-F238E27FC236}">
                <a16:creationId xmlns:a16="http://schemas.microsoft.com/office/drawing/2014/main" id="{0AFB314C-3927-A28B-E069-5F5B9F560DD8}"/>
              </a:ext>
            </a:extLst>
          </p:cNvPr>
          <p:cNvPicPr>
            <a:picLocks noGrp="1" noChangeAspect="1"/>
          </p:cNvPicPr>
          <p:nvPr>
            <p:ph sz="half" idx="1"/>
          </p:nvPr>
        </p:nvPicPr>
        <p:blipFill>
          <a:blip r:embed="rId2"/>
          <a:stretch>
            <a:fillRect/>
          </a:stretch>
        </p:blipFill>
        <p:spPr>
          <a:xfrm>
            <a:off x="838200" y="2087581"/>
            <a:ext cx="5181600" cy="382742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184</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it-IT" dirty="0"/>
              <a:t>Last access 2022-08</a:t>
            </a:r>
            <a:endParaRPr lang="en-US" dirty="0"/>
          </a:p>
        </p:txBody>
      </p:sp>
      <p:sp>
        <p:nvSpPr>
          <p:cNvPr id="6" name="Rettangolo 5">
            <a:extLst>
              <a:ext uri="{FF2B5EF4-FFF2-40B4-BE49-F238E27FC236}">
                <a16:creationId xmlns:a16="http://schemas.microsoft.com/office/drawing/2014/main" id="{FDD45966-3B64-B831-6A65-91F7756E2E0B}"/>
              </a:ext>
            </a:extLst>
          </p:cNvPr>
          <p:cNvSpPr/>
          <p:nvPr/>
        </p:nvSpPr>
        <p:spPr>
          <a:xfrm>
            <a:off x="7960112" y="1825625"/>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magine 1">
            <a:extLst>
              <a:ext uri="{FF2B5EF4-FFF2-40B4-BE49-F238E27FC236}">
                <a16:creationId xmlns:a16="http://schemas.microsoft.com/office/drawing/2014/main" id="{8E8CE6C2-EB50-2180-0A88-C4E0FFCBE84B}"/>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F6A6B790-AC2F-520E-6860-3581AFF15A54}"/>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62901E7-D964-54DF-02E4-A27C380293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422625908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185</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it-IT" dirty="0"/>
              <a:t>Last access 2022-08</a:t>
            </a:r>
            <a:endParaRPr lang="en-US" dirty="0"/>
          </a:p>
        </p:txBody>
      </p:sp>
      <p:sp>
        <p:nvSpPr>
          <p:cNvPr id="6" name="Rettangolo 5">
            <a:extLst>
              <a:ext uri="{FF2B5EF4-FFF2-40B4-BE49-F238E27FC236}">
                <a16:creationId xmlns:a16="http://schemas.microsoft.com/office/drawing/2014/main" id="{FDD45966-3B64-B831-6A65-91F7756E2E0B}"/>
              </a:ext>
            </a:extLst>
          </p:cNvPr>
          <p:cNvSpPr/>
          <p:nvPr/>
        </p:nvSpPr>
        <p:spPr>
          <a:xfrm>
            <a:off x="7960112" y="278542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Segnaposto contenuto 10">
            <a:extLst>
              <a:ext uri="{FF2B5EF4-FFF2-40B4-BE49-F238E27FC236}">
                <a16:creationId xmlns:a16="http://schemas.microsoft.com/office/drawing/2014/main" id="{7A32FF2D-CCF6-6408-008E-D7ECAFC7BB61}"/>
              </a:ext>
            </a:extLst>
          </p:cNvPr>
          <p:cNvPicPr>
            <a:picLocks noGrp="1" noChangeAspect="1"/>
          </p:cNvPicPr>
          <p:nvPr>
            <p:ph sz="half" idx="1"/>
          </p:nvPr>
        </p:nvPicPr>
        <p:blipFill>
          <a:blip r:embed="rId3"/>
          <a:stretch>
            <a:fillRect/>
          </a:stretch>
        </p:blipFill>
        <p:spPr>
          <a:xfrm>
            <a:off x="838200" y="2717523"/>
            <a:ext cx="5181600" cy="2567542"/>
          </a:xfrm>
          <a:prstGeom prst="rect">
            <a:avLst/>
          </a:prstGeom>
          <a:ln>
            <a:noFill/>
          </a:ln>
          <a:effectLst>
            <a:outerShdw blurRad="292100" dist="139700" dir="2700000" algn="tl" rotWithShape="0">
              <a:srgbClr val="333333">
                <a:alpha val="65000"/>
              </a:srgbClr>
            </a:outerShdw>
          </a:effectLst>
        </p:spPr>
      </p:pic>
      <p:pic>
        <p:nvPicPr>
          <p:cNvPr id="3" name="Immagine 2">
            <a:extLst>
              <a:ext uri="{FF2B5EF4-FFF2-40B4-BE49-F238E27FC236}">
                <a16:creationId xmlns:a16="http://schemas.microsoft.com/office/drawing/2014/main" id="{78383801-73E3-0E50-A7FD-20D0F5D7345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253A1D36-8386-40EF-CD9A-8EA3CBFBEE0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38B948B-4E39-D583-CD6F-29BF4390CE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62007723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23" name="Segnaposto contenuto 22">
            <a:extLst>
              <a:ext uri="{FF2B5EF4-FFF2-40B4-BE49-F238E27FC236}">
                <a16:creationId xmlns:a16="http://schemas.microsoft.com/office/drawing/2014/main" id="{CCFA5850-7815-EBFA-DA3B-825537E370EB}"/>
              </a:ext>
            </a:extLst>
          </p:cNvPr>
          <p:cNvPicPr>
            <a:picLocks noGrp="1" noChangeAspect="1"/>
          </p:cNvPicPr>
          <p:nvPr>
            <p:ph sz="half" idx="1"/>
          </p:nvPr>
        </p:nvPicPr>
        <p:blipFill>
          <a:blip r:embed="rId2"/>
          <a:stretch>
            <a:fillRect/>
          </a:stretch>
        </p:blipFill>
        <p:spPr>
          <a:xfrm>
            <a:off x="838200" y="2804308"/>
            <a:ext cx="5181600" cy="2393972"/>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186</a:t>
            </a:fld>
            <a:endParaRPr lang="it-IT"/>
          </a:p>
        </p:txBody>
      </p:sp>
      <p:sp>
        <p:nvSpPr>
          <p:cNvPr id="3" name="Segnaposto contenuto 2">
            <a:extLst>
              <a:ext uri="{FF2B5EF4-FFF2-40B4-BE49-F238E27FC236}">
                <a16:creationId xmlns:a16="http://schemas.microsoft.com/office/drawing/2014/main" id="{79615B30-20A0-CD74-3DBD-F4D553676580}"/>
              </a:ext>
            </a:extLst>
          </p:cNvPr>
          <p:cNvSpPr>
            <a:spLocks noGrp="1"/>
          </p:cNvSpPr>
          <p:nvPr>
            <p:ph idx="13"/>
          </p:nvPr>
        </p:nvSpPr>
        <p:spPr/>
        <p:txBody>
          <a:bodyPr/>
          <a:lstStyle/>
          <a:p>
            <a:r>
              <a:rPr lang="it-IT" dirty="0"/>
              <a:t>Last access 2022-08</a:t>
            </a:r>
            <a:endParaRPr lang="en-US" dirty="0"/>
          </a:p>
        </p:txBody>
      </p:sp>
      <p:sp>
        <p:nvSpPr>
          <p:cNvPr id="2" name="Rettangolo 1">
            <a:extLst>
              <a:ext uri="{FF2B5EF4-FFF2-40B4-BE49-F238E27FC236}">
                <a16:creationId xmlns:a16="http://schemas.microsoft.com/office/drawing/2014/main" id="{CA1E2229-25F4-85D5-9F71-3F8AB6F46ABF}"/>
              </a:ext>
            </a:extLst>
          </p:cNvPr>
          <p:cNvSpPr/>
          <p:nvPr/>
        </p:nvSpPr>
        <p:spPr>
          <a:xfrm>
            <a:off x="7960112" y="3745217"/>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a:extLst>
              <a:ext uri="{FF2B5EF4-FFF2-40B4-BE49-F238E27FC236}">
                <a16:creationId xmlns:a16="http://schemas.microsoft.com/office/drawing/2014/main" id="{7B44F826-F570-13FE-40B5-F88D56D6D0D3}"/>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98A91EA8-89EE-DCD7-D82C-FC0A08A44A19}"/>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ED0F13CF-2019-1CA1-AFED-6BFF19FF51F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50265896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187</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a:xfrm>
            <a:off x="838200" y="5298563"/>
            <a:ext cx="10515600" cy="365125"/>
          </a:xfrm>
        </p:spPr>
        <p:txBody>
          <a:bodyPr/>
          <a:lstStyle/>
          <a:p>
            <a:r>
              <a:rPr lang="en-US" dirty="0">
                <a:solidFill>
                  <a:srgbClr val="0070C0"/>
                </a:solidFill>
                <a:latin typeface="Consolas" panose="020B0609020204030204" pitchFamily="49" charset="0"/>
              </a:rPr>
              <a:t>select</a:t>
            </a: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-MM-dd HH') </a:t>
            </a:r>
            <a:r>
              <a:rPr lang="en-US" dirty="0">
                <a:solidFill>
                  <a:srgbClr val="0070C0"/>
                </a:solidFill>
                <a:latin typeface="Consolas" panose="020B0609020204030204" pitchFamily="49" charset="0"/>
              </a:rPr>
              <a:t>as</a:t>
            </a:r>
            <a:r>
              <a:rPr lang="en-US" dirty="0">
                <a:latin typeface="Consolas" panose="020B0609020204030204" pitchFamily="49" charset="0"/>
              </a:rPr>
              <a:t> hour, </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 </a:t>
            </a:r>
            <a:r>
              <a:rPr lang="en-US" dirty="0">
                <a:solidFill>
                  <a:srgbClr val="0070C0"/>
                </a:solidFill>
                <a:latin typeface="Consolas" panose="020B0609020204030204" pitchFamily="49" charset="0"/>
              </a:rPr>
              <a:t>as</a:t>
            </a:r>
            <a:r>
              <a:rPr lang="en-US" dirty="0">
                <a:latin typeface="Consolas" panose="020B0609020204030204" pitchFamily="49" charset="0"/>
              </a:rPr>
              <a:t> year,</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-MM') </a:t>
            </a:r>
            <a:r>
              <a:rPr lang="en-US" dirty="0">
                <a:solidFill>
                  <a:srgbClr val="0070C0"/>
                </a:solidFill>
                <a:latin typeface="Consolas" panose="020B0609020204030204" pitchFamily="49" charset="0"/>
              </a:rPr>
              <a:t>as</a:t>
            </a:r>
            <a:r>
              <a:rPr lang="en-US" dirty="0">
                <a:latin typeface="Consolas" panose="020B0609020204030204" pitchFamily="49" charset="0"/>
              </a:rPr>
              <a:t> month,</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-MM-dd') </a:t>
            </a:r>
            <a:r>
              <a:rPr lang="en-US" dirty="0">
                <a:solidFill>
                  <a:srgbClr val="0070C0"/>
                </a:solidFill>
                <a:latin typeface="Consolas" panose="020B0609020204030204" pitchFamily="49" charset="0"/>
              </a:rPr>
              <a:t>as</a:t>
            </a:r>
            <a:r>
              <a:rPr lang="en-US" dirty="0">
                <a:latin typeface="Consolas" panose="020B0609020204030204" pitchFamily="49" charset="0"/>
              </a:rPr>
              <a:t> date,</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concat</a:t>
            </a:r>
            <a:r>
              <a:rPr lang="en-US" dirty="0">
                <a:latin typeface="Consolas" panose="020B0609020204030204" pitchFamily="49" charset="0"/>
              </a:rPr>
              <a:t>('(', xx, ', ', </a:t>
            </a:r>
            <a:r>
              <a:rPr lang="en-US" dirty="0" err="1">
                <a:latin typeface="Consolas" panose="020B0609020204030204" pitchFamily="49" charset="0"/>
              </a:rPr>
              <a:t>yy</a:t>
            </a:r>
            <a:r>
              <a:rPr lang="en-US" dirty="0">
                <a:latin typeface="Consolas" panose="020B0609020204030204" pitchFamily="49" charset="0"/>
              </a:rPr>
              <a:t>, ')') </a:t>
            </a:r>
            <a:r>
              <a:rPr lang="en-US" dirty="0">
                <a:solidFill>
                  <a:srgbClr val="0070C0"/>
                </a:solidFill>
                <a:latin typeface="Consolas" panose="020B0609020204030204" pitchFamily="49" charset="0"/>
              </a:rPr>
              <a:t>as</a:t>
            </a:r>
            <a:r>
              <a:rPr lang="en-US" dirty="0">
                <a:latin typeface="Consolas" panose="020B0609020204030204" pitchFamily="49" charset="0"/>
              </a:rPr>
              <a:t> sensor,</a:t>
            </a:r>
            <a:br>
              <a:rPr lang="en-US" dirty="0">
                <a:latin typeface="Consolas" panose="020B0609020204030204" pitchFamily="49" charset="0"/>
              </a:rPr>
            </a:br>
            <a:r>
              <a:rPr lang="en-US" dirty="0">
                <a:latin typeface="Consolas" panose="020B0609020204030204" pitchFamily="49" charset="0"/>
              </a:rPr>
              <a:t>       xx </a:t>
            </a:r>
            <a:r>
              <a:rPr lang="en-US" dirty="0">
                <a:solidFill>
                  <a:srgbClr val="0070C0"/>
                </a:solidFill>
                <a:latin typeface="Consolas" panose="020B0609020204030204" pitchFamily="49" charset="0"/>
              </a:rPr>
              <a:t>as</a:t>
            </a:r>
            <a:r>
              <a:rPr lang="en-US" dirty="0">
                <a:latin typeface="Consolas" panose="020B0609020204030204" pitchFamily="49" charset="0"/>
              </a:rPr>
              <a:t> </a:t>
            </a:r>
            <a:r>
              <a:rPr lang="en-US" dirty="0" err="1">
                <a:latin typeface="Consolas" panose="020B0609020204030204" pitchFamily="49" charset="0"/>
              </a:rPr>
              <a:t>dist</a:t>
            </a:r>
            <a:r>
              <a:rPr lang="en-US" dirty="0">
                <a:latin typeface="Consolas" panose="020B0609020204030204" pitchFamily="49" charset="0"/>
              </a:rPr>
              <a:t>, </a:t>
            </a:r>
            <a:r>
              <a:rPr lang="en-US" dirty="0" err="1">
                <a:latin typeface="Consolas" panose="020B0609020204030204" pitchFamily="49" charset="0"/>
              </a:rPr>
              <a:t>yy</a:t>
            </a:r>
            <a:r>
              <a:rPr lang="en-US" dirty="0">
                <a:latin typeface="Consolas" panose="020B0609020204030204" pitchFamily="49" charset="0"/>
              </a:rPr>
              <a:t> </a:t>
            </a:r>
            <a:r>
              <a:rPr lang="en-US" dirty="0">
                <a:solidFill>
                  <a:srgbClr val="0070C0"/>
                </a:solidFill>
                <a:latin typeface="Consolas" panose="020B0609020204030204" pitchFamily="49" charset="0"/>
              </a:rPr>
              <a:t>as</a:t>
            </a:r>
            <a:r>
              <a:rPr lang="en-US" dirty="0">
                <a:latin typeface="Consolas" panose="020B0609020204030204" pitchFamily="49" charset="0"/>
              </a:rPr>
              <a:t> depth, value, timestamp</a:t>
            </a:r>
            <a:br>
              <a:rPr lang="en-US" dirty="0">
                <a:latin typeface="Consolas" panose="020B0609020204030204" pitchFamily="49" charset="0"/>
              </a:rPr>
            </a:br>
            <a:r>
              <a:rPr lang="en-US" dirty="0">
                <a:solidFill>
                  <a:srgbClr val="0070C0"/>
                </a:solidFill>
                <a:latin typeface="Consolas" panose="020B0609020204030204" pitchFamily="49" charset="0"/>
              </a:rPr>
              <a:t>from</a:t>
            </a:r>
            <a:r>
              <a:rPr lang="en-US" dirty="0">
                <a:latin typeface="Consolas" panose="020B0609020204030204" pitchFamily="49" charset="0"/>
              </a:rPr>
              <a:t> (</a:t>
            </a:r>
            <a:br>
              <a:rPr lang="en-US" dirty="0">
                <a:latin typeface="Consolas" panose="020B0609020204030204" pitchFamily="49" charset="0"/>
              </a:rPr>
            </a:br>
            <a:r>
              <a:rPr lang="en-US" dirty="0">
                <a:latin typeface="Consolas" panose="020B0609020204030204" pitchFamily="49" charset="0"/>
              </a:rPr>
              <a:t>     </a:t>
            </a:r>
            <a:r>
              <a:rPr lang="en-US" dirty="0">
                <a:solidFill>
                  <a:srgbClr val="0070C0"/>
                </a:solidFill>
                <a:latin typeface="Consolas" panose="020B0609020204030204" pitchFamily="49" charset="0"/>
              </a:rPr>
              <a:t>select</a:t>
            </a:r>
            <a:r>
              <a:rPr lang="en-US" dirty="0">
                <a:latin typeface="Consolas" panose="020B0609020204030204" pitchFamily="49" charset="0"/>
              </a:rPr>
              <a:t> </a:t>
            </a:r>
            <a:r>
              <a:rPr lang="en-US" dirty="0" err="1">
                <a:latin typeface="Consolas" panose="020B0609020204030204" pitchFamily="49" charset="0"/>
              </a:rPr>
              <a:t>from_unixtime</a:t>
            </a:r>
            <a:r>
              <a:rPr lang="en-US" dirty="0">
                <a:latin typeface="Consolas" panose="020B0609020204030204" pitchFamily="49" charset="0"/>
              </a:rPr>
              <a:t>(</a:t>
            </a:r>
            <a:r>
              <a:rPr lang="en-US" dirty="0">
                <a:solidFill>
                  <a:srgbClr val="0070C0"/>
                </a:solidFill>
                <a:latin typeface="Consolas" panose="020B0609020204030204" pitchFamily="49" charset="0"/>
              </a:rPr>
              <a:t>int</a:t>
            </a:r>
            <a:r>
              <a:rPr lang="en-US" dirty="0">
                <a:latin typeface="Consolas" panose="020B0609020204030204" pitchFamily="49" charset="0"/>
              </a:rPr>
              <a:t>(timestamp / 3600) * 3600) </a:t>
            </a:r>
            <a:r>
              <a:rPr lang="en-US" dirty="0">
                <a:solidFill>
                  <a:srgbClr val="0070C0"/>
                </a:solidFill>
                <a:latin typeface="Consolas" panose="020B0609020204030204" pitchFamily="49" charset="0"/>
              </a:rPr>
              <a:t>as</a:t>
            </a:r>
            <a:r>
              <a:rPr lang="en-US" dirty="0">
                <a:latin typeface="Consolas" panose="020B0609020204030204" pitchFamily="49" charset="0"/>
              </a:rPr>
              <a:t> timestamp,</a:t>
            </a:r>
            <a:br>
              <a:rPr lang="en-US" dirty="0">
                <a:latin typeface="Consolas" panose="020B0609020204030204" pitchFamily="49" charset="0"/>
              </a:rPr>
            </a:br>
            <a:r>
              <a:rPr lang="en-US" dirty="0">
                <a:latin typeface="Consolas" panose="020B0609020204030204" pitchFamily="49" charset="0"/>
              </a:rPr>
              <a:t>            xx, </a:t>
            </a:r>
            <a:r>
              <a:rPr lang="en-US" dirty="0" err="1">
                <a:latin typeface="Consolas" panose="020B0609020204030204" pitchFamily="49" charset="0"/>
              </a:rPr>
              <a:t>yy</a:t>
            </a:r>
            <a:r>
              <a:rPr lang="en-US" dirty="0">
                <a:latin typeface="Consolas" panose="020B0609020204030204" pitchFamily="49" charset="0"/>
              </a:rPr>
              <a:t>, </a:t>
            </a:r>
            <a:r>
              <a:rPr lang="en-US" dirty="0">
                <a:solidFill>
                  <a:srgbClr val="0070C0"/>
                </a:solidFill>
                <a:latin typeface="Consolas" panose="020B0609020204030204" pitchFamily="49" charset="0"/>
              </a:rPr>
              <a:t>avg</a:t>
            </a:r>
            <a:r>
              <a:rPr lang="en-US" dirty="0">
                <a:latin typeface="Consolas" panose="020B0609020204030204" pitchFamily="49" charset="0"/>
              </a:rPr>
              <a:t>(value) </a:t>
            </a:r>
            <a:r>
              <a:rPr lang="en-US" dirty="0">
                <a:solidFill>
                  <a:srgbClr val="0070C0"/>
                </a:solidFill>
                <a:latin typeface="Consolas" panose="020B0609020204030204" pitchFamily="49" charset="0"/>
              </a:rPr>
              <a:t>as</a:t>
            </a:r>
            <a:r>
              <a:rPr lang="en-US" dirty="0">
                <a:latin typeface="Consolas" panose="020B0609020204030204" pitchFamily="49" charset="0"/>
              </a:rPr>
              <a:t> value</a:t>
            </a:r>
            <a:br>
              <a:rPr lang="en-US" dirty="0">
                <a:latin typeface="Consolas" panose="020B0609020204030204" pitchFamily="49" charset="0"/>
              </a:rPr>
            </a:br>
            <a:r>
              <a:rPr lang="en-US" dirty="0">
                <a:latin typeface="Consolas" panose="020B0609020204030204" pitchFamily="49" charset="0"/>
              </a:rPr>
              <a:t>     </a:t>
            </a:r>
            <a:r>
              <a:rPr lang="en-US" dirty="0">
                <a:solidFill>
                  <a:srgbClr val="0070C0"/>
                </a:solidFill>
                <a:latin typeface="Consolas" panose="020B0609020204030204" pitchFamily="49" charset="0"/>
              </a:rPr>
              <a:t>from</a:t>
            </a:r>
            <a:r>
              <a:rPr lang="en-US" dirty="0">
                <a:latin typeface="Consolas" panose="020B0609020204030204" pitchFamily="49" charset="0"/>
              </a:rPr>
              <a:t> </a:t>
            </a:r>
            <a:r>
              <a:rPr lang="en-US" dirty="0" err="1">
                <a:latin typeface="Consolas" panose="020B0609020204030204" pitchFamily="49" charset="0"/>
              </a:rPr>
              <a:t>myDataSource</a:t>
            </a:r>
            <a:br>
              <a:rPr lang="en-US" dirty="0">
                <a:latin typeface="Consolas" panose="020B0609020204030204" pitchFamily="49" charset="0"/>
              </a:rPr>
            </a:br>
            <a:r>
              <a:rPr lang="en-US" dirty="0">
                <a:solidFill>
                  <a:srgbClr val="0070C0"/>
                </a:solidFill>
                <a:latin typeface="Consolas" panose="020B0609020204030204" pitchFamily="49" charset="0"/>
              </a:rPr>
              <a:t>     group by </a:t>
            </a:r>
            <a:r>
              <a:rPr lang="en-US" dirty="0">
                <a:latin typeface="Consolas" panose="020B0609020204030204" pitchFamily="49" charset="0"/>
              </a:rPr>
              <a:t>xx, </a:t>
            </a:r>
            <a:r>
              <a:rPr lang="en-US" dirty="0" err="1">
                <a:latin typeface="Consolas" panose="020B0609020204030204" pitchFamily="49" charset="0"/>
              </a:rPr>
              <a:t>yy</a:t>
            </a:r>
            <a:r>
              <a:rPr lang="en-US" dirty="0">
                <a:latin typeface="Consolas" panose="020B0609020204030204" pitchFamily="49" charset="0"/>
              </a:rPr>
              <a:t>, </a:t>
            </a:r>
            <a:r>
              <a:rPr lang="en-US" dirty="0">
                <a:solidFill>
                  <a:srgbClr val="0070C0"/>
                </a:solidFill>
                <a:latin typeface="Consolas" panose="020B0609020204030204" pitchFamily="49" charset="0"/>
              </a:rPr>
              <a:t>int</a:t>
            </a:r>
            <a:r>
              <a:rPr lang="en-US" dirty="0">
                <a:latin typeface="Consolas" panose="020B0609020204030204" pitchFamily="49" charset="0"/>
              </a:rPr>
              <a:t>(timestamp / 3600) * 3600</a:t>
            </a:r>
            <a:br>
              <a:rPr lang="en-US" dirty="0">
                <a:latin typeface="Consolas" panose="020B0609020204030204" pitchFamily="49" charset="0"/>
              </a:rPr>
            </a:br>
            <a:r>
              <a:rPr lang="en-US" dirty="0">
                <a:latin typeface="Consolas" panose="020B0609020204030204" pitchFamily="49" charset="0"/>
              </a:rPr>
              <a:t>)</a:t>
            </a:r>
          </a:p>
        </p:txBody>
      </p:sp>
      <p:pic>
        <p:nvPicPr>
          <p:cNvPr id="19" name="Segnaposto contenuto 18">
            <a:extLst>
              <a:ext uri="{FF2B5EF4-FFF2-40B4-BE49-F238E27FC236}">
                <a16:creationId xmlns:a16="http://schemas.microsoft.com/office/drawing/2014/main" id="{E2C5CB2B-B30B-A523-EC16-20757814FF45}"/>
              </a:ext>
            </a:extLst>
          </p:cNvPr>
          <p:cNvPicPr>
            <a:picLocks noGrp="1" noChangeAspect="1"/>
          </p:cNvPicPr>
          <p:nvPr>
            <p:ph sz="half" idx="1"/>
          </p:nvPr>
        </p:nvPicPr>
        <p:blipFill>
          <a:blip r:embed="rId3"/>
          <a:stretch>
            <a:fillRect/>
          </a:stretch>
        </p:blipFill>
        <p:spPr>
          <a:xfrm>
            <a:off x="838200" y="1878366"/>
            <a:ext cx="5181600" cy="1989035"/>
          </a:xfrm>
          <a:prstGeom prst="rect">
            <a:avLst/>
          </a:prstGeom>
          <a:ln>
            <a:noFill/>
          </a:ln>
          <a:effectLst>
            <a:outerShdw blurRad="292100" dist="139700" dir="2700000" algn="tl" rotWithShape="0">
              <a:srgbClr val="333333">
                <a:alpha val="65000"/>
              </a:srgbClr>
            </a:outerShdw>
          </a:effectLst>
        </p:spPr>
      </p:pic>
      <p:pic>
        <p:nvPicPr>
          <p:cNvPr id="2" name="Immagine 1">
            <a:extLst>
              <a:ext uri="{FF2B5EF4-FFF2-40B4-BE49-F238E27FC236}">
                <a16:creationId xmlns:a16="http://schemas.microsoft.com/office/drawing/2014/main" id="{F87E0CCF-D3D8-8D38-3A15-89D3015FCBA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6" name="Immagine 5">
            <a:extLst>
              <a:ext uri="{FF2B5EF4-FFF2-40B4-BE49-F238E27FC236}">
                <a16:creationId xmlns:a16="http://schemas.microsoft.com/office/drawing/2014/main" id="{31F514A3-8847-4AA0-FC2F-9C6E29DC136B}"/>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8" name="Immagine 7">
            <a:extLst>
              <a:ext uri="{FF2B5EF4-FFF2-40B4-BE49-F238E27FC236}">
                <a16:creationId xmlns:a16="http://schemas.microsoft.com/office/drawing/2014/main" id="{CE4D8F69-58D8-F918-B841-DB54AD0461CC}"/>
              </a:ext>
            </a:extLst>
          </p:cNvPr>
          <p:cNvPicPr>
            <a:picLocks noChangeAspect="1"/>
          </p:cNvPicPr>
          <p:nvPr/>
        </p:nvPicPr>
        <p:blipFill>
          <a:blip r:embed="rId4"/>
          <a:stretch>
            <a:fillRect/>
          </a:stretch>
        </p:blipFill>
        <p:spPr>
          <a:xfrm>
            <a:off x="8737600" y="5148311"/>
            <a:ext cx="1634734" cy="473305"/>
          </a:xfrm>
          <a:prstGeom prst="rect">
            <a:avLst/>
          </a:prstGeom>
        </p:spPr>
      </p:pic>
      <p:sp>
        <p:nvSpPr>
          <p:cNvPr id="3" name="Rettangolo 2">
            <a:extLst>
              <a:ext uri="{FF2B5EF4-FFF2-40B4-BE49-F238E27FC236}">
                <a16:creationId xmlns:a16="http://schemas.microsoft.com/office/drawing/2014/main" id="{846BD94B-D9F9-0C64-9BCB-4F9CD16B40AA}"/>
              </a:ext>
            </a:extLst>
          </p:cNvPr>
          <p:cNvSpPr/>
          <p:nvPr/>
        </p:nvSpPr>
        <p:spPr>
          <a:xfrm>
            <a:off x="7960112" y="471277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70810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9" name="Segnaposto contenuto 8">
            <a:extLst>
              <a:ext uri="{FF2B5EF4-FFF2-40B4-BE49-F238E27FC236}">
                <a16:creationId xmlns:a16="http://schemas.microsoft.com/office/drawing/2014/main" id="{09845BED-2B37-498B-30A5-A5F00CDF3A75}"/>
              </a:ext>
            </a:extLst>
          </p:cNvPr>
          <p:cNvPicPr>
            <a:picLocks noGrp="1" noChangeAspect="1"/>
          </p:cNvPicPr>
          <p:nvPr>
            <p:ph sz="half" idx="1"/>
          </p:nvPr>
        </p:nvPicPr>
        <p:blipFill>
          <a:blip r:embed="rId2"/>
          <a:stretch>
            <a:fillRect/>
          </a:stretch>
        </p:blipFill>
        <p:spPr>
          <a:xfrm>
            <a:off x="838200" y="2701292"/>
            <a:ext cx="5181600" cy="2600003"/>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188</a:t>
            </a:fld>
            <a:endParaRPr lang="it-IT"/>
          </a:p>
        </p:txBody>
      </p:sp>
      <p:sp>
        <p:nvSpPr>
          <p:cNvPr id="3" name="Segnaposto contenuto 2">
            <a:extLst>
              <a:ext uri="{FF2B5EF4-FFF2-40B4-BE49-F238E27FC236}">
                <a16:creationId xmlns:a16="http://schemas.microsoft.com/office/drawing/2014/main" id="{D60B6DFD-A523-A64C-19E6-7144CE1B6EF9}"/>
              </a:ext>
            </a:extLst>
          </p:cNvPr>
          <p:cNvSpPr>
            <a:spLocks noGrp="1"/>
          </p:cNvSpPr>
          <p:nvPr>
            <p:ph idx="13"/>
          </p:nvPr>
        </p:nvSpPr>
        <p:spPr/>
        <p:txBody>
          <a:bodyPr/>
          <a:lstStyle/>
          <a:p>
            <a:r>
              <a:rPr lang="it-IT" dirty="0"/>
              <a:t>Last access 2022-08</a:t>
            </a:r>
            <a:endParaRPr lang="en-US" dirty="0"/>
          </a:p>
        </p:txBody>
      </p:sp>
      <p:sp>
        <p:nvSpPr>
          <p:cNvPr id="2" name="Rettangolo 1">
            <a:extLst>
              <a:ext uri="{FF2B5EF4-FFF2-40B4-BE49-F238E27FC236}">
                <a16:creationId xmlns:a16="http://schemas.microsoft.com/office/drawing/2014/main" id="{CA1E2229-25F4-85D5-9F71-3F8AB6F46ABF}"/>
              </a:ext>
            </a:extLst>
          </p:cNvPr>
          <p:cNvSpPr/>
          <p:nvPr/>
        </p:nvSpPr>
        <p:spPr>
          <a:xfrm>
            <a:off x="7078138" y="570400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a:extLst>
              <a:ext uri="{FF2B5EF4-FFF2-40B4-BE49-F238E27FC236}">
                <a16:creationId xmlns:a16="http://schemas.microsoft.com/office/drawing/2014/main" id="{AAF0203B-F848-FB2B-C33C-4860CBF5D424}"/>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315A9937-55BF-9532-1BD3-F0602D6FFCC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11" name="Immagine 10">
            <a:extLst>
              <a:ext uri="{FF2B5EF4-FFF2-40B4-BE49-F238E27FC236}">
                <a16:creationId xmlns:a16="http://schemas.microsoft.com/office/drawing/2014/main" id="{2A653BF6-7B8E-D7B2-3190-97720F0ABB5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97480465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13" name="Segnaposto contenuto 12">
            <a:extLst>
              <a:ext uri="{FF2B5EF4-FFF2-40B4-BE49-F238E27FC236}">
                <a16:creationId xmlns:a16="http://schemas.microsoft.com/office/drawing/2014/main" id="{E1CEFC2D-0D2B-C4B5-F1D9-F24008C9D64B}"/>
              </a:ext>
            </a:extLst>
          </p:cNvPr>
          <p:cNvPicPr>
            <a:picLocks noGrp="1" noChangeAspect="1"/>
          </p:cNvPicPr>
          <p:nvPr>
            <p:ph sz="half" idx="1"/>
          </p:nvPr>
        </p:nvPicPr>
        <p:blipFill>
          <a:blip r:embed="rId2"/>
          <a:stretch>
            <a:fillRect/>
          </a:stretch>
        </p:blipFill>
        <p:spPr>
          <a:xfrm>
            <a:off x="838200" y="2938814"/>
            <a:ext cx="5181600" cy="2124960"/>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189</a:t>
            </a:fld>
            <a:endParaRPr lang="it-IT"/>
          </a:p>
        </p:txBody>
      </p:sp>
      <p:sp>
        <p:nvSpPr>
          <p:cNvPr id="2" name="Segnaposto contenuto 1">
            <a:extLst>
              <a:ext uri="{FF2B5EF4-FFF2-40B4-BE49-F238E27FC236}">
                <a16:creationId xmlns:a16="http://schemas.microsoft.com/office/drawing/2014/main" id="{C269B97C-15DD-8111-5F73-2D41CEFC9790}"/>
              </a:ext>
            </a:extLst>
          </p:cNvPr>
          <p:cNvSpPr>
            <a:spLocks noGrp="1"/>
          </p:cNvSpPr>
          <p:nvPr>
            <p:ph idx="13"/>
          </p:nvPr>
        </p:nvSpPr>
        <p:spPr/>
        <p:txBody>
          <a:bodyPr/>
          <a:lstStyle/>
          <a:p>
            <a:r>
              <a:rPr lang="it-IT" dirty="0"/>
              <a:t>Last access 2022-08</a:t>
            </a:r>
            <a:endParaRPr lang="en-US" dirty="0"/>
          </a:p>
        </p:txBody>
      </p:sp>
      <p:sp>
        <p:nvSpPr>
          <p:cNvPr id="3" name="Rettangolo 2">
            <a:extLst>
              <a:ext uri="{FF2B5EF4-FFF2-40B4-BE49-F238E27FC236}">
                <a16:creationId xmlns:a16="http://schemas.microsoft.com/office/drawing/2014/main" id="{0DA9DD20-70DD-D647-8D28-D5DDFE9C3A32}"/>
              </a:ext>
            </a:extLst>
          </p:cNvPr>
          <p:cNvSpPr/>
          <p:nvPr/>
        </p:nvSpPr>
        <p:spPr>
          <a:xfrm>
            <a:off x="8842086" y="569056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1186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dirty="0"/>
              <a:t>Database</a:t>
            </a:r>
          </a:p>
          <a:p>
            <a:pPr marL="457200" lvl="1" indent="0">
              <a:buNone/>
            </a:pPr>
            <a:r>
              <a:rPr lang="en-US" i="1" dirty="0"/>
              <a:t>"A database is a </a:t>
            </a:r>
            <a:r>
              <a:rPr lang="en-US" i="1" dirty="0">
                <a:solidFill>
                  <a:srgbClr val="FF0000"/>
                </a:solidFill>
              </a:rPr>
              <a:t>structured and persistent collection</a:t>
            </a:r>
            <a:r>
              <a:rPr lang="en-US" i="1" dirty="0"/>
              <a:t> of information about some aspect of the real world organized and stored in a way that facilitates efficient retrieval and modification. The structure of a database is determined by an </a:t>
            </a:r>
            <a:r>
              <a:rPr lang="en-US" i="1" dirty="0">
                <a:solidFill>
                  <a:srgbClr val="FF0000"/>
                </a:solidFill>
              </a:rPr>
              <a:t>abstract data model</a:t>
            </a:r>
            <a:r>
              <a:rPr lang="en-US" i="1" dirty="0"/>
              <a:t>. Primarily, it is this structure that differentiates a database from a data file."</a:t>
            </a:r>
          </a:p>
          <a:p>
            <a:r>
              <a:rPr lang="en-US" dirty="0"/>
              <a:t>Data Warehouse</a:t>
            </a:r>
          </a:p>
          <a:p>
            <a:pPr marL="457200" lvl="1" indent="0">
              <a:buNone/>
            </a:pPr>
            <a:r>
              <a:rPr lang="en-US" i="1" dirty="0"/>
              <a:t>"A collection of data that supports decision-making processes. It provides the following features: subject-oriented, integrated and consistent, not volatile."</a:t>
            </a:r>
          </a:p>
        </p:txBody>
      </p:sp>
      <p:pic>
        <p:nvPicPr>
          <p:cNvPr id="13" name="Segnaposto contenuto 12">
            <a:extLst>
              <a:ext uri="{FF2B5EF4-FFF2-40B4-BE49-F238E27FC236}">
                <a16:creationId xmlns:a16="http://schemas.microsoft.com/office/drawing/2014/main" id="{AE681E7B-5F17-D6D8-4D0B-DF83D9EFBE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743217" y="4207953"/>
            <a:ext cx="3017520" cy="1936242"/>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19</a:t>
            </a:fld>
            <a:endParaRPr lang="it-IT"/>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dirty="0" err="1"/>
              <a:t>Özsu</a:t>
            </a:r>
            <a:r>
              <a:rPr lang="en-US" dirty="0"/>
              <a:t> M.T. (2018) Database. In: Encyclopedia of Database Systems. Springer, New York, NY. </a:t>
            </a:r>
            <a:r>
              <a:rPr lang="en-US" dirty="0">
                <a:hlinkClick r:id="rId3"/>
              </a:rPr>
              <a:t>https://doi.org/10.1007/978-1-4614-8265-9_80734</a:t>
            </a:r>
            <a:br>
              <a:rPr lang="en-US" dirty="0"/>
            </a:br>
            <a:r>
              <a:rPr lang="en-US" dirty="0"/>
              <a:t>Matteo Golfarelli and Stefano Rizzi. </a:t>
            </a:r>
            <a:r>
              <a:rPr lang="en-US" i="1" dirty="0"/>
              <a:t>Data warehouse design: Modern principles and methodologies</a:t>
            </a:r>
            <a:r>
              <a:rPr lang="en-US" dirty="0"/>
              <a:t>. McGraw-Hill, Inc., 2009.</a:t>
            </a:r>
          </a:p>
        </p:txBody>
      </p:sp>
      <p:pic>
        <p:nvPicPr>
          <p:cNvPr id="7" name="Immagine 6">
            <a:extLst>
              <a:ext uri="{FF2B5EF4-FFF2-40B4-BE49-F238E27FC236}">
                <a16:creationId xmlns:a16="http://schemas.microsoft.com/office/drawing/2014/main" id="{85328D88-68BB-B217-D47E-97C325789B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3217" y="2233001"/>
            <a:ext cx="3017520" cy="1432639"/>
          </a:xfrm>
          <a:prstGeom prst="rect">
            <a:avLst/>
          </a:prstGeom>
        </p:spPr>
      </p:pic>
    </p:spTree>
    <p:extLst>
      <p:ext uri="{BB962C8B-B14F-4D97-AF65-F5344CB8AC3E}">
        <p14:creationId xmlns:p14="http://schemas.microsoft.com/office/powerpoint/2010/main" val="309268359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sp>
        <p:nvSpPr>
          <p:cNvPr id="14" name="Segnaposto contenuto 13">
            <a:extLst>
              <a:ext uri="{FF2B5EF4-FFF2-40B4-BE49-F238E27FC236}">
                <a16:creationId xmlns:a16="http://schemas.microsoft.com/office/drawing/2014/main" id="{E6D03489-DE71-44DE-55E9-235C091F47AF}"/>
              </a:ext>
            </a:extLst>
          </p:cNvPr>
          <p:cNvSpPr>
            <a:spLocks noGrp="1"/>
          </p:cNvSpPr>
          <p:nvPr>
            <p:ph sz="half" idx="1"/>
          </p:nvPr>
        </p:nvSpPr>
        <p:spPr/>
        <p:txBody>
          <a:bodyPr/>
          <a:lstStyle/>
          <a:p>
            <a:r>
              <a:rPr lang="en-US" dirty="0"/>
              <a:t>Amazon Relational Database Service (Amazon RDS) </a:t>
            </a:r>
          </a:p>
          <a:p>
            <a:pPr lvl="1"/>
            <a:r>
              <a:rPr lang="en-US" dirty="0"/>
              <a:t>A collection of managed services that makes it simple to set up, operate, and scale relational databases in the cloud</a:t>
            </a:r>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190</a:t>
            </a:fld>
            <a:endParaRPr lang="it-IT"/>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it-IT" dirty="0"/>
              <a:t>Last access 2022-08</a:t>
            </a:r>
            <a:endParaRPr lang="en-US" dirty="0"/>
          </a:p>
        </p:txBody>
      </p:sp>
      <p:sp>
        <p:nvSpPr>
          <p:cNvPr id="23" name="Segnaposto contenuto 22">
            <a:extLst>
              <a:ext uri="{FF2B5EF4-FFF2-40B4-BE49-F238E27FC236}">
                <a16:creationId xmlns:a16="http://schemas.microsoft.com/office/drawing/2014/main" id="{C118BF43-DBCA-0772-BE2D-7B4D0CEF42C2}"/>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10964023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191</a:t>
            </a:fld>
            <a:endParaRPr lang="it-IT"/>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it-IT" dirty="0"/>
              <a:t>Last access 2022-08</a:t>
            </a:r>
            <a:endParaRPr lang="en-US" dirty="0"/>
          </a:p>
        </p:txBody>
      </p:sp>
      <p:pic>
        <p:nvPicPr>
          <p:cNvPr id="22" name="Segnaposto contenuto 18">
            <a:extLst>
              <a:ext uri="{FF2B5EF4-FFF2-40B4-BE49-F238E27FC236}">
                <a16:creationId xmlns:a16="http://schemas.microsoft.com/office/drawing/2014/main" id="{41402679-6588-F7C0-C5FE-E05DBD91C0B2}"/>
              </a:ext>
            </a:extLst>
          </p:cNvPr>
          <p:cNvPicPr>
            <a:picLocks noGrp="1" noChangeAspect="1"/>
          </p:cNvPicPr>
          <p:nvPr>
            <p:ph sz="half" idx="1"/>
          </p:nvPr>
        </p:nvPicPr>
        <p:blipFill>
          <a:blip r:embed="rId2"/>
          <a:stretch>
            <a:fillRect/>
          </a:stretch>
        </p:blipFill>
        <p:spPr>
          <a:xfrm>
            <a:off x="958397" y="1825625"/>
            <a:ext cx="4941205" cy="4351338"/>
          </a:xfrm>
          <a:prstGeom prst="rect">
            <a:avLst/>
          </a:prstGeom>
          <a:ln>
            <a:noFill/>
          </a:ln>
          <a:effectLst>
            <a:outerShdw blurRad="292100" dist="139700" dir="2700000" algn="tl" rotWithShape="0">
              <a:srgbClr val="333333">
                <a:alpha val="65000"/>
              </a:srgbClr>
            </a:outerShdw>
          </a:effectLst>
        </p:spPr>
      </p:pic>
      <p:pic>
        <p:nvPicPr>
          <p:cNvPr id="26" name="Segnaposto contenuto 25">
            <a:extLst>
              <a:ext uri="{FF2B5EF4-FFF2-40B4-BE49-F238E27FC236}">
                <a16:creationId xmlns:a16="http://schemas.microsoft.com/office/drawing/2014/main" id="{68F86C6F-2D42-0F7D-7BCA-D695E6AC947A}"/>
              </a:ext>
            </a:extLst>
          </p:cNvPr>
          <p:cNvPicPr>
            <a:picLocks noGrp="1" noChangeAspect="1"/>
          </p:cNvPicPr>
          <p:nvPr>
            <p:ph sz="half" idx="2"/>
          </p:nvPr>
        </p:nvPicPr>
        <p:blipFill>
          <a:blip r:embed="rId3"/>
          <a:stretch>
            <a:fillRect/>
          </a:stretch>
        </p:blipFill>
        <p:spPr>
          <a:xfrm>
            <a:off x="6172200" y="2253834"/>
            <a:ext cx="5181600" cy="3494920"/>
          </a:xfrm>
          <a:prstGeom prst="rect">
            <a:avLst/>
          </a:prstGeom>
          <a:ln>
            <a:noFill/>
          </a:ln>
          <a:effectLst>
            <a:outerShdw blurRad="292100" dist="139700" dir="2700000" algn="tl" rotWithShape="0">
              <a:srgbClr val="333333">
                <a:alpha val="65000"/>
              </a:srgbClr>
            </a:outerShdw>
          </a:effectLst>
        </p:spPr>
      </p:pic>
      <p:sp>
        <p:nvSpPr>
          <p:cNvPr id="27" name="Fumetto: rettangolo 26">
            <a:extLst>
              <a:ext uri="{FF2B5EF4-FFF2-40B4-BE49-F238E27FC236}">
                <a16:creationId xmlns:a16="http://schemas.microsoft.com/office/drawing/2014/main" id="{565A742E-40B7-B85B-BF94-B416EA59C1F5}"/>
              </a:ext>
            </a:extLst>
          </p:cNvPr>
          <p:cNvSpPr/>
          <p:nvPr/>
        </p:nvSpPr>
        <p:spPr>
          <a:xfrm>
            <a:off x="7929880" y="5610691"/>
            <a:ext cx="1153160" cy="276126"/>
          </a:xfrm>
          <a:prstGeom prst="wedgeRectCallout">
            <a:avLst>
              <a:gd name="adj1" fmla="val -132169"/>
              <a:gd name="adj2" fmla="val -9315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latin typeface="Consolas" panose="020B0609020204030204" pitchFamily="49" charset="0"/>
              </a:rPr>
              <a:t>bigdata2022</a:t>
            </a:r>
            <a:endParaRPr lang="en-US" sz="1200" dirty="0">
              <a:latin typeface="Consolas" panose="020B0609020204030204" pitchFamily="49" charset="0"/>
            </a:endParaRPr>
          </a:p>
        </p:txBody>
      </p:sp>
    </p:spTree>
    <p:extLst>
      <p:ext uri="{BB962C8B-B14F-4D97-AF65-F5344CB8AC3E}">
        <p14:creationId xmlns:p14="http://schemas.microsoft.com/office/powerpoint/2010/main" val="376831877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pic>
        <p:nvPicPr>
          <p:cNvPr id="13" name="Segnaposto contenuto 12">
            <a:extLst>
              <a:ext uri="{FF2B5EF4-FFF2-40B4-BE49-F238E27FC236}">
                <a16:creationId xmlns:a16="http://schemas.microsoft.com/office/drawing/2014/main" id="{1605F2E3-8B0D-3817-BADB-3D40418B9330}"/>
              </a:ext>
            </a:extLst>
          </p:cNvPr>
          <p:cNvPicPr>
            <a:picLocks noGrp="1" noChangeAspect="1"/>
          </p:cNvPicPr>
          <p:nvPr>
            <p:ph sz="half" idx="2"/>
          </p:nvPr>
        </p:nvPicPr>
        <p:blipFill>
          <a:blip r:embed="rId3"/>
          <a:stretch>
            <a:fillRect/>
          </a:stretch>
        </p:blipFill>
        <p:spPr>
          <a:xfrm>
            <a:off x="6172200" y="3152898"/>
            <a:ext cx="5181600" cy="1696791"/>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192</a:t>
            </a:fld>
            <a:endParaRPr lang="it-IT"/>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21410633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193</a:t>
            </a:fld>
            <a:endParaRPr lang="it-IT"/>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it-IT" dirty="0"/>
              <a:t>Last access 2022-08</a:t>
            </a:r>
            <a:endParaRPr lang="en-US" dirty="0"/>
          </a:p>
        </p:txBody>
      </p:sp>
      <p:pic>
        <p:nvPicPr>
          <p:cNvPr id="7" name="Segnaposto contenuto 14">
            <a:extLst>
              <a:ext uri="{FF2B5EF4-FFF2-40B4-BE49-F238E27FC236}">
                <a16:creationId xmlns:a16="http://schemas.microsoft.com/office/drawing/2014/main" id="{83BAAB80-D53B-A6AE-B9C1-40F64461D57C}"/>
              </a:ext>
            </a:extLst>
          </p:cNvPr>
          <p:cNvPicPr>
            <a:picLocks noGrp="1" noChangeAspect="1"/>
          </p:cNvPicPr>
          <p:nvPr>
            <p:ph sz="half" idx="2"/>
          </p:nvPr>
        </p:nvPicPr>
        <p:blipFill>
          <a:blip r:embed="rId3"/>
          <a:stretch>
            <a:fillRect/>
          </a:stretch>
        </p:blipFill>
        <p:spPr>
          <a:xfrm>
            <a:off x="6172200" y="2021781"/>
            <a:ext cx="5181600" cy="39590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743281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194</a:t>
            </a:fld>
            <a:endParaRPr lang="it-IT"/>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it-IT" dirty="0"/>
              <a:t>Last access 2022-08</a:t>
            </a:r>
            <a:endParaRPr lang="en-US" dirty="0"/>
          </a:p>
        </p:txBody>
      </p:sp>
      <p:pic>
        <p:nvPicPr>
          <p:cNvPr id="20" name="Segnaposto contenuto 8">
            <a:extLst>
              <a:ext uri="{FF2B5EF4-FFF2-40B4-BE49-F238E27FC236}">
                <a16:creationId xmlns:a16="http://schemas.microsoft.com/office/drawing/2014/main" id="{945E6080-D42A-157D-AE02-A5A51465E35A}"/>
              </a:ext>
            </a:extLst>
          </p:cNvPr>
          <p:cNvPicPr>
            <a:picLocks noGrp="1" noChangeAspect="1"/>
          </p:cNvPicPr>
          <p:nvPr>
            <p:ph sz="half" idx="2"/>
          </p:nvPr>
        </p:nvPicPr>
        <p:blipFill>
          <a:blip r:embed="rId2"/>
          <a:stretch>
            <a:fillRect/>
          </a:stretch>
        </p:blipFill>
        <p:spPr>
          <a:xfrm>
            <a:off x="6172200" y="1846392"/>
            <a:ext cx="5181600" cy="4309804"/>
          </a:xfrm>
          <a:prstGeom prst="rect">
            <a:avLst/>
          </a:prstGeom>
          <a:ln>
            <a:noFill/>
          </a:ln>
          <a:effectLst>
            <a:outerShdw blurRad="292100" dist="139700" dir="2700000" algn="tl" rotWithShape="0">
              <a:srgbClr val="333333">
                <a:alpha val="65000"/>
              </a:srgbClr>
            </a:outerShdw>
          </a:effectLst>
        </p:spPr>
      </p:pic>
      <p:pic>
        <p:nvPicPr>
          <p:cNvPr id="21" name="Segnaposto contenuto 17">
            <a:extLst>
              <a:ext uri="{FF2B5EF4-FFF2-40B4-BE49-F238E27FC236}">
                <a16:creationId xmlns:a16="http://schemas.microsoft.com/office/drawing/2014/main" id="{38FD6131-0500-ED35-94CC-771B023CAFA8}"/>
              </a:ext>
            </a:extLst>
          </p:cNvPr>
          <p:cNvPicPr>
            <a:picLocks noGrp="1" noChangeAspect="1"/>
          </p:cNvPicPr>
          <p:nvPr>
            <p:ph sz="half" idx="1"/>
          </p:nvPr>
        </p:nvPicPr>
        <p:blipFill>
          <a:blip r:embed="rId3"/>
          <a:stretch>
            <a:fillRect/>
          </a:stretch>
        </p:blipFill>
        <p:spPr>
          <a:xfrm>
            <a:off x="838200" y="2374733"/>
            <a:ext cx="5181600" cy="3253121"/>
          </a:xfrm>
          <a:prstGeom prst="rect">
            <a:avLst/>
          </a:prstGeom>
          <a:ln>
            <a:noFill/>
          </a:ln>
          <a:effectLst>
            <a:outerShdw blurRad="292100" dist="139700" dir="2700000" algn="tl" rotWithShape="0">
              <a:srgbClr val="333333">
                <a:alpha val="65000"/>
              </a:srgbClr>
            </a:outerShdw>
          </a:effectLst>
        </p:spPr>
      </p:pic>
      <p:sp>
        <p:nvSpPr>
          <p:cNvPr id="22" name="Rettangolo 21">
            <a:extLst>
              <a:ext uri="{FF2B5EF4-FFF2-40B4-BE49-F238E27FC236}">
                <a16:creationId xmlns:a16="http://schemas.microsoft.com/office/drawing/2014/main" id="{F4C5059D-71A9-B619-6923-B3D2EA7EA08F}"/>
              </a:ext>
            </a:extLst>
          </p:cNvPr>
          <p:cNvSpPr/>
          <p:nvPr/>
        </p:nvSpPr>
        <p:spPr>
          <a:xfrm>
            <a:off x="1297021" y="4902740"/>
            <a:ext cx="577175"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ttangolo 22">
            <a:extLst>
              <a:ext uri="{FF2B5EF4-FFF2-40B4-BE49-F238E27FC236}">
                <a16:creationId xmlns:a16="http://schemas.microsoft.com/office/drawing/2014/main" id="{2DCA76A8-60B5-6F7F-F2DE-333B090E5653}"/>
              </a:ext>
            </a:extLst>
          </p:cNvPr>
          <p:cNvSpPr/>
          <p:nvPr/>
        </p:nvSpPr>
        <p:spPr>
          <a:xfrm>
            <a:off x="9374220" y="2921541"/>
            <a:ext cx="822960"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279827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1128BE-7792-42C2-97EB-A10B7E782E41}"/>
              </a:ext>
            </a:extLst>
          </p:cNvPr>
          <p:cNvSpPr>
            <a:spLocks noGrp="1"/>
          </p:cNvSpPr>
          <p:nvPr>
            <p:ph type="title"/>
          </p:nvPr>
        </p:nvSpPr>
        <p:spPr/>
        <p:txBody>
          <a:bodyPr/>
          <a:lstStyle/>
          <a:p>
            <a:r>
              <a:rPr lang="en-US" dirty="0"/>
              <a:t>Projecting the DWH</a:t>
            </a:r>
          </a:p>
        </p:txBody>
      </p:sp>
      <p:sp>
        <p:nvSpPr>
          <p:cNvPr id="9" name="Content Placeholder 8">
            <a:extLst>
              <a:ext uri="{FF2B5EF4-FFF2-40B4-BE49-F238E27FC236}">
                <a16:creationId xmlns:a16="http://schemas.microsoft.com/office/drawing/2014/main" id="{6CAACD0B-668E-59ED-AB0E-9D6F07B74AB9}"/>
              </a:ext>
            </a:extLst>
          </p:cNvPr>
          <p:cNvSpPr>
            <a:spLocks noGrp="1"/>
          </p:cNvSpPr>
          <p:nvPr>
            <p:ph sz="half" idx="1"/>
          </p:nvPr>
        </p:nvSpPr>
        <p:spPr/>
        <p:txBody>
          <a:bodyPr/>
          <a:lstStyle/>
          <a:p>
            <a:endParaRPr lang="en-US"/>
          </a:p>
        </p:txBody>
      </p:sp>
      <p:sp>
        <p:nvSpPr>
          <p:cNvPr id="10" name="Content Placeholder 9">
            <a:extLst>
              <a:ext uri="{FF2B5EF4-FFF2-40B4-BE49-F238E27FC236}">
                <a16:creationId xmlns:a16="http://schemas.microsoft.com/office/drawing/2014/main" id="{34FDB513-1543-290A-F38B-ED2F40C25B1B}"/>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46E4A512-04B2-4C55-8CA8-BCB5CE8604CC}"/>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B76F4468-05F0-4FB1-AAAB-D59ABC3099D8}"/>
              </a:ext>
            </a:extLst>
          </p:cNvPr>
          <p:cNvSpPr>
            <a:spLocks noGrp="1"/>
          </p:cNvSpPr>
          <p:nvPr>
            <p:ph type="sldNum" sz="quarter" idx="12"/>
          </p:nvPr>
        </p:nvSpPr>
        <p:spPr/>
        <p:txBody>
          <a:bodyPr/>
          <a:lstStyle/>
          <a:p>
            <a:fld id="{5DD6F1BA-2510-46FC-9346-AB1F3CA1593B}" type="slidenum">
              <a:rPr lang="it-IT" smtClean="0"/>
              <a:t>195</a:t>
            </a:fld>
            <a:endParaRPr lang="it-IT"/>
          </a:p>
        </p:txBody>
      </p:sp>
      <p:sp>
        <p:nvSpPr>
          <p:cNvPr id="11" name="Content Placeholder 10">
            <a:extLst>
              <a:ext uri="{FF2B5EF4-FFF2-40B4-BE49-F238E27FC236}">
                <a16:creationId xmlns:a16="http://schemas.microsoft.com/office/drawing/2014/main" id="{45501519-1310-1E9C-0C2A-5B84193F160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29032951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Cluster </a:t>
            </a:r>
            <a:r>
              <a:rPr lang="it-IT" dirty="0" err="1"/>
              <a:t>migration</a:t>
            </a:r>
            <a:r>
              <a:rPr lang="it-IT" dirty="0"/>
              <a:t> - </a:t>
            </a:r>
            <a:r>
              <a:rPr lang="en-US" b="0" i="0" u="none" strike="noStrike" dirty="0">
                <a:effectLst/>
                <a:latin typeface="Helvetica" panose="020B0604020202020204" pitchFamily="34" charset="0"/>
              </a:rPr>
              <a:t>Based on a true story</a:t>
            </a:r>
            <a:r>
              <a:rPr lang="en-US" b="0" i="0" dirty="0">
                <a:effectLst/>
                <a:latin typeface="Helvetica" panose="020B0604020202020204" pitchFamily="34" charset="0"/>
              </a:rPr>
              <a:t>​</a:t>
            </a:r>
            <a:endParaRPr lang="en-US" b="0" i="0" dirty="0">
              <a:effectLst/>
            </a:endParaRPr>
          </a:p>
        </p:txBody>
      </p:sp>
    </p:spTree>
    <p:extLst>
      <p:ext uri="{BB962C8B-B14F-4D97-AF65-F5344CB8AC3E}">
        <p14:creationId xmlns:p14="http://schemas.microsoft.com/office/powerpoint/2010/main" val="426852077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3" name="Segnaposto contenuto 2">
            <a:extLst>
              <a:ext uri="{FF2B5EF4-FFF2-40B4-BE49-F238E27FC236}">
                <a16:creationId xmlns:a16="http://schemas.microsoft.com/office/drawing/2014/main" id="{33D16FE1-5917-4BB4-B5C4-78FC0B58E8E6}"/>
              </a:ext>
            </a:extLst>
          </p:cNvPr>
          <p:cNvSpPr>
            <a:spLocks noGrp="1"/>
          </p:cNvSpPr>
          <p:nvPr>
            <p:ph idx="1"/>
          </p:nvPr>
        </p:nvSpPr>
        <p:spPr>
          <a:xfrm>
            <a:off x="838200" y="1700499"/>
            <a:ext cx="10515600" cy="4351338"/>
          </a:xfrm>
        </p:spPr>
        <p:txBody>
          <a:bodyPr/>
          <a:lstStyle/>
          <a:p>
            <a:r>
              <a:rPr lang="en-US" dirty="0"/>
              <a:t>Goals</a:t>
            </a:r>
          </a:p>
          <a:p>
            <a:pPr lvl="1"/>
            <a:r>
              <a:rPr lang="en-US" dirty="0"/>
              <a:t>Evaluating the costs for a cloud/on-premises data platform</a:t>
            </a:r>
          </a:p>
          <a:p>
            <a:pPr lvl="1"/>
            <a:r>
              <a:rPr lang="en-US" dirty="0"/>
              <a:t>Real-world case study</a:t>
            </a:r>
          </a:p>
          <a:p>
            <a:pPr lvl="1"/>
            <a:r>
              <a:rPr lang="en-US" dirty="0"/>
              <a:t>Fill in this table</a:t>
            </a:r>
          </a:p>
          <a:p>
            <a:pPr marL="457200" lvl="1" indent="0">
              <a:buNone/>
            </a:pPr>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197</a:t>
            </a:fld>
            <a:endParaRPr lang="it-IT"/>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1927756646"/>
              </p:ext>
            </p:extLst>
          </p:nvPr>
        </p:nvGraphicFramePr>
        <p:xfrm>
          <a:off x="4105501" y="4603433"/>
          <a:ext cx="3980998" cy="1112520"/>
        </p:xfrm>
        <a:graphic>
          <a:graphicData uri="http://schemas.openxmlformats.org/drawingml/2006/table">
            <a:tbl>
              <a:tblPr firstRow="1" bandRow="1">
                <a:tableStyleId>{5C22544A-7EE6-4342-B048-85BDC9FD1C3A}</a:tableStyleId>
              </a:tblPr>
              <a:tblGrid>
                <a:gridCol w="1090841">
                  <a:extLst>
                    <a:ext uri="{9D8B030D-6E8A-4147-A177-3AD203B41FA5}">
                      <a16:colId xmlns:a16="http://schemas.microsoft.com/office/drawing/2014/main" val="1880603980"/>
                    </a:ext>
                  </a:extLst>
                </a:gridCol>
                <a:gridCol w="1477736">
                  <a:extLst>
                    <a:ext uri="{9D8B030D-6E8A-4147-A177-3AD203B41FA5}">
                      <a16:colId xmlns:a16="http://schemas.microsoft.com/office/drawing/2014/main" val="2835582936"/>
                    </a:ext>
                  </a:extLst>
                </a:gridCol>
                <a:gridCol w="1412421">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Cost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83831769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dirty="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dirty="0"/>
              <a:t>Business intelligence group</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198</a:t>
            </a:fld>
            <a:endParaRPr lang="it-IT"/>
          </a:p>
        </p:txBody>
      </p:sp>
    </p:spTree>
    <p:extLst>
      <p:ext uri="{BB962C8B-B14F-4D97-AF65-F5344CB8AC3E}">
        <p14:creationId xmlns:p14="http://schemas.microsoft.com/office/powerpoint/2010/main" val="302328121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it-IT" dirty="0"/>
              <a:t>Reference </a:t>
            </a:r>
            <a:r>
              <a:rPr lang="it-IT" dirty="0" err="1"/>
              <a:t>architecture</a:t>
            </a:r>
            <a:endParaRPr lang="it-IT" dirty="0"/>
          </a:p>
          <a:p>
            <a:endParaRPr lang="en-US"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p:spPr>
      </p:pic>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199</a:t>
            </a:fld>
            <a:endParaRPr lang="it-IT"/>
          </a:p>
        </p:txBody>
      </p:sp>
      <p:sp>
        <p:nvSpPr>
          <p:cNvPr id="65" name="Content Placeholder 64">
            <a:extLst>
              <a:ext uri="{FF2B5EF4-FFF2-40B4-BE49-F238E27FC236}">
                <a16:creationId xmlns:a16="http://schemas.microsoft.com/office/drawing/2014/main" id="{9BDC46FE-AB9B-D102-E036-B70A7E8557D0}"/>
              </a:ext>
            </a:extLst>
          </p:cNvPr>
          <p:cNvSpPr>
            <a:spLocks noGrp="1"/>
          </p:cNvSpPr>
          <p:nvPr>
            <p:ph idx="13"/>
          </p:nvPr>
        </p:nvSpPr>
        <p:spPr/>
        <p:txBody>
          <a:bodyPr/>
          <a:lstStyle/>
          <a:p>
            <a:endParaRPr lang="en-US"/>
          </a:p>
        </p:txBody>
      </p:sp>
      <p:grpSp>
        <p:nvGrpSpPr>
          <p:cNvPr id="6" name="Gruppo 5">
            <a:extLst>
              <a:ext uri="{FF2B5EF4-FFF2-40B4-BE49-F238E27FC236}">
                <a16:creationId xmlns:a16="http://schemas.microsoft.com/office/drawing/2014/main" id="{20857D34-4B82-4718-9206-841C0300BA9F}"/>
              </a:ext>
            </a:extLst>
          </p:cNvPr>
          <p:cNvGrpSpPr/>
          <p:nvPr/>
        </p:nvGrpSpPr>
        <p:grpSpPr>
          <a:xfrm>
            <a:off x="863415" y="2491530"/>
            <a:ext cx="5822611" cy="3491283"/>
            <a:chOff x="851839" y="874381"/>
            <a:chExt cx="9183245" cy="5622867"/>
          </a:xfrm>
        </p:grpSpPr>
        <p:cxnSp>
          <p:nvCxnSpPr>
            <p:cNvPr id="7" name="Connettore diritto 53">
              <a:extLst>
                <a:ext uri="{FF2B5EF4-FFF2-40B4-BE49-F238E27FC236}">
                  <a16:creationId xmlns:a16="http://schemas.microsoft.com/office/drawing/2014/main" id="{733EF31A-2657-44DA-A7E9-38B87093B877}"/>
                </a:ext>
              </a:extLst>
            </p:cNvPr>
            <p:cNvCxnSpPr/>
            <p:nvPr/>
          </p:nvCxnSpPr>
          <p:spPr>
            <a:xfrm>
              <a:off x="1189274" y="4435296"/>
              <a:ext cx="884581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F26CBCF4-0849-4EFA-83D1-AED4280F2404}"/>
                </a:ext>
              </a:extLst>
            </p:cNvPr>
            <p:cNvCxnSpPr/>
            <p:nvPr/>
          </p:nvCxnSpPr>
          <p:spPr>
            <a:xfrm>
              <a:off x="1182617" y="3304418"/>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1" name="Gruppo 10">
              <a:extLst>
                <a:ext uri="{FF2B5EF4-FFF2-40B4-BE49-F238E27FC236}">
                  <a16:creationId xmlns:a16="http://schemas.microsoft.com/office/drawing/2014/main" id="{E280CE5E-F8C8-43E5-A74D-91EE14ACAD91}"/>
                </a:ext>
              </a:extLst>
            </p:cNvPr>
            <p:cNvGrpSpPr/>
            <p:nvPr/>
          </p:nvGrpSpPr>
          <p:grpSpPr>
            <a:xfrm>
              <a:off x="2383049" y="4719721"/>
              <a:ext cx="1398604" cy="1777527"/>
              <a:chOff x="2268247" y="4906963"/>
              <a:chExt cx="1398604" cy="1777527"/>
            </a:xfrm>
          </p:grpSpPr>
          <p:pic>
            <p:nvPicPr>
              <p:cNvPr id="56" name="Segnaposto contenuto 8">
                <a:extLst>
                  <a:ext uri="{FF2B5EF4-FFF2-40B4-BE49-F238E27FC236}">
                    <a16:creationId xmlns:a16="http://schemas.microsoft.com/office/drawing/2014/main" id="{30AA6AB7-E0E6-45F8-AD96-BF01AD2BEF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403475" y="4906963"/>
                <a:ext cx="1035050" cy="1035050"/>
              </a:xfrm>
              <a:prstGeom prst="rect">
                <a:avLst/>
              </a:prstGeom>
            </p:spPr>
          </p:pic>
          <p:sp>
            <p:nvSpPr>
              <p:cNvPr id="57" name="CasellaDiTesto 56">
                <a:extLst>
                  <a:ext uri="{FF2B5EF4-FFF2-40B4-BE49-F238E27FC236}">
                    <a16:creationId xmlns:a16="http://schemas.microsoft.com/office/drawing/2014/main" id="{028A9411-B183-4329-B19E-3C57C02CB98A}"/>
                  </a:ext>
                </a:extLst>
              </p:cNvPr>
              <p:cNvSpPr txBox="1"/>
              <p:nvPr/>
            </p:nvSpPr>
            <p:spPr>
              <a:xfrm>
                <a:off x="2268247" y="6040095"/>
                <a:ext cx="1398604" cy="644395"/>
              </a:xfrm>
              <a:prstGeom prst="rect">
                <a:avLst/>
              </a:prstGeom>
              <a:noFill/>
            </p:spPr>
            <p:txBody>
              <a:bodyPr wrap="none" rtlCol="0">
                <a:spAutoFit/>
              </a:bodyPr>
              <a:lstStyle/>
              <a:p>
                <a:pPr algn="ctr"/>
                <a:r>
                  <a:rPr lang="it-IT" sz="1000" dirty="0">
                    <a:latin typeface="Helvetica" panose="020B0604020202020204" pitchFamily="34" charset="0"/>
                    <a:cs typeface="Helvetica" panose="020B0604020202020204" pitchFamily="34" charset="0"/>
                  </a:rPr>
                  <a:t>On-the-</a:t>
                </a:r>
                <a:r>
                  <a:rPr lang="it-IT" sz="1000" dirty="0" err="1">
                    <a:latin typeface="Helvetica" panose="020B0604020202020204" pitchFamily="34" charset="0"/>
                    <a:cs typeface="Helvetica" panose="020B0604020202020204" pitchFamily="34" charset="0"/>
                  </a:rPr>
                  <a:t>field</a:t>
                </a:r>
                <a:r>
                  <a:rPr lang="it-IT" sz="1000" dirty="0">
                    <a:latin typeface="Helvetica" panose="020B0604020202020204" pitchFamily="34" charset="0"/>
                    <a:cs typeface="Helvetica" panose="020B0604020202020204" pitchFamily="34" charset="0"/>
                  </a:rPr>
                  <a:t> </a:t>
                </a:r>
                <a:br>
                  <a:rPr lang="it-IT" sz="1000" dirty="0">
                    <a:latin typeface="Helvetica" panose="020B0604020202020204" pitchFamily="34" charset="0"/>
                    <a:cs typeface="Helvetica" panose="020B0604020202020204" pitchFamily="34" charset="0"/>
                  </a:rPr>
                </a:br>
                <a:r>
                  <a:rPr lang="it-IT" sz="1000" dirty="0" err="1">
                    <a:latin typeface="Helvetica" panose="020B0604020202020204" pitchFamily="34" charset="0"/>
                    <a:cs typeface="Helvetica" panose="020B0604020202020204" pitchFamily="34" charset="0"/>
                  </a:rPr>
                  <a:t>sensors</a:t>
                </a:r>
                <a:endParaRPr lang="en-US" sz="1000" dirty="0">
                  <a:latin typeface="Helvetica" panose="020B0604020202020204" pitchFamily="34" charset="0"/>
                  <a:cs typeface="Helvetica" panose="020B0604020202020204" pitchFamily="34" charset="0"/>
                </a:endParaRPr>
              </a:p>
            </p:txBody>
          </p:sp>
        </p:grpSp>
        <p:grpSp>
          <p:nvGrpSpPr>
            <p:cNvPr id="12" name="Gruppo 11">
              <a:extLst>
                <a:ext uri="{FF2B5EF4-FFF2-40B4-BE49-F238E27FC236}">
                  <a16:creationId xmlns:a16="http://schemas.microsoft.com/office/drawing/2014/main" id="{F5249BC4-D014-4861-A1F3-16068BAD4507}"/>
                </a:ext>
              </a:extLst>
            </p:cNvPr>
            <p:cNvGrpSpPr/>
            <p:nvPr/>
          </p:nvGrpSpPr>
          <p:grpSpPr>
            <a:xfrm>
              <a:off x="3662734" y="4790012"/>
              <a:ext cx="1006732" cy="1707235"/>
              <a:chOff x="4016245" y="4977254"/>
              <a:chExt cx="1006732" cy="1707235"/>
            </a:xfrm>
          </p:grpSpPr>
          <p:pic>
            <p:nvPicPr>
              <p:cNvPr id="54" name="Immagine 42">
                <a:extLst>
                  <a:ext uri="{FF2B5EF4-FFF2-40B4-BE49-F238E27FC236}">
                    <a16:creationId xmlns:a16="http://schemas.microsoft.com/office/drawing/2014/main" id="{C80BB3DE-CD78-481E-A400-5CB55A152F5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19551" y="4977254"/>
                <a:ext cx="1000124" cy="10403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5" name="CasellaDiTesto 54">
                <a:extLst>
                  <a:ext uri="{FF2B5EF4-FFF2-40B4-BE49-F238E27FC236}">
                    <a16:creationId xmlns:a16="http://schemas.microsoft.com/office/drawing/2014/main" id="{F10149DA-F0BD-4E59-BDE1-414702474667}"/>
                  </a:ext>
                </a:extLst>
              </p:cNvPr>
              <p:cNvSpPr txBox="1"/>
              <p:nvPr/>
            </p:nvSpPr>
            <p:spPr>
              <a:xfrm>
                <a:off x="4016245" y="6040094"/>
                <a:ext cx="1006732" cy="644395"/>
              </a:xfrm>
              <a:prstGeom prst="rect">
                <a:avLst/>
              </a:prstGeom>
              <a:noFill/>
            </p:spPr>
            <p:txBody>
              <a:bodyPr wrap="none" rtlCol="0">
                <a:spAutoFit/>
              </a:bodyPr>
              <a:lstStyle/>
              <a:p>
                <a:pPr algn="ctr"/>
                <a:r>
                  <a:rPr lang="it-IT" sz="1000" dirty="0">
                    <a:latin typeface="Helvetica" panose="020B0604020202020204" pitchFamily="34" charset="0"/>
                    <a:cs typeface="Helvetica" panose="020B0604020202020204" pitchFamily="34" charset="0"/>
                  </a:rPr>
                  <a:t>Satellite</a:t>
                </a:r>
                <a:br>
                  <a:rPr lang="it-IT" sz="1000" dirty="0">
                    <a:latin typeface="Helvetica" panose="020B0604020202020204" pitchFamily="34" charset="0"/>
                    <a:cs typeface="Helvetica" panose="020B0604020202020204" pitchFamily="34" charset="0"/>
                  </a:rPr>
                </a:br>
                <a:r>
                  <a:rPr lang="it-IT" sz="1000" dirty="0">
                    <a:latin typeface="Helvetica" panose="020B0604020202020204" pitchFamily="34" charset="0"/>
                    <a:cs typeface="Helvetica" panose="020B0604020202020204" pitchFamily="34" charset="0"/>
                  </a:rPr>
                  <a:t>images</a:t>
                </a:r>
                <a:endParaRPr lang="en-US" sz="1000" dirty="0">
                  <a:latin typeface="Helvetica" panose="020B0604020202020204" pitchFamily="34" charset="0"/>
                  <a:cs typeface="Helvetica" panose="020B0604020202020204" pitchFamily="34" charset="0"/>
                </a:endParaRPr>
              </a:p>
            </p:txBody>
          </p:sp>
        </p:grpSp>
        <p:grpSp>
          <p:nvGrpSpPr>
            <p:cNvPr id="14" name="Gruppo 13">
              <a:extLst>
                <a:ext uri="{FF2B5EF4-FFF2-40B4-BE49-F238E27FC236}">
                  <a16:creationId xmlns:a16="http://schemas.microsoft.com/office/drawing/2014/main" id="{69F11B1F-3642-492B-BE8A-5D9E4A0D833F}"/>
                </a:ext>
              </a:extLst>
            </p:cNvPr>
            <p:cNvGrpSpPr/>
            <p:nvPr/>
          </p:nvGrpSpPr>
          <p:grpSpPr>
            <a:xfrm>
              <a:off x="4692834" y="4976552"/>
              <a:ext cx="1274723" cy="1520696"/>
              <a:chOff x="5260657" y="5065713"/>
              <a:chExt cx="1274723" cy="1520696"/>
            </a:xfrm>
          </p:grpSpPr>
          <p:pic>
            <p:nvPicPr>
              <p:cNvPr id="52" name="Immagine 43">
                <a:extLst>
                  <a:ext uri="{FF2B5EF4-FFF2-40B4-BE49-F238E27FC236}">
                    <a16:creationId xmlns:a16="http://schemas.microsoft.com/office/drawing/2014/main" id="{CD16670B-BE02-4E5A-BF81-E57D2E1EF9A2}"/>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476875" y="506571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3" name="CasellaDiTesto 52">
                <a:extLst>
                  <a:ext uri="{FF2B5EF4-FFF2-40B4-BE49-F238E27FC236}">
                    <a16:creationId xmlns:a16="http://schemas.microsoft.com/office/drawing/2014/main" id="{CBE6F7CD-4A59-40EA-A823-E4C7FAA8A279}"/>
                  </a:ext>
                </a:extLst>
              </p:cNvPr>
              <p:cNvSpPr txBox="1"/>
              <p:nvPr/>
            </p:nvSpPr>
            <p:spPr>
              <a:xfrm>
                <a:off x="5260657" y="5942014"/>
                <a:ext cx="1274723" cy="644395"/>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Rural Land</a:t>
                </a:r>
              </a:p>
              <a:p>
                <a:pPr algn="ctr"/>
                <a:r>
                  <a:rPr lang="en-US" sz="1000" dirty="0">
                    <a:latin typeface="Helvetica" panose="020B0604020202020204" pitchFamily="34" charset="0"/>
                    <a:cs typeface="Helvetica" panose="020B0604020202020204" pitchFamily="34" charset="0"/>
                  </a:rPr>
                  <a:t> register</a:t>
                </a:r>
              </a:p>
            </p:txBody>
          </p:sp>
        </p:grpSp>
        <p:grpSp>
          <p:nvGrpSpPr>
            <p:cNvPr id="15" name="Gruppo 14">
              <a:extLst>
                <a:ext uri="{FF2B5EF4-FFF2-40B4-BE49-F238E27FC236}">
                  <a16:creationId xmlns:a16="http://schemas.microsoft.com/office/drawing/2014/main" id="{ED35B344-D370-42FC-9C74-77B5F5BF43B1}"/>
                </a:ext>
              </a:extLst>
            </p:cNvPr>
            <p:cNvGrpSpPr/>
            <p:nvPr/>
          </p:nvGrpSpPr>
          <p:grpSpPr>
            <a:xfrm>
              <a:off x="8311155" y="4970021"/>
              <a:ext cx="1338172" cy="1306540"/>
              <a:chOff x="8196353" y="5032023"/>
              <a:chExt cx="1338172" cy="1306540"/>
            </a:xfrm>
          </p:grpSpPr>
          <p:pic>
            <p:nvPicPr>
              <p:cNvPr id="50" name="Immagine 49">
                <a:extLst>
                  <a:ext uri="{FF2B5EF4-FFF2-40B4-BE49-F238E27FC236}">
                    <a16:creationId xmlns:a16="http://schemas.microsoft.com/office/drawing/2014/main" id="{7222BFF5-E123-46C7-BB4B-CF3C48D915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96353" y="5032023"/>
                <a:ext cx="1338172" cy="784930"/>
              </a:xfrm>
              <a:prstGeom prst="rect">
                <a:avLst/>
              </a:prstGeom>
            </p:spPr>
          </p:pic>
          <p:sp>
            <p:nvSpPr>
              <p:cNvPr id="51" name="CasellaDiTesto 50">
                <a:extLst>
                  <a:ext uri="{FF2B5EF4-FFF2-40B4-BE49-F238E27FC236}">
                    <a16:creationId xmlns:a16="http://schemas.microsoft.com/office/drawing/2014/main" id="{44740031-E349-48A9-A5DC-002442ADB648}"/>
                  </a:ext>
                </a:extLst>
              </p:cNvPr>
              <p:cNvSpPr txBox="1"/>
              <p:nvPr/>
            </p:nvSpPr>
            <p:spPr>
              <a:xfrm>
                <a:off x="8326843" y="5942013"/>
                <a:ext cx="1107861" cy="396550"/>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Weather </a:t>
                </a:r>
              </a:p>
            </p:txBody>
          </p:sp>
        </p:grpSp>
        <p:grpSp>
          <p:nvGrpSpPr>
            <p:cNvPr id="16" name="Gruppo 15">
              <a:extLst>
                <a:ext uri="{FF2B5EF4-FFF2-40B4-BE49-F238E27FC236}">
                  <a16:creationId xmlns:a16="http://schemas.microsoft.com/office/drawing/2014/main" id="{82A8F82A-2D33-43A5-B197-330528E6FDED}"/>
                </a:ext>
              </a:extLst>
            </p:cNvPr>
            <p:cNvGrpSpPr/>
            <p:nvPr/>
          </p:nvGrpSpPr>
          <p:grpSpPr>
            <a:xfrm>
              <a:off x="5967289" y="4976552"/>
              <a:ext cx="963753" cy="1520696"/>
              <a:chOff x="6735545" y="5032023"/>
              <a:chExt cx="963753" cy="1520696"/>
            </a:xfrm>
          </p:grpSpPr>
          <p:pic>
            <p:nvPicPr>
              <p:cNvPr id="48" name="Immagine 43">
                <a:extLst>
                  <a:ext uri="{FF2B5EF4-FFF2-40B4-BE49-F238E27FC236}">
                    <a16:creationId xmlns:a16="http://schemas.microsoft.com/office/drawing/2014/main" id="{F385636A-02D9-4275-A7B6-5ABC30AA71C5}"/>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 name="CasellaDiTesto 48">
                <a:extLst>
                  <a:ext uri="{FF2B5EF4-FFF2-40B4-BE49-F238E27FC236}">
                    <a16:creationId xmlns:a16="http://schemas.microsoft.com/office/drawing/2014/main" id="{E77194BE-1EEE-4F6C-8CE6-852896DEDF65}"/>
                  </a:ext>
                </a:extLst>
              </p:cNvPr>
              <p:cNvSpPr txBox="1"/>
              <p:nvPr/>
            </p:nvSpPr>
            <p:spPr>
              <a:xfrm>
                <a:off x="6735545" y="5908324"/>
                <a:ext cx="963753"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Crop</a:t>
                </a:r>
              </a:p>
              <a:p>
                <a:pPr algn="ctr"/>
                <a:r>
                  <a:rPr lang="en-US" sz="1000" dirty="0">
                    <a:latin typeface="Helvetica" panose="020B0604020202020204" pitchFamily="34" charset="0"/>
                    <a:cs typeface="Helvetica" panose="020B0604020202020204" pitchFamily="34" charset="0"/>
                  </a:rPr>
                  <a:t>register</a:t>
                </a:r>
              </a:p>
            </p:txBody>
          </p:sp>
        </p:grpSp>
        <p:sp>
          <p:nvSpPr>
            <p:cNvPr id="17" name="Disco magnetico 16">
              <a:extLst>
                <a:ext uri="{FF2B5EF4-FFF2-40B4-BE49-F238E27FC236}">
                  <a16:creationId xmlns:a16="http://schemas.microsoft.com/office/drawing/2014/main" id="{9C0F3227-93D3-437C-B54E-EA0FB3D34568}"/>
                </a:ext>
              </a:extLst>
            </p:cNvPr>
            <p:cNvSpPr/>
            <p:nvPr/>
          </p:nvSpPr>
          <p:spPr>
            <a:xfrm>
              <a:off x="3806826" y="3589155"/>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Data Lake (</a:t>
              </a:r>
              <a:r>
                <a:rPr lang="it-IT" sz="1000" dirty="0" err="1">
                  <a:latin typeface="Helvetica" panose="020B0604020202020204" pitchFamily="34" charset="0"/>
                  <a:cs typeface="Helvetica" panose="020B0604020202020204" pitchFamily="34" charset="0"/>
                </a:rPr>
                <a:t>Hadoop</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cxnSp>
          <p:nvCxnSpPr>
            <p:cNvPr id="18" name="Connettore diritto 17">
              <a:extLst>
                <a:ext uri="{FF2B5EF4-FFF2-40B4-BE49-F238E27FC236}">
                  <a16:creationId xmlns:a16="http://schemas.microsoft.com/office/drawing/2014/main" id="{D23C9C91-D38A-47A5-8478-4AB709450416}"/>
                </a:ext>
              </a:extLst>
            </p:cNvPr>
            <p:cNvCxnSpPr/>
            <p:nvPr/>
          </p:nvCxnSpPr>
          <p:spPr>
            <a:xfrm>
              <a:off x="1182617" y="2039420"/>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Disco magnetico 18">
              <a:extLst>
                <a:ext uri="{FF2B5EF4-FFF2-40B4-BE49-F238E27FC236}">
                  <a16:creationId xmlns:a16="http://schemas.microsoft.com/office/drawing/2014/main" id="{EED24FA5-18E9-4FDA-B373-DD29141B9078}"/>
                </a:ext>
              </a:extLst>
            </p:cNvPr>
            <p:cNvSpPr/>
            <p:nvPr/>
          </p:nvSpPr>
          <p:spPr>
            <a:xfrm>
              <a:off x="3806826" y="230454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ODS (</a:t>
              </a:r>
              <a:r>
                <a:rPr lang="it-IT" sz="1000" dirty="0" err="1">
                  <a:latin typeface="Helvetica" panose="020B0604020202020204" pitchFamily="34" charset="0"/>
                  <a:cs typeface="Helvetica" panose="020B0604020202020204" pitchFamily="34" charset="0"/>
                </a:rPr>
                <a:t>Hbase</a:t>
              </a:r>
              <a:r>
                <a:rPr lang="it-IT" sz="1000" dirty="0">
                  <a:latin typeface="Helvetica" panose="020B0604020202020204" pitchFamily="34" charset="0"/>
                  <a:cs typeface="Helvetica" panose="020B0604020202020204" pitchFamily="34" charset="0"/>
                </a:rPr>
                <a:t> + </a:t>
              </a:r>
              <a:r>
                <a:rPr lang="it-IT" sz="1000" dirty="0" err="1">
                  <a:latin typeface="Helvetica" panose="020B0604020202020204" pitchFamily="34" charset="0"/>
                  <a:cs typeface="Helvetica" panose="020B0604020202020204" pitchFamily="34" charset="0"/>
                </a:rPr>
                <a:t>PostGIS</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sp>
          <p:nvSpPr>
            <p:cNvPr id="20" name="CasellaDiTesto 19">
              <a:extLst>
                <a:ext uri="{FF2B5EF4-FFF2-40B4-BE49-F238E27FC236}">
                  <a16:creationId xmlns:a16="http://schemas.microsoft.com/office/drawing/2014/main" id="{690855CC-A479-44CD-963E-611CF6B3D60B}"/>
                </a:ext>
              </a:extLst>
            </p:cNvPr>
            <p:cNvSpPr txBox="1"/>
            <p:nvPr/>
          </p:nvSpPr>
          <p:spPr>
            <a:xfrm>
              <a:off x="1325558" y="3716591"/>
              <a:ext cx="1107650" cy="644395"/>
            </a:xfrm>
            <a:prstGeom prst="rect">
              <a:avLst/>
            </a:prstGeom>
            <a:noFill/>
          </p:spPr>
          <p:txBody>
            <a:bodyPr wrap="square" rtlCol="0">
              <a:spAutoFit/>
            </a:bodyPr>
            <a:lstStyle/>
            <a:p>
              <a:pPr algn="ctr"/>
              <a:r>
                <a:rPr lang="it-IT" sz="1000" i="1" dirty="0" err="1">
                  <a:latin typeface="Helvetica" panose="020B0604020202020204" pitchFamily="34" charset="0"/>
                  <a:cs typeface="Helvetica" panose="020B0604020202020204" pitchFamily="34" charset="0"/>
                </a:rPr>
                <a:t>Raw</a:t>
              </a:r>
              <a:r>
                <a:rPr lang="it-IT" sz="1000" i="1" dirty="0">
                  <a:latin typeface="Helvetica" panose="020B0604020202020204" pitchFamily="34" charset="0"/>
                  <a:cs typeface="Helvetica" panose="020B0604020202020204" pitchFamily="34" charset="0"/>
                </a:rPr>
                <a:t> </a:t>
              </a:r>
              <a:r>
                <a:rPr lang="it-IT" sz="1000" i="1" dirty="0" err="1">
                  <a:latin typeface="Helvetica" panose="020B0604020202020204" pitchFamily="34" charset="0"/>
                  <a:cs typeface="Helvetica" panose="020B0604020202020204" pitchFamily="34" charset="0"/>
                </a:rPr>
                <a:t>level</a:t>
              </a:r>
              <a:endParaRPr lang="en-US" sz="1000" i="1" dirty="0">
                <a:latin typeface="Helvetica" panose="020B0604020202020204" pitchFamily="34" charset="0"/>
                <a:cs typeface="Helvetica" panose="020B0604020202020204" pitchFamily="34" charset="0"/>
              </a:endParaRPr>
            </a:p>
          </p:txBody>
        </p:sp>
        <p:sp>
          <p:nvSpPr>
            <p:cNvPr id="21" name="CasellaDiTesto 20">
              <a:extLst>
                <a:ext uri="{FF2B5EF4-FFF2-40B4-BE49-F238E27FC236}">
                  <a16:creationId xmlns:a16="http://schemas.microsoft.com/office/drawing/2014/main" id="{ED569779-502B-45C6-A9AE-D7B8B3C3548D}"/>
                </a:ext>
              </a:extLst>
            </p:cNvPr>
            <p:cNvSpPr txBox="1"/>
            <p:nvPr/>
          </p:nvSpPr>
          <p:spPr>
            <a:xfrm>
              <a:off x="964941" y="2447965"/>
              <a:ext cx="1522487" cy="396550"/>
            </a:xfrm>
            <a:prstGeom prst="rect">
              <a:avLst/>
            </a:prstGeom>
            <a:noFill/>
          </p:spPr>
          <p:txBody>
            <a:bodyPr wrap="none" rtlCol="0">
              <a:spAutoFit/>
            </a:bodyPr>
            <a:lstStyle/>
            <a:p>
              <a:pPr algn="ctr"/>
              <a:r>
                <a:rPr lang="it-IT" sz="1000" i="1" dirty="0" err="1">
                  <a:latin typeface="Helvetica" panose="020B0604020202020204" pitchFamily="34" charset="0"/>
                  <a:cs typeface="Helvetica" panose="020B0604020202020204" pitchFamily="34" charset="0"/>
                </a:rPr>
                <a:t>Tactical</a:t>
              </a:r>
              <a:r>
                <a:rPr lang="it-IT" sz="1000" i="1" dirty="0">
                  <a:latin typeface="Helvetica" panose="020B0604020202020204" pitchFamily="34" charset="0"/>
                  <a:cs typeface="Helvetica" panose="020B0604020202020204" pitchFamily="34" charset="0"/>
                </a:rPr>
                <a:t> Level</a:t>
              </a:r>
              <a:endParaRPr lang="en-US" sz="1000" i="1" dirty="0">
                <a:latin typeface="Helvetica" panose="020B0604020202020204" pitchFamily="34" charset="0"/>
                <a:cs typeface="Helvetica" panose="020B0604020202020204" pitchFamily="34" charset="0"/>
              </a:endParaRPr>
            </a:p>
          </p:txBody>
        </p:sp>
        <p:sp>
          <p:nvSpPr>
            <p:cNvPr id="22" name="CasellaDiTesto 21">
              <a:extLst>
                <a:ext uri="{FF2B5EF4-FFF2-40B4-BE49-F238E27FC236}">
                  <a16:creationId xmlns:a16="http://schemas.microsoft.com/office/drawing/2014/main" id="{F5B49329-0906-4115-A38E-F32BAB309D10}"/>
                </a:ext>
              </a:extLst>
            </p:cNvPr>
            <p:cNvSpPr txBox="1"/>
            <p:nvPr/>
          </p:nvSpPr>
          <p:spPr>
            <a:xfrm>
              <a:off x="851839" y="1242010"/>
              <a:ext cx="1621086" cy="396550"/>
            </a:xfrm>
            <a:prstGeom prst="rect">
              <a:avLst/>
            </a:prstGeom>
            <a:noFill/>
          </p:spPr>
          <p:txBody>
            <a:bodyPr wrap="none" rtlCol="0">
              <a:spAutoFit/>
            </a:bodyPr>
            <a:lstStyle/>
            <a:p>
              <a:pPr algn="ctr"/>
              <a:r>
                <a:rPr lang="it-IT" sz="1000" i="1" dirty="0">
                  <a:latin typeface="Helvetica" panose="020B0604020202020204" pitchFamily="34" charset="0"/>
                  <a:cs typeface="Helvetica" panose="020B0604020202020204" pitchFamily="34" charset="0"/>
                </a:rPr>
                <a:t>Strategic Level</a:t>
              </a:r>
              <a:endParaRPr lang="en-US" sz="1000" i="1" dirty="0">
                <a:latin typeface="Helvetica" panose="020B0604020202020204" pitchFamily="34" charset="0"/>
                <a:cs typeface="Helvetica" panose="020B0604020202020204" pitchFamily="34" charset="0"/>
              </a:endParaRPr>
            </a:p>
          </p:txBody>
        </p:sp>
        <p:sp>
          <p:nvSpPr>
            <p:cNvPr id="23" name="Rettangolo arrotondato 29">
              <a:extLst>
                <a:ext uri="{FF2B5EF4-FFF2-40B4-BE49-F238E27FC236}">
                  <a16:creationId xmlns:a16="http://schemas.microsoft.com/office/drawing/2014/main" id="{4514C8A6-5336-4F55-B574-3F5401B1C0A6}"/>
                </a:ext>
              </a:extLst>
            </p:cNvPr>
            <p:cNvSpPr/>
            <p:nvPr/>
          </p:nvSpPr>
          <p:spPr>
            <a:xfrm>
              <a:off x="8720846" y="1442069"/>
              <a:ext cx="1099379" cy="48712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24" name="Rettangolo arrotondato 30">
              <a:extLst>
                <a:ext uri="{FF2B5EF4-FFF2-40B4-BE49-F238E27FC236}">
                  <a16:creationId xmlns:a16="http://schemas.microsoft.com/office/drawing/2014/main" id="{D5FE00AD-258E-4FDA-97AB-94E29B4975E6}"/>
                </a:ext>
              </a:extLst>
            </p:cNvPr>
            <p:cNvSpPr/>
            <p:nvPr/>
          </p:nvSpPr>
          <p:spPr>
            <a:xfrm>
              <a:off x="2470043" y="4170460"/>
              <a:ext cx="1188000" cy="45419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err="1">
                  <a:latin typeface="Helvetica" panose="020B0604020202020204" pitchFamily="34" charset="0"/>
                  <a:cs typeface="Helvetica" panose="020B0604020202020204" pitchFamily="34" charset="0"/>
                </a:rPr>
                <a:t>Acquisition</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25" name="Rettangolo arrotondato 31">
              <a:extLst>
                <a:ext uri="{FF2B5EF4-FFF2-40B4-BE49-F238E27FC236}">
                  <a16:creationId xmlns:a16="http://schemas.microsoft.com/office/drawing/2014/main" id="{78021EEA-7F5F-45FA-850C-81913AA02289}"/>
                </a:ext>
              </a:extLst>
            </p:cNvPr>
            <p:cNvSpPr/>
            <p:nvPr/>
          </p:nvSpPr>
          <p:spPr>
            <a:xfrm>
              <a:off x="2470043" y="309243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err="1">
                  <a:latin typeface="Helvetica" panose="020B0604020202020204" pitchFamily="34" charset="0"/>
                  <a:cs typeface="Helvetica" panose="020B0604020202020204" pitchFamily="34" charset="0"/>
                </a:rPr>
                <a:t>Loading</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26" name="Rettangolo arrotondato 32">
              <a:extLst>
                <a:ext uri="{FF2B5EF4-FFF2-40B4-BE49-F238E27FC236}">
                  <a16:creationId xmlns:a16="http://schemas.microsoft.com/office/drawing/2014/main" id="{53A169CD-F41A-49C6-B4A0-89B7F6015A28}"/>
                </a:ext>
              </a:extLst>
            </p:cNvPr>
            <p:cNvSpPr/>
            <p:nvPr/>
          </p:nvSpPr>
          <p:spPr>
            <a:xfrm>
              <a:off x="2470043" y="1809411"/>
              <a:ext cx="1188000" cy="43348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err="1">
                  <a:latin typeface="Helvetica" panose="020B0604020202020204" pitchFamily="34" charset="0"/>
                  <a:cs typeface="Helvetica" panose="020B0604020202020204" pitchFamily="34" charset="0"/>
                </a:rPr>
                <a:t>Loading</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a:t>
              </a:r>
              <a:endParaRPr lang="en-US" sz="800" dirty="0">
                <a:latin typeface="Helvetica" panose="020B0604020202020204" pitchFamily="34" charset="0"/>
                <a:cs typeface="Helvetica" panose="020B0604020202020204" pitchFamily="34" charset="0"/>
              </a:endParaRPr>
            </a:p>
          </p:txBody>
        </p:sp>
        <p:sp>
          <p:nvSpPr>
            <p:cNvPr id="27" name="Rettangolo arrotondato 33">
              <a:extLst>
                <a:ext uri="{FF2B5EF4-FFF2-40B4-BE49-F238E27FC236}">
                  <a16:creationId xmlns:a16="http://schemas.microsoft.com/office/drawing/2014/main" id="{0D6021CA-D5E5-4612-91FF-19194E327F84}"/>
                </a:ext>
              </a:extLst>
            </p:cNvPr>
            <p:cNvSpPr/>
            <p:nvPr/>
          </p:nvSpPr>
          <p:spPr>
            <a:xfrm>
              <a:off x="8720846" y="889762"/>
              <a:ext cx="109937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SOLAP Interface</a:t>
              </a:r>
              <a:endParaRPr lang="en-US" sz="800" dirty="0">
                <a:latin typeface="Helvetica" panose="020B0604020202020204" pitchFamily="34" charset="0"/>
                <a:cs typeface="Helvetica" panose="020B0604020202020204" pitchFamily="34" charset="0"/>
              </a:endParaRPr>
            </a:p>
          </p:txBody>
        </p:sp>
        <p:sp>
          <p:nvSpPr>
            <p:cNvPr id="28" name="Freccia in su 27">
              <a:extLst>
                <a:ext uri="{FF2B5EF4-FFF2-40B4-BE49-F238E27FC236}">
                  <a16:creationId xmlns:a16="http://schemas.microsoft.com/office/drawing/2014/main" id="{C0204D94-E29A-41F1-A90B-D03E303C3869}"/>
                </a:ext>
              </a:extLst>
            </p:cNvPr>
            <p:cNvSpPr/>
            <p:nvPr/>
          </p:nvSpPr>
          <p:spPr>
            <a:xfrm>
              <a:off x="5561173" y="436998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29" name="Freccia in su 28">
              <a:extLst>
                <a:ext uri="{FF2B5EF4-FFF2-40B4-BE49-F238E27FC236}">
                  <a16:creationId xmlns:a16="http://schemas.microsoft.com/office/drawing/2014/main" id="{32C1859C-AE71-4FEE-92A9-FDE4F753D8AF}"/>
                </a:ext>
              </a:extLst>
            </p:cNvPr>
            <p:cNvSpPr/>
            <p:nvPr/>
          </p:nvSpPr>
          <p:spPr>
            <a:xfrm>
              <a:off x="5561173" y="3098066"/>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0" name="Freccia in su 29">
              <a:extLst>
                <a:ext uri="{FF2B5EF4-FFF2-40B4-BE49-F238E27FC236}">
                  <a16:creationId xmlns:a16="http://schemas.microsoft.com/office/drawing/2014/main" id="{299F1590-773D-45BB-AD30-10982DC0E540}"/>
                </a:ext>
              </a:extLst>
            </p:cNvPr>
            <p:cNvSpPr/>
            <p:nvPr/>
          </p:nvSpPr>
          <p:spPr>
            <a:xfrm>
              <a:off x="5561173" y="1821648"/>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1" name="Freccia in su 30">
              <a:extLst>
                <a:ext uri="{FF2B5EF4-FFF2-40B4-BE49-F238E27FC236}">
                  <a16:creationId xmlns:a16="http://schemas.microsoft.com/office/drawing/2014/main" id="{25920937-D7BA-46D8-96E8-5FC4A7AA7DF4}"/>
                </a:ext>
              </a:extLst>
            </p:cNvPr>
            <p:cNvSpPr/>
            <p:nvPr/>
          </p:nvSpPr>
          <p:spPr>
            <a:xfrm rot="5400000">
              <a:off x="7812342" y="247693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2" name="Freccia in su 31">
              <a:extLst>
                <a:ext uri="{FF2B5EF4-FFF2-40B4-BE49-F238E27FC236}">
                  <a16:creationId xmlns:a16="http://schemas.microsoft.com/office/drawing/2014/main" id="{2D36653C-6C49-4FDE-8F59-74C0F0C883B3}"/>
                </a:ext>
              </a:extLst>
            </p:cNvPr>
            <p:cNvSpPr/>
            <p:nvPr/>
          </p:nvSpPr>
          <p:spPr>
            <a:xfrm rot="5400000">
              <a:off x="7812342" y="1204043"/>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3" name="Rettangolo arrotondato 45">
              <a:extLst>
                <a:ext uri="{FF2B5EF4-FFF2-40B4-BE49-F238E27FC236}">
                  <a16:creationId xmlns:a16="http://schemas.microsoft.com/office/drawing/2014/main" id="{3B615792-B63C-414E-A525-AA8AA5B4676C}"/>
                </a:ext>
              </a:extLst>
            </p:cNvPr>
            <p:cNvSpPr/>
            <p:nvPr/>
          </p:nvSpPr>
          <p:spPr>
            <a:xfrm>
              <a:off x="2402263" y="1103387"/>
              <a:ext cx="1300397" cy="36293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4" name="CasellaDiTesto 33">
              <a:extLst>
                <a:ext uri="{FF2B5EF4-FFF2-40B4-BE49-F238E27FC236}">
                  <a16:creationId xmlns:a16="http://schemas.microsoft.com/office/drawing/2014/main" id="{6CE1524B-A0A6-4A3C-A6A9-3E1820A91BBD}"/>
                </a:ext>
              </a:extLst>
            </p:cNvPr>
            <p:cNvSpPr txBox="1"/>
            <p:nvPr/>
          </p:nvSpPr>
          <p:spPr>
            <a:xfrm>
              <a:off x="2722333" y="1172610"/>
              <a:ext cx="660256" cy="396550"/>
            </a:xfrm>
            <a:prstGeom prst="rect">
              <a:avLst/>
            </a:prstGeom>
            <a:noFill/>
          </p:spPr>
          <p:txBody>
            <a:bodyPr wrap="none" rtlCol="0">
              <a:spAutoFit/>
            </a:bodyPr>
            <a:lstStyle/>
            <a:p>
              <a:pPr algn="ctr"/>
              <a:r>
                <a:rPr lang="it-IT" sz="1000" i="1" dirty="0">
                  <a:latin typeface="Helvetica" panose="020B0604020202020204" pitchFamily="34" charset="0"/>
                  <a:cs typeface="Helvetica" panose="020B0604020202020204" pitchFamily="34" charset="0"/>
                </a:rPr>
                <a:t>ETL</a:t>
              </a:r>
              <a:endParaRPr lang="en-US" sz="1000" i="1" dirty="0">
                <a:latin typeface="Helvetica" panose="020B0604020202020204" pitchFamily="34" charset="0"/>
                <a:cs typeface="Helvetica" panose="020B0604020202020204" pitchFamily="34" charset="0"/>
              </a:endParaRPr>
            </a:p>
          </p:txBody>
        </p:sp>
        <p:sp>
          <p:nvSpPr>
            <p:cNvPr id="35" name="Rettangolo arrotondato 62">
              <a:extLst>
                <a:ext uri="{FF2B5EF4-FFF2-40B4-BE49-F238E27FC236}">
                  <a16:creationId xmlns:a16="http://schemas.microsoft.com/office/drawing/2014/main" id="{85504B50-466E-4DD7-9251-9D68A0146E3A}"/>
                </a:ext>
              </a:extLst>
            </p:cNvPr>
            <p:cNvSpPr/>
            <p:nvPr/>
          </p:nvSpPr>
          <p:spPr>
            <a:xfrm>
              <a:off x="8720846" y="2170085"/>
              <a:ext cx="108549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Mobile Interface</a:t>
              </a:r>
              <a:endParaRPr lang="en-US" sz="800" dirty="0">
                <a:latin typeface="Helvetica" panose="020B0604020202020204" pitchFamily="34" charset="0"/>
                <a:cs typeface="Helvetica" panose="020B0604020202020204" pitchFamily="34" charset="0"/>
              </a:endParaRPr>
            </a:p>
          </p:txBody>
        </p:sp>
        <p:sp>
          <p:nvSpPr>
            <p:cNvPr id="36" name="Rettangolo arrotondato 39">
              <a:extLst>
                <a:ext uri="{FF2B5EF4-FFF2-40B4-BE49-F238E27FC236}">
                  <a16:creationId xmlns:a16="http://schemas.microsoft.com/office/drawing/2014/main" id="{34937858-D93C-4B2A-9191-C4AC91245202}"/>
                </a:ext>
              </a:extLst>
            </p:cNvPr>
            <p:cNvSpPr/>
            <p:nvPr/>
          </p:nvSpPr>
          <p:spPr>
            <a:xfrm>
              <a:off x="2458893" y="241247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a:latin typeface="Helvetica" panose="020B0604020202020204" pitchFamily="34" charset="0"/>
                  <a:cs typeface="Helvetica" panose="020B0604020202020204" pitchFamily="34" charset="0"/>
                </a:rPr>
                <a:t>Integration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37" name="Rettangolo arrotondato 47">
              <a:extLst>
                <a:ext uri="{FF2B5EF4-FFF2-40B4-BE49-F238E27FC236}">
                  <a16:creationId xmlns:a16="http://schemas.microsoft.com/office/drawing/2014/main" id="{4AC8D6C0-EFF2-489B-A5AC-EF9D80238EF6}"/>
                </a:ext>
              </a:extLst>
            </p:cNvPr>
            <p:cNvSpPr/>
            <p:nvPr/>
          </p:nvSpPr>
          <p:spPr>
            <a:xfrm rot="16200000">
              <a:off x="6638024" y="2495727"/>
              <a:ext cx="3650295" cy="407604"/>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900" dirty="0">
                  <a:latin typeface="Helvetica" panose="020B0604020202020204" pitchFamily="34" charset="0"/>
                  <a:cs typeface="Helvetica" panose="020B0604020202020204" pitchFamily="34" charset="0"/>
                </a:rPr>
                <a:t>API</a:t>
              </a:r>
              <a:endParaRPr lang="en-US" sz="900" dirty="0">
                <a:latin typeface="Helvetica" panose="020B0604020202020204" pitchFamily="34" charset="0"/>
                <a:cs typeface="Helvetica" panose="020B0604020202020204" pitchFamily="34" charset="0"/>
              </a:endParaRPr>
            </a:p>
          </p:txBody>
        </p:sp>
        <p:sp>
          <p:nvSpPr>
            <p:cNvPr id="38" name="Rettangolo arrotondato 48">
              <a:extLst>
                <a:ext uri="{FF2B5EF4-FFF2-40B4-BE49-F238E27FC236}">
                  <a16:creationId xmlns:a16="http://schemas.microsoft.com/office/drawing/2014/main" id="{46C37E74-4ED8-4308-892B-6EAAB893F2C7}"/>
                </a:ext>
              </a:extLst>
            </p:cNvPr>
            <p:cNvSpPr/>
            <p:nvPr/>
          </p:nvSpPr>
          <p:spPr>
            <a:xfrm>
              <a:off x="8720845" y="3363154"/>
              <a:ext cx="111325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Notebook Interface</a:t>
              </a:r>
              <a:endParaRPr lang="en-US" sz="800" dirty="0">
                <a:latin typeface="Helvetica" panose="020B0604020202020204" pitchFamily="34" charset="0"/>
                <a:cs typeface="Helvetica" panose="020B0604020202020204" pitchFamily="34" charset="0"/>
              </a:endParaRPr>
            </a:p>
          </p:txBody>
        </p:sp>
        <p:sp>
          <p:nvSpPr>
            <p:cNvPr id="39" name="Freccia in su 38">
              <a:extLst>
                <a:ext uri="{FF2B5EF4-FFF2-40B4-BE49-F238E27FC236}">
                  <a16:creationId xmlns:a16="http://schemas.microsoft.com/office/drawing/2014/main" id="{A8A7D2CD-218F-46D6-9F5E-DD5882255D05}"/>
                </a:ext>
              </a:extLst>
            </p:cNvPr>
            <p:cNvSpPr/>
            <p:nvPr/>
          </p:nvSpPr>
          <p:spPr>
            <a:xfrm rot="5400000">
              <a:off x="7812342" y="3771972"/>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40" name="Rettangolo arrotondato 50">
              <a:extLst>
                <a:ext uri="{FF2B5EF4-FFF2-40B4-BE49-F238E27FC236}">
                  <a16:creationId xmlns:a16="http://schemas.microsoft.com/office/drawing/2014/main" id="{88B7E174-F62A-43C1-9174-7F5C55FCB940}"/>
                </a:ext>
              </a:extLst>
            </p:cNvPr>
            <p:cNvSpPr/>
            <p:nvPr/>
          </p:nvSpPr>
          <p:spPr>
            <a:xfrm>
              <a:off x="2458893" y="3631127"/>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err="1">
                  <a:latin typeface="Helvetica" panose="020B0604020202020204" pitchFamily="34" charset="0"/>
                  <a:cs typeface="Helvetica" panose="020B0604020202020204" pitchFamily="34" charset="0"/>
                </a:rPr>
                <a:t>Enrichment</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41" name="Disco magnetico 23">
              <a:extLst>
                <a:ext uri="{FF2B5EF4-FFF2-40B4-BE49-F238E27FC236}">
                  <a16:creationId xmlns:a16="http://schemas.microsoft.com/office/drawing/2014/main" id="{5090BF1D-5121-4E8E-9871-3B8532A88EA9}"/>
                </a:ext>
              </a:extLst>
            </p:cNvPr>
            <p:cNvSpPr/>
            <p:nvPr/>
          </p:nvSpPr>
          <p:spPr>
            <a:xfrm>
              <a:off x="3806826" y="104502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Spatial</a:t>
              </a:r>
              <a:r>
                <a:rPr lang="it-IT" sz="1000" dirty="0">
                  <a:latin typeface="Helvetica" panose="020B0604020202020204" pitchFamily="34" charset="0"/>
                  <a:cs typeface="Helvetica" panose="020B0604020202020204" pitchFamily="34" charset="0"/>
                </a:rPr>
                <a:t> Cube (</a:t>
              </a:r>
              <a:r>
                <a:rPr lang="it-IT" sz="1000" dirty="0" err="1">
                  <a:latin typeface="Helvetica" panose="020B0604020202020204" pitchFamily="34" charset="0"/>
                  <a:cs typeface="Helvetica" panose="020B0604020202020204" pitchFamily="34" charset="0"/>
                </a:rPr>
                <a:t>PostGIS</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grpSp>
          <p:nvGrpSpPr>
            <p:cNvPr id="42" name="Gruppo 19">
              <a:extLst>
                <a:ext uri="{FF2B5EF4-FFF2-40B4-BE49-F238E27FC236}">
                  <a16:creationId xmlns:a16="http://schemas.microsoft.com/office/drawing/2014/main" id="{A9DDC499-D9D1-41C3-8C47-E1CDDCC23EA9}"/>
                </a:ext>
              </a:extLst>
            </p:cNvPr>
            <p:cNvGrpSpPr/>
            <p:nvPr/>
          </p:nvGrpSpPr>
          <p:grpSpPr>
            <a:xfrm>
              <a:off x="6832684" y="4976552"/>
              <a:ext cx="1557882" cy="1520696"/>
              <a:chOff x="6438482" y="5032023"/>
              <a:chExt cx="1557882" cy="1520696"/>
            </a:xfrm>
          </p:grpSpPr>
          <p:pic>
            <p:nvPicPr>
              <p:cNvPr id="46" name="Immagine 43">
                <a:extLst>
                  <a:ext uri="{FF2B5EF4-FFF2-40B4-BE49-F238E27FC236}">
                    <a16:creationId xmlns:a16="http://schemas.microsoft.com/office/drawing/2014/main" id="{65A5E3E9-4E97-42A1-A047-BFF3CE296031}"/>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7" name="CasellaDiTesto 15">
                <a:extLst>
                  <a:ext uri="{FF2B5EF4-FFF2-40B4-BE49-F238E27FC236}">
                    <a16:creationId xmlns:a16="http://schemas.microsoft.com/office/drawing/2014/main" id="{B3590296-46B1-4B16-B5B4-9F7C62025795}"/>
                  </a:ext>
                </a:extLst>
              </p:cNvPr>
              <p:cNvSpPr txBox="1"/>
              <p:nvPr/>
            </p:nvSpPr>
            <p:spPr>
              <a:xfrm>
                <a:off x="6438482" y="5908324"/>
                <a:ext cx="155788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Administrative</a:t>
                </a:r>
              </a:p>
              <a:p>
                <a:pPr algn="ctr"/>
                <a:r>
                  <a:rPr lang="en-US" sz="1000" dirty="0">
                    <a:latin typeface="Helvetica" panose="020B0604020202020204" pitchFamily="34" charset="0"/>
                    <a:cs typeface="Helvetica" panose="020B0604020202020204" pitchFamily="34" charset="0"/>
                  </a:rPr>
                  <a:t>borders</a:t>
                </a:r>
              </a:p>
            </p:txBody>
          </p:sp>
        </p:grpSp>
        <p:sp>
          <p:nvSpPr>
            <p:cNvPr id="43" name="Rettangolo arrotondato 29">
              <a:extLst>
                <a:ext uri="{FF2B5EF4-FFF2-40B4-BE49-F238E27FC236}">
                  <a16:creationId xmlns:a16="http://schemas.microsoft.com/office/drawing/2014/main" id="{B6211119-46A3-4B58-9FF0-10837216EB72}"/>
                </a:ext>
              </a:extLst>
            </p:cNvPr>
            <p:cNvSpPr/>
            <p:nvPr/>
          </p:nvSpPr>
          <p:spPr>
            <a:xfrm>
              <a:off x="8720846" y="272561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44" name="Rettangolo arrotondato 29">
              <a:extLst>
                <a:ext uri="{FF2B5EF4-FFF2-40B4-BE49-F238E27FC236}">
                  <a16:creationId xmlns:a16="http://schemas.microsoft.com/office/drawing/2014/main" id="{94307C03-8825-4A66-953C-63B0074C47AC}"/>
                </a:ext>
              </a:extLst>
            </p:cNvPr>
            <p:cNvSpPr/>
            <p:nvPr/>
          </p:nvSpPr>
          <p:spPr>
            <a:xfrm>
              <a:off x="8734726" y="391226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45" name="CasellaDiTesto 26">
              <a:extLst>
                <a:ext uri="{FF2B5EF4-FFF2-40B4-BE49-F238E27FC236}">
                  <a16:creationId xmlns:a16="http://schemas.microsoft.com/office/drawing/2014/main" id="{D088EDFC-04BF-4720-9D1F-3727CC06AED7}"/>
                </a:ext>
              </a:extLst>
            </p:cNvPr>
            <p:cNvSpPr txBox="1"/>
            <p:nvPr/>
          </p:nvSpPr>
          <p:spPr>
            <a:xfrm>
              <a:off x="1311395" y="4896037"/>
              <a:ext cx="1107650" cy="644395"/>
            </a:xfrm>
            <a:prstGeom prst="rect">
              <a:avLst/>
            </a:prstGeom>
            <a:noFill/>
          </p:spPr>
          <p:txBody>
            <a:bodyPr wrap="square" rtlCol="0">
              <a:spAutoFit/>
            </a:bodyPr>
            <a:lstStyle/>
            <a:p>
              <a:pPr algn="r"/>
              <a:r>
                <a:rPr lang="it-IT" sz="1000" i="1" dirty="0" err="1">
                  <a:latin typeface="Helvetica" panose="020B0604020202020204" pitchFamily="34" charset="0"/>
                  <a:cs typeface="Helvetica" panose="020B0604020202020204" pitchFamily="34" charset="0"/>
                </a:rPr>
                <a:t>External</a:t>
              </a:r>
              <a:r>
                <a:rPr lang="it-IT" sz="1000" i="1" dirty="0">
                  <a:latin typeface="Helvetica" panose="020B0604020202020204" pitchFamily="34" charset="0"/>
                  <a:cs typeface="Helvetica" panose="020B0604020202020204" pitchFamily="34" charset="0"/>
                </a:rPr>
                <a:t> </a:t>
              </a:r>
              <a:r>
                <a:rPr lang="it-IT" sz="1000" i="1" dirty="0" err="1">
                  <a:latin typeface="Helvetica" panose="020B0604020202020204" pitchFamily="34" charset="0"/>
                  <a:cs typeface="Helvetica" panose="020B0604020202020204" pitchFamily="34" charset="0"/>
                </a:rPr>
                <a:t>sources</a:t>
              </a:r>
              <a:endParaRPr lang="en-US" sz="1000" i="1"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2746738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0975-2E00-4234-ABD2-0A8FF193D441}"/>
              </a:ext>
            </a:extLst>
          </p:cNvPr>
          <p:cNvSpPr>
            <a:spLocks noGrp="1"/>
          </p:cNvSpPr>
          <p:nvPr>
            <p:ph type="title"/>
          </p:nvPr>
        </p:nvSpPr>
        <p:spPr/>
        <p:txBody>
          <a:bodyPr/>
          <a:lstStyle/>
          <a:p>
            <a:r>
              <a:rPr lang="en-US" dirty="0">
                <a:latin typeface="Consolas" panose="020B0609020204030204" pitchFamily="49" charset="0"/>
              </a:rPr>
              <a:t>whoami</a:t>
            </a:r>
          </a:p>
        </p:txBody>
      </p:sp>
      <p:sp>
        <p:nvSpPr>
          <p:cNvPr id="3" name="Content Placeholder 2">
            <a:extLst>
              <a:ext uri="{FF2B5EF4-FFF2-40B4-BE49-F238E27FC236}">
                <a16:creationId xmlns:a16="http://schemas.microsoft.com/office/drawing/2014/main" id="{95130149-E645-45F9-9DA0-3DFE1B77B9EE}"/>
              </a:ext>
            </a:extLst>
          </p:cNvPr>
          <p:cNvSpPr>
            <a:spLocks noGrp="1"/>
          </p:cNvSpPr>
          <p:nvPr>
            <p:ph sz="half" idx="1"/>
          </p:nvPr>
        </p:nvSpPr>
        <p:spPr/>
        <p:txBody>
          <a:bodyPr/>
          <a:lstStyle/>
          <a:p>
            <a:r>
              <a:rPr lang="en-US" dirty="0"/>
              <a:t>Matteo Francia</a:t>
            </a:r>
          </a:p>
          <a:p>
            <a:pPr lvl="1"/>
            <a:r>
              <a:rPr lang="en-US" dirty="0"/>
              <a:t>Email: </a:t>
            </a:r>
            <a:r>
              <a:rPr lang="en-US" dirty="0">
                <a:hlinkClick r:id="rId2"/>
              </a:rPr>
              <a:t>m.francia@unibo.it</a:t>
            </a:r>
            <a:endParaRPr lang="en-US" dirty="0"/>
          </a:p>
          <a:p>
            <a:pPr lvl="1"/>
            <a:r>
              <a:rPr lang="en-US" dirty="0"/>
              <a:t>Research fellow @ UniBO</a:t>
            </a:r>
          </a:p>
          <a:p>
            <a:r>
              <a:rPr lang="en-US" dirty="0"/>
              <a:t>Research topics</a:t>
            </a:r>
          </a:p>
          <a:p>
            <a:pPr lvl="1"/>
            <a:r>
              <a:rPr lang="en-US" dirty="0"/>
              <a:t>Big data / database </a:t>
            </a:r>
          </a:p>
          <a:p>
            <a:pPr lvl="1"/>
            <a:r>
              <a:rPr lang="en-US" dirty="0"/>
              <a:t>Geo-spatial analytics</a:t>
            </a:r>
          </a:p>
          <a:p>
            <a:r>
              <a:rPr lang="en-US" dirty="0"/>
              <a:t>Thesis proposals</a:t>
            </a:r>
          </a:p>
          <a:p>
            <a:pPr lvl="1"/>
            <a:r>
              <a:rPr lang="en-US" dirty="0">
                <a:hlinkClick r:id="rId3"/>
              </a:rPr>
              <a:t>https://big.csr.unibo.it/teaching/</a:t>
            </a:r>
            <a:r>
              <a:rPr lang="en-US" dirty="0"/>
              <a:t> </a:t>
            </a:r>
          </a:p>
        </p:txBody>
      </p:sp>
      <p:pic>
        <p:nvPicPr>
          <p:cNvPr id="9" name="Segnaposto contenuto 8">
            <a:extLst>
              <a:ext uri="{FF2B5EF4-FFF2-40B4-BE49-F238E27FC236}">
                <a16:creationId xmlns:a16="http://schemas.microsoft.com/office/drawing/2014/main" id="{9CAB24A9-6B5A-4295-9949-C0FA38A23FF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2471318"/>
            <a:ext cx="5181600" cy="3059951"/>
          </a:xfrm>
        </p:spPr>
      </p:pic>
      <p:sp>
        <p:nvSpPr>
          <p:cNvPr id="4" name="Footer Placeholder 3">
            <a:extLst>
              <a:ext uri="{FF2B5EF4-FFF2-40B4-BE49-F238E27FC236}">
                <a16:creationId xmlns:a16="http://schemas.microsoft.com/office/drawing/2014/main" id="{33DFDC81-98DC-4027-B08D-07B436A67BB1}"/>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F1FDB96-21A1-4C78-BA56-99EF5FE79805}"/>
              </a:ext>
            </a:extLst>
          </p:cNvPr>
          <p:cNvSpPr>
            <a:spLocks noGrp="1"/>
          </p:cNvSpPr>
          <p:nvPr>
            <p:ph type="sldNum" sz="quarter" idx="12"/>
          </p:nvPr>
        </p:nvSpPr>
        <p:spPr/>
        <p:txBody>
          <a:bodyPr/>
          <a:lstStyle/>
          <a:p>
            <a:fld id="{5DD6F1BA-2510-46FC-9346-AB1F3CA1593B}" type="slidenum">
              <a:rPr lang="it-IT" smtClean="0"/>
              <a:pPr/>
              <a:t>2</a:t>
            </a:fld>
            <a:endParaRPr lang="it-IT" dirty="0"/>
          </a:p>
        </p:txBody>
      </p:sp>
      <p:sp>
        <p:nvSpPr>
          <p:cNvPr id="8" name="Segnaposto contenuto 7">
            <a:extLst>
              <a:ext uri="{FF2B5EF4-FFF2-40B4-BE49-F238E27FC236}">
                <a16:creationId xmlns:a16="http://schemas.microsoft.com/office/drawing/2014/main" id="{177D7D9E-7D10-25CA-DCA8-8BB529110E5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4780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it-IT" dirty="0"/>
              <a:t>Data </a:t>
            </a:r>
            <a:r>
              <a:rPr lang="it-IT" dirty="0" err="1"/>
              <a:t>platform</a:t>
            </a:r>
            <a:r>
              <a:rPr lang="it-IT" dirty="0"/>
              <a:t>: OLTP vs OLAP</a:t>
            </a:r>
            <a:endParaRPr lang="en-US" dirty="0"/>
          </a:p>
        </p:txBody>
      </p:sp>
      <p:sp>
        <p:nvSpPr>
          <p:cNvPr id="14" name="Content Placeholder 13">
            <a:extLst>
              <a:ext uri="{FF2B5EF4-FFF2-40B4-BE49-F238E27FC236}">
                <a16:creationId xmlns:a16="http://schemas.microsoft.com/office/drawing/2014/main" id="{EF6351C0-B0CE-5242-54A5-896DA0F78BA0}"/>
              </a:ext>
            </a:extLst>
          </p:cNvPr>
          <p:cNvSpPr>
            <a:spLocks noGrp="1"/>
          </p:cNvSpPr>
          <p:nvPr>
            <p:ph sz="half" idx="1"/>
          </p:nvPr>
        </p:nvSpPr>
        <p:spPr/>
        <p:txBody>
          <a:bodyPr/>
          <a:lstStyle/>
          <a:p>
            <a:endParaRPr lang="en-US"/>
          </a:p>
        </p:txBody>
      </p:sp>
      <p:sp>
        <p:nvSpPr>
          <p:cNvPr id="15" name="Content Placeholder 14">
            <a:extLst>
              <a:ext uri="{FF2B5EF4-FFF2-40B4-BE49-F238E27FC236}">
                <a16:creationId xmlns:a16="http://schemas.microsoft.com/office/drawing/2014/main" id="{DEF361D8-A976-F3EB-AF85-C0B0EE8596A8}"/>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20</a:t>
            </a:fld>
            <a:endParaRPr lang="it-IT"/>
          </a:p>
        </p:txBody>
      </p:sp>
      <p:sp>
        <p:nvSpPr>
          <p:cNvPr id="16" name="Content Placeholder 15">
            <a:extLst>
              <a:ext uri="{FF2B5EF4-FFF2-40B4-BE49-F238E27FC236}">
                <a16:creationId xmlns:a16="http://schemas.microsoft.com/office/drawing/2014/main" id="{BBF37818-5EF5-FF4D-1A82-DB3FEFE3EE5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0658777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it-IT" dirty="0"/>
              <a:t>Reference </a:t>
            </a:r>
            <a:r>
              <a:rPr lang="it-IT" dirty="0" err="1"/>
              <a:t>architecture</a:t>
            </a:r>
            <a:endParaRPr lang="it-IT" dirty="0"/>
          </a:p>
          <a:p>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200</a:t>
            </a:fld>
            <a:endParaRPr lang="it-IT"/>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Tree>
    <p:extLst>
      <p:ext uri="{BB962C8B-B14F-4D97-AF65-F5344CB8AC3E}">
        <p14:creationId xmlns:p14="http://schemas.microsoft.com/office/powerpoint/2010/main" val="322532372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it-IT" dirty="0"/>
              <a:t>Hardware</a:t>
            </a:r>
          </a:p>
          <a:p>
            <a:endParaRPr lang="it-IT" dirty="0"/>
          </a:p>
          <a:p>
            <a:endParaRPr lang="it-IT" dirty="0"/>
          </a:p>
          <a:p>
            <a:endParaRPr lang="it-IT" dirty="0"/>
          </a:p>
          <a:p>
            <a:endParaRPr lang="it-IT" dirty="0"/>
          </a:p>
          <a:p>
            <a:endParaRPr lang="it-IT" dirty="0"/>
          </a:p>
          <a:p>
            <a:endParaRPr lang="it-IT" dirty="0"/>
          </a:p>
          <a:p>
            <a:endParaRPr lang="it-IT" dirty="0"/>
          </a:p>
          <a:p>
            <a:r>
              <a:rPr lang="it-IT" dirty="0"/>
              <a:t>Software</a:t>
            </a:r>
          </a:p>
          <a:p>
            <a:pPr lvl="1"/>
            <a:r>
              <a:rPr lang="it-IT" dirty="0"/>
              <a:t>"Classic" </a:t>
            </a:r>
            <a:r>
              <a:rPr lang="it-IT" dirty="0" err="1"/>
              <a:t>Hadoop</a:t>
            </a:r>
            <a:r>
              <a:rPr lang="it-IT" dirty="0"/>
              <a:t> stack</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201</a:t>
            </a:fld>
            <a:endParaRPr lang="it-IT"/>
          </a:p>
        </p:txBody>
      </p:sp>
      <p:sp>
        <p:nvSpPr>
          <p:cNvPr id="7" name="CasellaDiTesto 6">
            <a:extLst>
              <a:ext uri="{FF2B5EF4-FFF2-40B4-BE49-F238E27FC236}">
                <a16:creationId xmlns:a16="http://schemas.microsoft.com/office/drawing/2014/main" id="{AB866244-258E-4D82-9A40-F6ABD438FEAB}"/>
              </a:ext>
            </a:extLst>
          </p:cNvPr>
          <p:cNvSpPr txBox="1"/>
          <p:nvPr/>
        </p:nvSpPr>
        <p:spPr>
          <a:xfrm>
            <a:off x="838200" y="4254563"/>
            <a:ext cx="10515600" cy="738664"/>
          </a:xfrm>
          <a:prstGeom prst="rect">
            <a:avLst/>
          </a:prstGeom>
          <a:noFill/>
          <a:ln>
            <a:solidFill>
              <a:schemeClr val="tx1"/>
            </a:solidFill>
          </a:ln>
        </p:spPr>
        <p:txBody>
          <a:bodyPr wrap="square" rtlCol="0">
            <a:spAutoFit/>
          </a:bodyPr>
          <a:lstStyle/>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a:t>
            </a:r>
            <a:r>
              <a:rPr lang="en-US" sz="1400" b="0" i="0" u="none" strike="noStrike" baseline="0" dirty="0" err="1">
                <a:solidFill>
                  <a:srgbClr val="000000"/>
                </a:solidFill>
                <a:latin typeface="CourierPrime"/>
              </a:rPr>
              <a:t>cpu</a:t>
            </a:r>
            <a:endParaRPr lang="en-US" sz="1400" b="0" i="0" u="none" strike="noStrike" baseline="0" dirty="0">
              <a:solidFill>
                <a:srgbClr val="000000"/>
              </a:solidFill>
              <a:latin typeface="CourierPrime"/>
            </a:endParaRPr>
          </a:p>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memory</a:t>
            </a:r>
          </a:p>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disk</a:t>
            </a:r>
            <a:endParaRPr lang="it-IT" sz="1400" dirty="0">
              <a:latin typeface="CourierPrime"/>
            </a:endParaRPr>
          </a:p>
        </p:txBody>
      </p:sp>
      <p:cxnSp>
        <p:nvCxnSpPr>
          <p:cNvPr id="8" name="Straight Connector 7">
            <a:extLst>
              <a:ext uri="{FF2B5EF4-FFF2-40B4-BE49-F238E27FC236}">
                <a16:creationId xmlns:a16="http://schemas.microsoft.com/office/drawing/2014/main" id="{B1126842-03AE-4D19-9C83-C94F6E6E0732}"/>
              </a:ext>
            </a:extLst>
          </p:cNvPr>
          <p:cNvCxnSpPr>
            <a:cxnSpLocks/>
            <a:stCxn id="20" idx="2"/>
          </p:cNvCxnSpPr>
          <p:nvPr/>
        </p:nvCxnSpPr>
        <p:spPr>
          <a:xfrm flipH="1">
            <a:off x="2430880"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E990B377-52CE-49D5-BD81-26BEA2E7FE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331452"/>
            <a:ext cx="503583" cy="503583"/>
          </a:xfrm>
          <a:prstGeom prst="rect">
            <a:avLst/>
          </a:prstGeom>
        </p:spPr>
      </p:pic>
      <p:pic>
        <p:nvPicPr>
          <p:cNvPr id="12" name="Graphic 11">
            <a:extLst>
              <a:ext uri="{FF2B5EF4-FFF2-40B4-BE49-F238E27FC236}">
                <a16:creationId xmlns:a16="http://schemas.microsoft.com/office/drawing/2014/main" id="{6454E705-5D6A-4C30-BE6A-61F5870F63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331453"/>
            <a:ext cx="503583" cy="503583"/>
          </a:xfrm>
          <a:prstGeom prst="rect">
            <a:avLst/>
          </a:prstGeom>
        </p:spPr>
      </p:pic>
      <p:pic>
        <p:nvPicPr>
          <p:cNvPr id="13" name="Graphic 12">
            <a:extLst>
              <a:ext uri="{FF2B5EF4-FFF2-40B4-BE49-F238E27FC236}">
                <a16:creationId xmlns:a16="http://schemas.microsoft.com/office/drawing/2014/main" id="{0A2146BE-300A-4A69-89D6-809EB3E2E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331453"/>
            <a:ext cx="503583" cy="503583"/>
          </a:xfrm>
          <a:prstGeom prst="rect">
            <a:avLst/>
          </a:prstGeom>
        </p:spPr>
      </p:pic>
      <p:pic>
        <p:nvPicPr>
          <p:cNvPr id="14" name="Graphic 13">
            <a:extLst>
              <a:ext uri="{FF2B5EF4-FFF2-40B4-BE49-F238E27FC236}">
                <a16:creationId xmlns:a16="http://schemas.microsoft.com/office/drawing/2014/main" id="{C226D3F6-83C6-471C-B418-AFBE9FD12E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331454"/>
            <a:ext cx="503583" cy="503583"/>
          </a:xfrm>
          <a:prstGeom prst="rect">
            <a:avLst/>
          </a:prstGeom>
        </p:spPr>
      </p:pic>
      <p:pic>
        <p:nvPicPr>
          <p:cNvPr id="15" name="Graphic 14">
            <a:extLst>
              <a:ext uri="{FF2B5EF4-FFF2-40B4-BE49-F238E27FC236}">
                <a16:creationId xmlns:a16="http://schemas.microsoft.com/office/drawing/2014/main" id="{CD27A84D-07BF-4435-806F-2EACBEA822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331453"/>
            <a:ext cx="503583" cy="503583"/>
          </a:xfrm>
          <a:prstGeom prst="rect">
            <a:avLst/>
          </a:prstGeom>
        </p:spPr>
      </p:pic>
      <p:pic>
        <p:nvPicPr>
          <p:cNvPr id="16" name="Graphic 15">
            <a:extLst>
              <a:ext uri="{FF2B5EF4-FFF2-40B4-BE49-F238E27FC236}">
                <a16:creationId xmlns:a16="http://schemas.microsoft.com/office/drawing/2014/main" id="{A9FEB248-27CB-40AA-A149-26817A6015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331453"/>
            <a:ext cx="503583" cy="503583"/>
          </a:xfrm>
          <a:prstGeom prst="rect">
            <a:avLst/>
          </a:prstGeom>
        </p:spPr>
      </p:pic>
      <p:pic>
        <p:nvPicPr>
          <p:cNvPr id="17" name="Graphic 16">
            <a:extLst>
              <a:ext uri="{FF2B5EF4-FFF2-40B4-BE49-F238E27FC236}">
                <a16:creationId xmlns:a16="http://schemas.microsoft.com/office/drawing/2014/main" id="{310A600F-8840-4E97-A105-332CFC4EC7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331454"/>
            <a:ext cx="503583" cy="503583"/>
          </a:xfrm>
          <a:prstGeom prst="rect">
            <a:avLst/>
          </a:prstGeom>
        </p:spPr>
      </p:pic>
      <p:pic>
        <p:nvPicPr>
          <p:cNvPr id="18" name="Graphic 17">
            <a:extLst>
              <a:ext uri="{FF2B5EF4-FFF2-40B4-BE49-F238E27FC236}">
                <a16:creationId xmlns:a16="http://schemas.microsoft.com/office/drawing/2014/main" id="{84F3B40D-D8C6-4672-9B13-24D8AAFFE8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331453"/>
            <a:ext cx="503583" cy="503583"/>
          </a:xfrm>
          <a:prstGeom prst="rect">
            <a:avLst/>
          </a:prstGeom>
        </p:spPr>
      </p:pic>
      <p:pic>
        <p:nvPicPr>
          <p:cNvPr id="19" name="Graphic 18">
            <a:extLst>
              <a:ext uri="{FF2B5EF4-FFF2-40B4-BE49-F238E27FC236}">
                <a16:creationId xmlns:a16="http://schemas.microsoft.com/office/drawing/2014/main" id="{B42032A7-6843-49AA-B617-65FF2362B8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331453"/>
            <a:ext cx="503583" cy="503583"/>
          </a:xfrm>
          <a:prstGeom prst="rect">
            <a:avLst/>
          </a:prstGeom>
        </p:spPr>
      </p:pic>
      <p:pic>
        <p:nvPicPr>
          <p:cNvPr id="20" name="Graphic 19">
            <a:extLst>
              <a:ext uri="{FF2B5EF4-FFF2-40B4-BE49-F238E27FC236}">
                <a16:creationId xmlns:a16="http://schemas.microsoft.com/office/drawing/2014/main" id="{73440AB0-AC0E-4CD8-9962-414F265F1B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878062"/>
            <a:ext cx="503583" cy="503583"/>
          </a:xfrm>
          <a:prstGeom prst="rect">
            <a:avLst/>
          </a:prstGeom>
        </p:spPr>
      </p:pic>
      <p:pic>
        <p:nvPicPr>
          <p:cNvPr id="21" name="Graphic 20">
            <a:extLst>
              <a:ext uri="{FF2B5EF4-FFF2-40B4-BE49-F238E27FC236}">
                <a16:creationId xmlns:a16="http://schemas.microsoft.com/office/drawing/2014/main" id="{94EEF0CF-3C67-4571-84DC-E830B8F226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878063"/>
            <a:ext cx="503583" cy="503583"/>
          </a:xfrm>
          <a:prstGeom prst="rect">
            <a:avLst/>
          </a:prstGeom>
        </p:spPr>
      </p:pic>
      <p:pic>
        <p:nvPicPr>
          <p:cNvPr id="22" name="Graphic 21">
            <a:extLst>
              <a:ext uri="{FF2B5EF4-FFF2-40B4-BE49-F238E27FC236}">
                <a16:creationId xmlns:a16="http://schemas.microsoft.com/office/drawing/2014/main" id="{58613670-14B7-4410-B734-8B14DC2666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878063"/>
            <a:ext cx="503583" cy="503583"/>
          </a:xfrm>
          <a:prstGeom prst="rect">
            <a:avLst/>
          </a:prstGeom>
        </p:spPr>
      </p:pic>
      <p:pic>
        <p:nvPicPr>
          <p:cNvPr id="23" name="Graphic 22">
            <a:extLst>
              <a:ext uri="{FF2B5EF4-FFF2-40B4-BE49-F238E27FC236}">
                <a16:creationId xmlns:a16="http://schemas.microsoft.com/office/drawing/2014/main" id="{1E942D49-4E92-4FBA-85F4-BA0A40950C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878064"/>
            <a:ext cx="503583" cy="503583"/>
          </a:xfrm>
          <a:prstGeom prst="rect">
            <a:avLst/>
          </a:prstGeom>
        </p:spPr>
      </p:pic>
      <p:pic>
        <p:nvPicPr>
          <p:cNvPr id="24" name="Graphic 23">
            <a:extLst>
              <a:ext uri="{FF2B5EF4-FFF2-40B4-BE49-F238E27FC236}">
                <a16:creationId xmlns:a16="http://schemas.microsoft.com/office/drawing/2014/main" id="{A08612A9-AA71-4F7C-B325-2FB2CCD576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878063"/>
            <a:ext cx="503583" cy="503583"/>
          </a:xfrm>
          <a:prstGeom prst="rect">
            <a:avLst/>
          </a:prstGeom>
        </p:spPr>
      </p:pic>
      <p:pic>
        <p:nvPicPr>
          <p:cNvPr id="25" name="Graphic 24">
            <a:extLst>
              <a:ext uri="{FF2B5EF4-FFF2-40B4-BE49-F238E27FC236}">
                <a16:creationId xmlns:a16="http://schemas.microsoft.com/office/drawing/2014/main" id="{ECBBBF9C-5E8A-401A-BDA4-3668510E6F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878063"/>
            <a:ext cx="503583" cy="503583"/>
          </a:xfrm>
          <a:prstGeom prst="rect">
            <a:avLst/>
          </a:prstGeom>
        </p:spPr>
      </p:pic>
      <p:pic>
        <p:nvPicPr>
          <p:cNvPr id="26" name="Graphic 25">
            <a:extLst>
              <a:ext uri="{FF2B5EF4-FFF2-40B4-BE49-F238E27FC236}">
                <a16:creationId xmlns:a16="http://schemas.microsoft.com/office/drawing/2014/main" id="{2258C735-336C-442E-84DC-33D38B43C2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878064"/>
            <a:ext cx="503583" cy="503583"/>
          </a:xfrm>
          <a:prstGeom prst="rect">
            <a:avLst/>
          </a:prstGeom>
        </p:spPr>
      </p:pic>
      <p:pic>
        <p:nvPicPr>
          <p:cNvPr id="27" name="Graphic 26">
            <a:extLst>
              <a:ext uri="{FF2B5EF4-FFF2-40B4-BE49-F238E27FC236}">
                <a16:creationId xmlns:a16="http://schemas.microsoft.com/office/drawing/2014/main" id="{ABE788C3-EBF3-48BF-B2A4-41B090C1E3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878063"/>
            <a:ext cx="503583" cy="503583"/>
          </a:xfrm>
          <a:prstGeom prst="rect">
            <a:avLst/>
          </a:prstGeom>
        </p:spPr>
      </p:pic>
      <p:pic>
        <p:nvPicPr>
          <p:cNvPr id="28" name="Graphic 27">
            <a:extLst>
              <a:ext uri="{FF2B5EF4-FFF2-40B4-BE49-F238E27FC236}">
                <a16:creationId xmlns:a16="http://schemas.microsoft.com/office/drawing/2014/main" id="{2D625A2B-FAD0-45B9-896B-7AA0A03B59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878063"/>
            <a:ext cx="503583" cy="503583"/>
          </a:xfrm>
          <a:prstGeom prst="rect">
            <a:avLst/>
          </a:prstGeom>
        </p:spPr>
      </p:pic>
      <p:cxnSp>
        <p:nvCxnSpPr>
          <p:cNvPr id="29" name="Straight Connector 28">
            <a:extLst>
              <a:ext uri="{FF2B5EF4-FFF2-40B4-BE49-F238E27FC236}">
                <a16:creationId xmlns:a16="http://schemas.microsoft.com/office/drawing/2014/main" id="{D91FF793-114F-4256-9532-C09C957B606B}"/>
              </a:ext>
            </a:extLst>
          </p:cNvPr>
          <p:cNvCxnSpPr>
            <a:cxnSpLocks/>
          </p:cNvCxnSpPr>
          <p:nvPr/>
        </p:nvCxnSpPr>
        <p:spPr>
          <a:xfrm flipH="1">
            <a:off x="2430881" y="3824251"/>
            <a:ext cx="3130968"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F1A659-6AA2-4C53-A93A-947B98763087}"/>
              </a:ext>
            </a:extLst>
          </p:cNvPr>
          <p:cNvCxnSpPr>
            <a:cxnSpLocks/>
          </p:cNvCxnSpPr>
          <p:nvPr/>
        </p:nvCxnSpPr>
        <p:spPr>
          <a:xfrm flipH="1">
            <a:off x="2821492"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88BE28F-CC29-4FED-8E78-80AA00C381B3}"/>
              </a:ext>
            </a:extLst>
          </p:cNvPr>
          <p:cNvCxnSpPr>
            <a:cxnSpLocks/>
          </p:cNvCxnSpPr>
          <p:nvPr/>
        </p:nvCxnSpPr>
        <p:spPr>
          <a:xfrm flipH="1">
            <a:off x="322190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E110DCD-95E6-4DFC-80E6-90C735677D32}"/>
              </a:ext>
            </a:extLst>
          </p:cNvPr>
          <p:cNvCxnSpPr>
            <a:cxnSpLocks/>
          </p:cNvCxnSpPr>
          <p:nvPr/>
        </p:nvCxnSpPr>
        <p:spPr>
          <a:xfrm flipH="1">
            <a:off x="361346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0E9BB8F-3F35-4000-AA35-9AC8E1024E0A}"/>
              </a:ext>
            </a:extLst>
          </p:cNvPr>
          <p:cNvCxnSpPr>
            <a:cxnSpLocks/>
          </p:cNvCxnSpPr>
          <p:nvPr/>
        </p:nvCxnSpPr>
        <p:spPr>
          <a:xfrm flipH="1">
            <a:off x="3988571"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EBFA5D-67B2-4ACF-9EB9-52D9958ED0CC}"/>
              </a:ext>
            </a:extLst>
          </p:cNvPr>
          <p:cNvCxnSpPr>
            <a:cxnSpLocks/>
          </p:cNvCxnSpPr>
          <p:nvPr/>
        </p:nvCxnSpPr>
        <p:spPr>
          <a:xfrm flipH="1">
            <a:off x="4379183"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6E54C4-487D-4FFD-8751-D34DF0672B44}"/>
              </a:ext>
            </a:extLst>
          </p:cNvPr>
          <p:cNvCxnSpPr>
            <a:cxnSpLocks/>
          </p:cNvCxnSpPr>
          <p:nvPr/>
        </p:nvCxnSpPr>
        <p:spPr>
          <a:xfrm flipH="1">
            <a:off x="477959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4D83F9F-3C53-4958-B310-E5F5881B7182}"/>
              </a:ext>
            </a:extLst>
          </p:cNvPr>
          <p:cNvCxnSpPr>
            <a:cxnSpLocks/>
          </p:cNvCxnSpPr>
          <p:nvPr/>
        </p:nvCxnSpPr>
        <p:spPr>
          <a:xfrm flipH="1">
            <a:off x="517115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7F0E1C7-3127-4BEC-B3E5-BC74C92905E0}"/>
              </a:ext>
            </a:extLst>
          </p:cNvPr>
          <p:cNvCxnSpPr>
            <a:cxnSpLocks/>
          </p:cNvCxnSpPr>
          <p:nvPr/>
        </p:nvCxnSpPr>
        <p:spPr>
          <a:xfrm flipH="1">
            <a:off x="5557579" y="3381644"/>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2124CF-A364-47BD-965E-FFFF01CB3448}"/>
              </a:ext>
            </a:extLst>
          </p:cNvPr>
          <p:cNvSpPr/>
          <p:nvPr/>
        </p:nvSpPr>
        <p:spPr>
          <a:xfrm>
            <a:off x="3597071" y="3543446"/>
            <a:ext cx="779053" cy="38481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9" name="Graphic 38">
            <a:extLst>
              <a:ext uri="{FF2B5EF4-FFF2-40B4-BE49-F238E27FC236}">
                <a16:creationId xmlns:a16="http://schemas.microsoft.com/office/drawing/2014/main" id="{77D6A0B1-C2B3-4326-8C46-74C21B9F5C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97072" y="3424672"/>
            <a:ext cx="503583" cy="503583"/>
          </a:xfrm>
          <a:prstGeom prst="rect">
            <a:avLst/>
          </a:prstGeom>
        </p:spPr>
      </p:pic>
      <p:pic>
        <p:nvPicPr>
          <p:cNvPr id="40" name="Graphic 39">
            <a:extLst>
              <a:ext uri="{FF2B5EF4-FFF2-40B4-BE49-F238E27FC236}">
                <a16:creationId xmlns:a16="http://schemas.microsoft.com/office/drawing/2014/main" id="{3DF634BC-5F81-4B39-845D-36F5928D4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7543" y="3561811"/>
            <a:ext cx="503583" cy="503583"/>
          </a:xfrm>
          <a:prstGeom prst="rect">
            <a:avLst/>
          </a:prstGeom>
        </p:spPr>
      </p:pic>
      <p:sp>
        <p:nvSpPr>
          <p:cNvPr id="41" name="TextBox 40">
            <a:extLst>
              <a:ext uri="{FF2B5EF4-FFF2-40B4-BE49-F238E27FC236}">
                <a16:creationId xmlns:a16="http://schemas.microsoft.com/office/drawing/2014/main" id="{30F56196-E716-4913-8F2E-32C9E3D50537}"/>
              </a:ext>
            </a:extLst>
          </p:cNvPr>
          <p:cNvSpPr txBox="1"/>
          <p:nvPr/>
        </p:nvSpPr>
        <p:spPr>
          <a:xfrm>
            <a:off x="5951329" y="2250784"/>
            <a:ext cx="4115287" cy="1292662"/>
          </a:xfrm>
          <a:prstGeom prst="rect">
            <a:avLst/>
          </a:prstGeom>
          <a:solidFill>
            <a:schemeClr val="bg2"/>
          </a:solidFill>
        </p:spPr>
        <p:txBody>
          <a:bodyPr wrap="square" lIns="0" tIns="0" rIns="0" bIns="0">
            <a:spAutoFit/>
          </a:bodyPr>
          <a:lstStyle/>
          <a:p>
            <a:r>
              <a:rPr lang="en-US" sz="1400" dirty="0">
                <a:latin typeface="Helvetica" panose="020B0604020202020204" pitchFamily="34" charset="0"/>
                <a:cs typeface="Helvetica" panose="020B0604020202020204" pitchFamily="34" charset="0"/>
              </a:rPr>
              <a:t>8 CPUs (144 total) </a:t>
            </a:r>
          </a:p>
          <a:p>
            <a:pPr lvl="1"/>
            <a:r>
              <a:rPr lang="pt-BR" sz="1400" dirty="0">
                <a:latin typeface="Helvetica" panose="020B0604020202020204" pitchFamily="34" charset="0"/>
                <a:cs typeface="Helvetica" panose="020B0604020202020204" pitchFamily="34" charset="0"/>
              </a:rPr>
              <a:t>- Intel(R) Core(TM) i7-8700 CPU @ 3.20GHz</a:t>
            </a:r>
            <a:endParaRPr lang="en-US" sz="1400" dirty="0">
              <a:latin typeface="Helvetica" panose="020B0604020202020204" pitchFamily="34" charset="0"/>
              <a:cs typeface="Helvetica" panose="020B0604020202020204" pitchFamily="34" charset="0"/>
            </a:endParaRPr>
          </a:p>
          <a:p>
            <a:r>
              <a:rPr lang="en-US" sz="1400" dirty="0">
                <a:latin typeface="Helvetica" panose="020B0604020202020204" pitchFamily="34" charset="0"/>
                <a:cs typeface="Helvetica" panose="020B0604020202020204" pitchFamily="34" charset="0"/>
              </a:rPr>
              <a:t>32GB RAM (576GB total) </a:t>
            </a:r>
          </a:p>
          <a:p>
            <a:pPr lvl="1"/>
            <a:r>
              <a:rPr lang="en-US" sz="1400" dirty="0">
                <a:latin typeface="Helvetica" panose="020B0604020202020204" pitchFamily="34" charset="0"/>
                <a:cs typeface="Helvetica" panose="020B0604020202020204" pitchFamily="34" charset="0"/>
              </a:rPr>
              <a:t>- 2 x 16GB DIMM DDR4 2666 MHz</a:t>
            </a:r>
          </a:p>
          <a:p>
            <a:r>
              <a:rPr lang="en-US" sz="1400" dirty="0">
                <a:latin typeface="Helvetica" panose="020B0604020202020204" pitchFamily="34" charset="0"/>
                <a:cs typeface="Helvetica" panose="020B0604020202020204" pitchFamily="34" charset="0"/>
              </a:rPr>
              <a:t>12TB HDD Disk (216TB total)</a:t>
            </a:r>
          </a:p>
          <a:p>
            <a:pPr lvl="1"/>
            <a:r>
              <a:rPr lang="en-US" sz="1400" dirty="0">
                <a:latin typeface="Helvetica" panose="020B0604020202020204" pitchFamily="34" charset="0"/>
                <a:cs typeface="Helvetica" panose="020B0604020202020204" pitchFamily="34" charset="0"/>
              </a:rPr>
              <a:t>- 3 x 4TB ST4000DM004-2CV1</a:t>
            </a:r>
          </a:p>
        </p:txBody>
      </p:sp>
    </p:spTree>
    <p:extLst>
      <p:ext uri="{BB962C8B-B14F-4D97-AF65-F5344CB8AC3E}">
        <p14:creationId xmlns:p14="http://schemas.microsoft.com/office/powerpoint/2010/main" val="205522447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dirty="0"/>
              <a:t>Hardware cost</a:t>
            </a:r>
            <a:r>
              <a:rPr lang="en-US" dirty="0"/>
              <a:t>: ?</a:t>
            </a:r>
          </a:p>
          <a:p>
            <a:pPr lvl="1"/>
            <a:r>
              <a:rPr lang="en-US" dirty="0"/>
              <a:t>Refer to </a:t>
            </a:r>
            <a:r>
              <a:rPr lang="en-US" dirty="0">
                <a:hlinkClick r:id="rId2"/>
              </a:rPr>
              <a:t>https://www.rect.coreto-europe.com/en/search.html?clearsearch=1</a:t>
            </a:r>
            <a:r>
              <a:rPr lang="en-US" dirty="0"/>
              <a:t> </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202</a:t>
            </a:fld>
            <a:endParaRPr lang="it-IT"/>
          </a:p>
        </p:txBody>
      </p:sp>
      <p:sp>
        <p:nvSpPr>
          <p:cNvPr id="2" name="Content Placeholder 1">
            <a:extLst>
              <a:ext uri="{FF2B5EF4-FFF2-40B4-BE49-F238E27FC236}">
                <a16:creationId xmlns:a16="http://schemas.microsoft.com/office/drawing/2014/main" id="{77B7AFEF-3AAC-4BFF-B0AE-B663717C2287}"/>
              </a:ext>
            </a:extLst>
          </p:cNvPr>
          <p:cNvSpPr>
            <a:spLocks noGrp="1"/>
          </p:cNvSpPr>
          <p:nvPr>
            <p:ph idx="13"/>
          </p:nvPr>
        </p:nvSpPr>
        <p:spPr/>
        <p:txBody>
          <a:bodyPr/>
          <a:lstStyle/>
          <a:p>
            <a:endParaRPr lang="en-US"/>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295606723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2222308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On-</a:t>
            </a:r>
            <a:r>
              <a:rPr lang="it-IT" dirty="0" err="1"/>
              <a:t>premises</a:t>
            </a:r>
            <a:r>
              <a:rPr lang="it-IT" dirty="0"/>
              <a:t> </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199" y="1825625"/>
            <a:ext cx="5998029" cy="4351338"/>
          </a:xfrm>
        </p:spPr>
        <p:txBody>
          <a:bodyPr/>
          <a:lstStyle/>
          <a:p>
            <a:r>
              <a:rPr lang="en-US" b="1" dirty="0"/>
              <a:t>Hardware cost </a:t>
            </a:r>
            <a:r>
              <a:rPr lang="en-US" dirty="0">
                <a:solidFill>
                  <a:srgbClr val="FF5050"/>
                </a:solidFill>
              </a:rPr>
              <a:t>(up to Mar 05, 2021): </a:t>
            </a:r>
            <a:r>
              <a:rPr lang="en-US" dirty="0"/>
              <a:t>1767€ x 18 = 31806€</a:t>
            </a:r>
          </a:p>
          <a:p>
            <a:pPr lvl="1"/>
            <a:r>
              <a:rPr lang="en-US" dirty="0"/>
              <a:t>Amortization over 3 years (i.e., </a:t>
            </a:r>
            <a:r>
              <a:rPr lang="en-US" dirty="0">
                <a:solidFill>
                  <a:srgbClr val="FF5050"/>
                </a:solidFill>
              </a:rPr>
              <a:t>10602€/year</a:t>
            </a:r>
            <a:r>
              <a:rPr lang="en-US" dirty="0"/>
              <a:t>)</a:t>
            </a:r>
            <a:endParaRPr lang="it-IT" dirty="0"/>
          </a:p>
        </p:txBody>
      </p:sp>
      <p:pic>
        <p:nvPicPr>
          <p:cNvPr id="14" name="Segnaposto contenuto 13" descr="Immagine che contiene testo&#10;&#10;Descrizione generata automaticamente">
            <a:extLst>
              <a:ext uri="{FF2B5EF4-FFF2-40B4-BE49-F238E27FC236}">
                <a16:creationId xmlns:a16="http://schemas.microsoft.com/office/drawing/2014/main" id="{D3C749F2-CB1E-4AE0-8B69-36C40349AD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53129" y="1872159"/>
            <a:ext cx="2619741" cy="4258269"/>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203</a:t>
            </a:fld>
            <a:endParaRPr lang="it-IT"/>
          </a:p>
        </p:txBody>
      </p:sp>
      <p:sp>
        <p:nvSpPr>
          <p:cNvPr id="2" name="Content Placeholder 1">
            <a:extLst>
              <a:ext uri="{FF2B5EF4-FFF2-40B4-BE49-F238E27FC236}">
                <a16:creationId xmlns:a16="http://schemas.microsoft.com/office/drawing/2014/main" id="{3CC44FDD-9C05-28CD-22F6-9A458D0252D9}"/>
              </a:ext>
            </a:extLst>
          </p:cNvPr>
          <p:cNvSpPr>
            <a:spLocks noGrp="1"/>
          </p:cNvSpPr>
          <p:nvPr>
            <p:ph idx="13"/>
          </p:nvPr>
        </p:nvSpPr>
        <p:spPr/>
        <p:txBody>
          <a:bodyPr/>
          <a:lstStyle/>
          <a:p>
            <a:r>
              <a:rPr lang="en-US" dirty="0">
                <a:hlinkClick r:id="rId3"/>
              </a:rPr>
              <a:t>https://www.rect.coreto-europe.com/en</a:t>
            </a:r>
            <a:r>
              <a:rPr lang="en-US" dirty="0"/>
              <a:t> (Accessed 2021-08-01)</a:t>
            </a:r>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163110036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rgbClr val="FF0000"/>
                          </a:solidFill>
                          <a:latin typeface="NimbusSanL-Regu"/>
                        </a:rPr>
                        <a:t>10602</a:t>
                      </a:r>
                      <a:r>
                        <a:rPr lang="en-US" sz="1600" b="0" i="0" u="none" strike="noStrike" baseline="0" dirty="0">
                          <a:solidFill>
                            <a:srgbClr val="FF0000"/>
                          </a:solidFill>
                          <a:latin typeface="TeX-feymr10"/>
                        </a:rPr>
                        <a:t>€</a:t>
                      </a:r>
                      <a:r>
                        <a:rPr lang="en-US" sz="1600" b="0" i="0" u="none" strike="noStrike" baseline="0" dirty="0">
                          <a:solidFill>
                            <a:srgbClr val="FF0000"/>
                          </a:solidFill>
                          <a:latin typeface="NimbusSanL-Regu"/>
                        </a:rPr>
                        <a:t>/year</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7862366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a:t>Software cost</a:t>
            </a:r>
            <a:r>
              <a:rPr lang="en-US"/>
              <a:t>: ?</a:t>
            </a:r>
            <a:endParaRPr lang="en-US">
              <a:solidFill>
                <a:srgbClr val="FF0000"/>
              </a:solidFill>
            </a:endParaRP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204</a:t>
            </a:fld>
            <a:endParaRPr lang="en-US"/>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120449816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89047887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dirty="0"/>
              <a:t>Software cost</a:t>
            </a:r>
            <a:r>
              <a:rPr lang="en-US" dirty="0"/>
              <a:t> </a:t>
            </a:r>
            <a:r>
              <a:rPr lang="en-US" dirty="0">
                <a:solidFill>
                  <a:srgbClr val="FF0000"/>
                </a:solidFill>
              </a:rPr>
              <a:t>(up to 2020): 0€</a:t>
            </a:r>
          </a:p>
          <a:p>
            <a:pPr lvl="1"/>
            <a:r>
              <a:rPr lang="en-US" dirty="0"/>
              <a:t>Free Cloudera Management System</a:t>
            </a:r>
          </a:p>
          <a:p>
            <a:pPr lvl="1"/>
            <a:r>
              <a:rPr lang="en-US" dirty="0"/>
              <a:t>No software licensing (for research purpose)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205</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FF0000"/>
                          </a:solidFill>
                          <a:latin typeface="Helvetica" panose="020B0604020202020204" pitchFamily="34" charset="0"/>
                          <a:cs typeface="Helvetica" panose="020B0604020202020204" pitchFamily="34" charset="0"/>
                        </a:rPr>
                        <a:t>0€</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1421059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dirty="0"/>
              <a:t>Software cost </a:t>
            </a:r>
            <a:r>
              <a:rPr lang="en-US" dirty="0">
                <a:solidFill>
                  <a:srgbClr val="FF0000"/>
                </a:solidFill>
              </a:rPr>
              <a:t>(up to Mar 05, 2021): 10000€/year x 18 = 180000€/year</a:t>
            </a:r>
          </a:p>
          <a:p>
            <a:pPr lvl="1"/>
            <a:r>
              <a:rPr lang="en-US" dirty="0"/>
              <a:t>Cloudera is no more free, 10K€ per node</a:t>
            </a:r>
          </a:p>
          <a:p>
            <a:pPr lvl="1"/>
            <a:r>
              <a:rPr lang="en-US" dirty="0">
                <a:hlinkClick r:id="rId2"/>
              </a:rPr>
              <a:t>https://www.cloudera.com/products/pricing.html#private-cloud-services</a:t>
            </a:r>
            <a:endParaRPr lang="en-US" dirty="0"/>
          </a:p>
          <a:p>
            <a:pPr lvl="1"/>
            <a:r>
              <a:rPr lang="en-US" dirty="0">
                <a:hlinkClick r:id="rId3"/>
              </a:rPr>
              <a:t>https://www.cloudera.com/products/pricing/product-features.html</a:t>
            </a:r>
            <a:endParaRPr lang="en-US" dirty="0"/>
          </a:p>
          <a:p>
            <a:pPr lvl="1"/>
            <a:r>
              <a:rPr lang="en-US" dirty="0"/>
              <a:t>No license for research purpose</a:t>
            </a:r>
          </a:p>
          <a:p>
            <a:r>
              <a:rPr lang="en-US" i="1" dirty="0"/>
              <a:t>“Houston we’ve had a problem!”</a:t>
            </a:r>
          </a:p>
          <a:p>
            <a:pPr lvl="1"/>
            <a:r>
              <a:rPr lang="en-US" dirty="0"/>
              <a:t>We cannot update/extend the cluster anymore</a:t>
            </a:r>
          </a:p>
          <a:p>
            <a:pPr lvl="1"/>
            <a:r>
              <a:rPr lang="en-US" dirty="0"/>
              <a:t>What about migrating to the cloud? (we only consider AWS)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206</a:t>
            </a:fld>
            <a:endParaRPr lang="it-IT"/>
          </a:p>
        </p:txBody>
      </p:sp>
      <p:sp>
        <p:nvSpPr>
          <p:cNvPr id="2" name="Content Placeholder 1">
            <a:extLst>
              <a:ext uri="{FF2B5EF4-FFF2-40B4-BE49-F238E27FC236}">
                <a16:creationId xmlns:a16="http://schemas.microsoft.com/office/drawing/2014/main" id="{DA570EDB-5F34-4A81-BA5C-A5A4694DBDC1}"/>
              </a:ext>
            </a:extLst>
          </p:cNvPr>
          <p:cNvSpPr>
            <a:spLocks noGrp="1"/>
          </p:cNvSpPr>
          <p:nvPr>
            <p:ph idx="13"/>
          </p:nvPr>
        </p:nvSpPr>
        <p:spPr/>
        <p:txBody>
          <a:bodyPr/>
          <a:lstStyle/>
          <a:p>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31022777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rgbClr val="FF0000"/>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0598953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Moving a Hadoop cluster to the cloud (we only consider AWS)</a:t>
            </a:r>
          </a:p>
          <a:p>
            <a:pPr lvl="1"/>
            <a:r>
              <a:rPr lang="en-US" dirty="0"/>
              <a:t>AWS price calculator </a:t>
            </a:r>
            <a:r>
              <a:rPr lang="en-US" dirty="0">
                <a:hlinkClick r:id="rId2"/>
              </a:rPr>
              <a:t>https://calculator.aws/#/estimate</a:t>
            </a:r>
            <a:endParaRPr lang="en-US" dirty="0"/>
          </a:p>
          <a:p>
            <a:r>
              <a:rPr lang="en-US" dirty="0"/>
              <a:t>How do we start?</a:t>
            </a:r>
          </a:p>
          <a:p>
            <a:pPr lvl="1"/>
            <a:r>
              <a:rPr lang="en-US" dirty="0"/>
              <a:t>We have already defined the hardware and the software stack</a:t>
            </a:r>
          </a:p>
          <a:p>
            <a:pPr lvl="1"/>
            <a:r>
              <a:rPr lang="en-US" dirty="0"/>
              <a:t>Start with coarse tuning, identify the dominating costs first</a:t>
            </a:r>
          </a:p>
          <a:p>
            <a:pPr lvl="2"/>
            <a:r>
              <a:rPr lang="en-US" dirty="0"/>
              <a:t>Is it computing, storage, or processing?</a:t>
            </a:r>
          </a:p>
          <a:p>
            <a:pPr lvl="1"/>
            <a:r>
              <a:rPr lang="en-US" dirty="0"/>
              <a:t>Identify a suitable budget, implement, refine later</a:t>
            </a:r>
          </a:p>
          <a:p>
            <a:pPr lvl="2"/>
            <a:r>
              <a:rPr lang="en-US"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207</a:t>
            </a:fld>
            <a:endParaRPr lang="it-IT"/>
          </a:p>
        </p:txBody>
      </p:sp>
    </p:spTree>
    <p:extLst>
      <p:ext uri="{BB962C8B-B14F-4D97-AF65-F5344CB8AC3E}">
        <p14:creationId xmlns:p14="http://schemas.microsoft.com/office/powerpoint/2010/main" val="126895061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On cloud v1</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dirty="0"/>
              <a:t>Migrating the cluster as-is: ?</a:t>
            </a:r>
          </a:p>
          <a:p>
            <a:pPr lvl="1"/>
            <a:r>
              <a:rPr lang="en-US" dirty="0"/>
              <a:t>Hint: add 18 EC2 instances satisfying the hardware requirements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208</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274134793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3" name="Content Placeholder 2">
            <a:extLst>
              <a:ext uri="{FF2B5EF4-FFF2-40B4-BE49-F238E27FC236}">
                <a16:creationId xmlns:a16="http://schemas.microsoft.com/office/drawing/2014/main" id="{474B3E20-1200-459E-AEBC-7622AACDD264}"/>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90102261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On cloud v1</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dirty="0"/>
              <a:t>SOL</a:t>
            </a:r>
            <a:r>
              <a:rPr lang="en-US" baseline="-25000" dirty="0"/>
              <a:t>cloud1 </a:t>
            </a:r>
            <a:r>
              <a:rPr lang="en-US" dirty="0"/>
              <a:t>migrating the cluster as-is: </a:t>
            </a:r>
            <a:r>
              <a:rPr lang="en-US" sz="2400" b="0" i="0" u="none" strike="noStrike" baseline="0" dirty="0">
                <a:solidFill>
                  <a:srgbClr val="FF0000"/>
                </a:solidFill>
                <a:latin typeface="NimbusSanL-Regu"/>
              </a:rPr>
              <a:t>13500$/month = 162000$/year</a:t>
            </a:r>
            <a:endParaRPr lang="en-US" dirty="0">
              <a:solidFill>
                <a:srgbClr val="FF0000"/>
              </a:solidFill>
            </a:endParaRPr>
          </a:p>
          <a:p>
            <a:pPr lvl="1"/>
            <a:r>
              <a:rPr lang="en-US" dirty="0"/>
              <a:t>18 EC2 instances (t4g.2xlarge) with 12TB EBS storage each machine</a:t>
            </a:r>
          </a:p>
          <a:p>
            <a:pPr lvl="1"/>
            <a:r>
              <a:rPr lang="en-US" dirty="0"/>
              <a:t>Still, we have no software configuration</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209</a:t>
            </a:fld>
            <a:endParaRPr lang="it-IT"/>
          </a:p>
        </p:txBody>
      </p:sp>
      <p:sp>
        <p:nvSpPr>
          <p:cNvPr id="2" name="Content Placeholder 1">
            <a:extLst>
              <a:ext uri="{FF2B5EF4-FFF2-40B4-BE49-F238E27FC236}">
                <a16:creationId xmlns:a16="http://schemas.microsoft.com/office/drawing/2014/main" id="{30B1EA74-07C8-4D4D-B695-FB265FA11A80}"/>
              </a:ext>
            </a:extLst>
          </p:cNvPr>
          <p:cNvSpPr>
            <a:spLocks noGrp="1"/>
          </p:cNvSpPr>
          <p:nvPr>
            <p:ph idx="13"/>
          </p:nvPr>
        </p:nvSpPr>
        <p:spPr/>
        <p:txBody>
          <a:bodyPr/>
          <a:lstStyle/>
          <a:p>
            <a:r>
              <a:rPr lang="en-US" dirty="0">
                <a:hlinkClick r:id="rId3"/>
              </a:rPr>
              <a:t>https://calculator.aws/#/estimate?id=7757afffccc3cafdcfdeb212b74623ef02ed5a36</a:t>
            </a:r>
            <a:r>
              <a:rPr lang="en-US" dirty="0"/>
              <a:t> </a:t>
            </a:r>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600" b="0" i="0" u="none" strike="noStrike" baseline="0" dirty="0">
                          <a:solidFill>
                            <a:srgbClr val="FF0000"/>
                          </a:solidFill>
                          <a:latin typeface="NimbusSanL-Regu"/>
                        </a:rPr>
                        <a:t>162000$/year</a:t>
                      </a:r>
                      <a:endParaRPr lang="en-US" sz="1600" dirty="0">
                        <a:solidFill>
                          <a:srgbClr val="FF0000"/>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2785010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it-IT" dirty="0"/>
              <a:t>Data </a:t>
            </a:r>
            <a:r>
              <a:rPr lang="it-IT" dirty="0" err="1"/>
              <a:t>platform</a:t>
            </a:r>
            <a:r>
              <a:rPr lang="it-IT" dirty="0"/>
              <a:t>: OLTP vs OLAP</a:t>
            </a:r>
            <a:endParaRPr lang="en-US" dirty="0"/>
          </a:p>
        </p:txBody>
      </p:sp>
      <p:graphicFrame>
        <p:nvGraphicFramePr>
          <p:cNvPr id="8" name="Segnaposto contenuto 7">
            <a:extLst>
              <a:ext uri="{FF2B5EF4-FFF2-40B4-BE49-F238E27FC236}">
                <a16:creationId xmlns:a16="http://schemas.microsoft.com/office/drawing/2014/main" id="{9F206326-D800-39AB-AD38-43F9356A52C8}"/>
              </a:ext>
            </a:extLst>
          </p:cNvPr>
          <p:cNvGraphicFramePr>
            <a:graphicFrameLocks noGrp="1"/>
          </p:cNvGraphicFramePr>
          <p:nvPr>
            <p:ph sz="half" idx="1"/>
          </p:nvPr>
        </p:nvGraphicFramePr>
        <p:xfrm>
          <a:off x="489625" y="1877168"/>
          <a:ext cx="11212749" cy="3103664"/>
        </p:xfrm>
        <a:graphic>
          <a:graphicData uri="http://schemas.openxmlformats.org/drawingml/2006/table">
            <a:tbl>
              <a:tblPr/>
              <a:tblGrid>
                <a:gridCol w="2151017">
                  <a:extLst>
                    <a:ext uri="{9D8B030D-6E8A-4147-A177-3AD203B41FA5}">
                      <a16:colId xmlns:a16="http://schemas.microsoft.com/office/drawing/2014/main" val="3802891885"/>
                    </a:ext>
                  </a:extLst>
                </a:gridCol>
                <a:gridCol w="4530866">
                  <a:extLst>
                    <a:ext uri="{9D8B030D-6E8A-4147-A177-3AD203B41FA5}">
                      <a16:colId xmlns:a16="http://schemas.microsoft.com/office/drawing/2014/main" val="4152280153"/>
                    </a:ext>
                  </a:extLst>
                </a:gridCol>
                <a:gridCol w="4530866">
                  <a:extLst>
                    <a:ext uri="{9D8B030D-6E8A-4147-A177-3AD203B41FA5}">
                      <a16:colId xmlns:a16="http://schemas.microsoft.com/office/drawing/2014/main" val="375636831"/>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a:solidFill>
                            <a:srgbClr val="FFFFFF"/>
                          </a:solidFill>
                          <a:effectLst/>
                          <a:latin typeface="Helvetica" panose="020B0604020202020204" pitchFamily="34" charset="0"/>
                          <a:cs typeface="Helvetica" panose="020B0604020202020204" pitchFamily="34" charset="0"/>
                        </a:rPr>
                        <a:t>OLTP</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OLAP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2271421356"/>
                  </a:ext>
                </a:extLst>
              </a:tr>
              <a:tr h="180230">
                <a:tc>
                  <a:txBody>
                    <a:bodyPr/>
                    <a:lstStyle/>
                    <a:p>
                      <a:pPr algn="ctr"/>
                      <a:r>
                        <a:rPr lang="en-US" sz="1800" b="1" dirty="0">
                          <a:effectLst/>
                          <a:latin typeface="Helvetica" panose="020B0604020202020204" pitchFamily="34" charset="0"/>
                          <a:cs typeface="Helvetica" panose="020B0604020202020204" pitchFamily="34" charset="0"/>
                        </a:rPr>
                        <a:t>Nature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Constant transactions (queries/updates)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large updates, complex queries</a:t>
                      </a:r>
                    </a:p>
                  </a:txBody>
                  <a:tcPr marL="33793" marR="33793" marT="22529" marB="22529" anchor="ctr">
                    <a:lnL>
                      <a:noFill/>
                    </a:lnL>
                    <a:lnR>
                      <a:noFill/>
                    </a:lnR>
                    <a:lnT>
                      <a:noFill/>
                    </a:lnT>
                    <a:lnB>
                      <a:noFill/>
                    </a:lnB>
                  </a:tcPr>
                </a:tc>
                <a:extLst>
                  <a:ext uri="{0D108BD9-81ED-4DB2-BD59-A6C34878D82A}">
                    <a16:rowId xmlns:a16="http://schemas.microsoft.com/office/drawing/2014/main" val="2962300663"/>
                  </a:ext>
                </a:extLst>
              </a:tr>
              <a:tr h="315402">
                <a:tc>
                  <a:txBody>
                    <a:bodyPr/>
                    <a:lstStyle/>
                    <a:p>
                      <a:pPr algn="ctr"/>
                      <a:r>
                        <a:rPr lang="en-US" sz="1800" b="1" dirty="0">
                          <a:effectLst/>
                          <a:latin typeface="Helvetica" panose="020B0604020202020204" pitchFamily="34" charset="0"/>
                          <a:cs typeface="Helvetica" panose="020B0604020202020204" pitchFamily="34" charset="0"/>
                        </a:rPr>
                        <a:t>Examples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Accounting database, online retail transactions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Reporting, decision support</a:t>
                      </a:r>
                    </a:p>
                  </a:txBody>
                  <a:tcPr marL="33793" marR="33793" marT="22529" marB="22529" anchor="ctr">
                    <a:lnL>
                      <a:noFill/>
                    </a:lnL>
                    <a:lnR>
                      <a:noFill/>
                    </a:lnR>
                    <a:lnT>
                      <a:noFill/>
                    </a:lnT>
                    <a:lnB>
                      <a:noFill/>
                    </a:lnB>
                  </a:tcPr>
                </a:tc>
                <a:extLst>
                  <a:ext uri="{0D108BD9-81ED-4DB2-BD59-A6C34878D82A}">
                    <a16:rowId xmlns:a16="http://schemas.microsoft.com/office/drawing/2014/main" val="3648329760"/>
                  </a:ext>
                </a:extLst>
              </a:tr>
              <a:tr h="180230">
                <a:tc>
                  <a:txBody>
                    <a:bodyPr/>
                    <a:lstStyle/>
                    <a:p>
                      <a:pPr algn="ctr"/>
                      <a:r>
                        <a:rPr lang="en-US" sz="1800" b="1" dirty="0">
                          <a:effectLst/>
                          <a:latin typeface="Helvetica" panose="020B0604020202020204" pitchFamily="34" charset="0"/>
                          <a:cs typeface="Helvetica" panose="020B0604020202020204" pitchFamily="34" charset="0"/>
                        </a:rPr>
                        <a:t>Type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Operational data</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Consolidated data</a:t>
                      </a:r>
                    </a:p>
                  </a:txBody>
                  <a:tcPr marL="33793" marR="33793" marT="22529" marB="22529" anchor="ctr">
                    <a:lnL>
                      <a:noFill/>
                    </a:lnL>
                    <a:lnR>
                      <a:noFill/>
                    </a:lnR>
                    <a:lnT>
                      <a:noFill/>
                    </a:lnT>
                    <a:lnB>
                      <a:noFill/>
                    </a:lnB>
                  </a:tcPr>
                </a:tc>
                <a:extLst>
                  <a:ext uri="{0D108BD9-81ED-4DB2-BD59-A6C34878D82A}">
                    <a16:rowId xmlns:a16="http://schemas.microsoft.com/office/drawing/2014/main" val="3999619792"/>
                  </a:ext>
                </a:extLst>
              </a:tr>
              <a:tr h="180230">
                <a:tc>
                  <a:txBody>
                    <a:bodyPr/>
                    <a:lstStyle/>
                    <a:p>
                      <a:pPr algn="ctr"/>
                      <a:r>
                        <a:rPr lang="en-US" sz="1800" b="1">
                          <a:effectLst/>
                          <a:latin typeface="Helvetica" panose="020B0604020202020204" pitchFamily="34" charset="0"/>
                          <a:cs typeface="Helvetica" panose="020B0604020202020204" pitchFamily="34" charset="0"/>
                        </a:rPr>
                        <a:t>Data retention</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Short-term (2-6 months)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Long-term (2-5 years)</a:t>
                      </a:r>
                    </a:p>
                  </a:txBody>
                  <a:tcPr marL="33793" marR="33793" marT="22529" marB="22529" anchor="ctr">
                    <a:lnL>
                      <a:noFill/>
                    </a:lnL>
                    <a:lnR>
                      <a:noFill/>
                    </a:lnR>
                    <a:lnT>
                      <a:noFill/>
                    </a:lnT>
                    <a:lnB>
                      <a:noFill/>
                    </a:lnB>
                  </a:tcPr>
                </a:tc>
                <a:extLst>
                  <a:ext uri="{0D108BD9-81ED-4DB2-BD59-A6C34878D82A}">
                    <a16:rowId xmlns:a16="http://schemas.microsoft.com/office/drawing/2014/main" val="3250251835"/>
                  </a:ext>
                </a:extLst>
              </a:tr>
              <a:tr h="180230">
                <a:tc>
                  <a:txBody>
                    <a:bodyPr/>
                    <a:lstStyle/>
                    <a:p>
                      <a:pPr algn="ctr"/>
                      <a:r>
                        <a:rPr lang="en-US" sz="1800" b="1" dirty="0">
                          <a:effectLst/>
                          <a:latin typeface="Helvetica" panose="020B0604020202020204" pitchFamily="34" charset="0"/>
                          <a:cs typeface="Helvetica" panose="020B0604020202020204" pitchFamily="34" charset="0"/>
                        </a:rPr>
                        <a:t>Storage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Gigabytes (GB)</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Terabytes (TB) / Petabytes (PB)</a:t>
                      </a:r>
                    </a:p>
                  </a:txBody>
                  <a:tcPr marL="33793" marR="33793" marT="22529" marB="22529" anchor="ctr">
                    <a:lnL>
                      <a:noFill/>
                    </a:lnL>
                    <a:lnR>
                      <a:noFill/>
                    </a:lnR>
                    <a:lnT>
                      <a:noFill/>
                    </a:lnT>
                    <a:lnB>
                      <a:noFill/>
                    </a:lnB>
                  </a:tcPr>
                </a:tc>
                <a:extLst>
                  <a:ext uri="{0D108BD9-81ED-4DB2-BD59-A6C34878D82A}">
                    <a16:rowId xmlns:a16="http://schemas.microsoft.com/office/drawing/2014/main" val="4281826262"/>
                  </a:ext>
                </a:extLst>
              </a:tr>
              <a:tr h="180230">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Many</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Few</a:t>
                      </a:r>
                    </a:p>
                  </a:txBody>
                  <a:tcPr marL="33793" marR="33793" marT="22529" marB="22529" anchor="ctr">
                    <a:lnL>
                      <a:noFill/>
                    </a:lnL>
                    <a:lnR>
                      <a:noFill/>
                    </a:lnR>
                    <a:lnT>
                      <a:noFill/>
                    </a:lnT>
                    <a:lnB>
                      <a:noFill/>
                    </a:lnB>
                  </a:tcPr>
                </a:tc>
                <a:extLst>
                  <a:ext uri="{0D108BD9-81ED-4DB2-BD59-A6C34878D82A}">
                    <a16:rowId xmlns:a16="http://schemas.microsoft.com/office/drawing/2014/main" val="966960519"/>
                  </a:ext>
                </a:extLst>
              </a:tr>
              <a:tr h="315402">
                <a:tc>
                  <a:txBody>
                    <a:bodyPr/>
                    <a:lstStyle/>
                    <a:p>
                      <a:pPr algn="ctr"/>
                      <a:r>
                        <a:rPr lang="en-US" sz="1800" b="1" dirty="0">
                          <a:effectLst/>
                          <a:latin typeface="Helvetica" panose="020B0604020202020204" pitchFamily="34" charset="0"/>
                          <a:cs typeface="Helvetica" panose="020B0604020202020204" pitchFamily="34" charset="0"/>
                        </a:rPr>
                        <a:t>Protection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Robust, constant data protection and fault tolerance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protection</a:t>
                      </a:r>
                    </a:p>
                  </a:txBody>
                  <a:tcPr marL="33793" marR="33793" marT="22529" marB="22529" anchor="ctr">
                    <a:lnL>
                      <a:noFill/>
                    </a:lnL>
                    <a:lnR>
                      <a:noFill/>
                    </a:lnR>
                    <a:lnT>
                      <a:noFill/>
                    </a:lnT>
                    <a:lnB>
                      <a:noFill/>
                    </a:lnB>
                  </a:tcPr>
                </a:tc>
                <a:extLst>
                  <a:ext uri="{0D108BD9-81ED-4DB2-BD59-A6C34878D82A}">
                    <a16:rowId xmlns:a16="http://schemas.microsoft.com/office/drawing/2014/main" val="1784890412"/>
                  </a:ext>
                </a:extLst>
              </a:tr>
            </a:tbl>
          </a:graphicData>
        </a:graphic>
      </p:graphicFrame>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21</a:t>
            </a:fld>
            <a:endParaRPr lang="it-IT"/>
          </a:p>
        </p:txBody>
      </p:sp>
      <p:sp>
        <p:nvSpPr>
          <p:cNvPr id="7" name="Segnaposto contenuto 6">
            <a:extLst>
              <a:ext uri="{FF2B5EF4-FFF2-40B4-BE49-F238E27FC236}">
                <a16:creationId xmlns:a16="http://schemas.microsoft.com/office/drawing/2014/main" id="{43BA8AEC-41EB-EFEB-3CE9-382441D09C1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1383281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dirty="0"/>
              <a:t>Pay attention to the region</a:t>
            </a:r>
          </a:p>
          <a:p>
            <a:pPr lvl="1"/>
            <a:r>
              <a:rPr lang="en-US" dirty="0"/>
              <a:t>Different regions, different prices</a:t>
            </a:r>
          </a:p>
          <a:p>
            <a:pPr lvl="1"/>
            <a:r>
              <a:rPr lang="en-US" dirty="0"/>
              <a:t>Different regions, different services</a:t>
            </a:r>
          </a:p>
          <a:p>
            <a:pPr lvl="1"/>
            <a:r>
              <a:rPr lang="en-US" dirty="0"/>
              <a:t>Remember the GDPR and data locality</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210</a:t>
            </a:fld>
            <a:endParaRPr lang="it-IT"/>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C3585E50-2743-4E1F-A4FF-4B59CB7DC04B}"/>
              </a:ext>
            </a:extLst>
          </p:cNvPr>
          <p:cNvSpPr/>
          <p:nvPr/>
        </p:nvSpPr>
        <p:spPr>
          <a:xfrm>
            <a:off x="6252755" y="2490651"/>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C50E04-DC27-4369-96F0-67C0E4FB4CBE}"/>
              </a:ext>
            </a:extLst>
          </p:cNvPr>
          <p:cNvSpPr/>
          <p:nvPr/>
        </p:nvSpPr>
        <p:spPr>
          <a:xfrm>
            <a:off x="6252755" y="4132217"/>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8EAC068-98C9-4A20-B581-2CA5B298C789}"/>
              </a:ext>
            </a:extLst>
          </p:cNvPr>
          <p:cNvCxnSpPr/>
          <p:nvPr/>
        </p:nvCxnSpPr>
        <p:spPr>
          <a:xfrm>
            <a:off x="6992982" y="541673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3DBE403-0170-488A-8B34-A11C4B09E9CC}"/>
              </a:ext>
            </a:extLst>
          </p:cNvPr>
          <p:cNvCxnSpPr/>
          <p:nvPr/>
        </p:nvCxnSpPr>
        <p:spPr>
          <a:xfrm>
            <a:off x="7025093" y="380129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24360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It makes no sense to move the cluster as-is</a:t>
            </a:r>
          </a:p>
          <a:p>
            <a:pPr lvl="1"/>
            <a:r>
              <a:rPr lang="en-US" dirty="0"/>
              <a:t>More machines ensure better (on-prem) scalability but higher costs</a:t>
            </a:r>
          </a:p>
          <a:p>
            <a:r>
              <a:rPr lang="en-US" dirty="0"/>
              <a:t>How do we proceed with the migration?</a:t>
            </a:r>
          </a:p>
          <a:p>
            <a:pPr lvl="1"/>
            <a:r>
              <a:rPr lang="en-US" dirty="0"/>
              <a:t>We need minimum software requirements</a:t>
            </a:r>
          </a:p>
          <a:p>
            <a:pPr lvl="1"/>
            <a:r>
              <a:rPr lang="en-US" dirty="0"/>
              <a:t>Try to achieve the smallest migration impact</a:t>
            </a:r>
          </a:p>
          <a:p>
            <a:pPr lvl="2"/>
            <a:r>
              <a:rPr lang="en-US" dirty="0"/>
              <a:t>Find the most similar cloud-based solution to a Hadoop cluster</a:t>
            </a:r>
          </a:p>
          <a:p>
            <a:pPr lvl="2"/>
            <a:r>
              <a:rPr lang="en-US" dirty="0"/>
              <a:t>Rethink applications (later) when you got the know-how</a:t>
            </a:r>
          </a:p>
          <a:p>
            <a:pPr lvl="1"/>
            <a:r>
              <a:rPr lang="en-US" dirty="0"/>
              <a:t>Identify a suitable budget, implement, refine later</a:t>
            </a:r>
          </a:p>
          <a:p>
            <a:pPr lvl="2"/>
            <a:r>
              <a:rPr lang="en-US"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211</a:t>
            </a:fld>
            <a:endParaRPr lang="it-IT"/>
          </a:p>
        </p:txBody>
      </p:sp>
    </p:spTree>
    <p:extLst>
      <p:ext uri="{BB962C8B-B14F-4D97-AF65-F5344CB8AC3E}">
        <p14:creationId xmlns:p14="http://schemas.microsoft.com/office/powerpoint/2010/main" val="116008147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b="1" dirty="0"/>
              <a:t>HDFS</a:t>
            </a:r>
          </a:p>
          <a:p>
            <a:pPr lvl="1"/>
            <a:r>
              <a:rPr lang="en-US" dirty="0"/>
              <a:t>How much durability do we need?</a:t>
            </a:r>
          </a:p>
          <a:p>
            <a:pPr lvl="2"/>
            <a:r>
              <a:rPr lang="en-US" dirty="0"/>
              <a:t>HP</a:t>
            </a:r>
            <a:r>
              <a:rPr lang="en-US" baseline="-25000" dirty="0"/>
              <a:t>0</a:t>
            </a:r>
            <a:r>
              <a:rPr lang="en-US" dirty="0"/>
              <a:t>: three replicas (we stick to this)</a:t>
            </a:r>
          </a:p>
          <a:p>
            <a:pPr lvl="2"/>
            <a:r>
              <a:rPr lang="en-US" dirty="0"/>
              <a:t>HP</a:t>
            </a:r>
            <a:r>
              <a:rPr lang="en-US" baseline="-25000" dirty="0"/>
              <a:t>1</a:t>
            </a:r>
            <a:r>
              <a:rPr lang="en-US" dirty="0"/>
              <a:t>: decrease replicas for cold data</a:t>
            </a:r>
          </a:p>
          <a:p>
            <a:pPr lvl="2"/>
            <a:r>
              <a:rPr lang="en-US" dirty="0"/>
              <a:t>HP</a:t>
            </a:r>
            <a:r>
              <a:rPr lang="en-US" baseline="-25000" dirty="0"/>
              <a:t>2</a:t>
            </a:r>
            <a:r>
              <a:rPr lang="en-US" dirty="0"/>
              <a:t>: move cold data to glacier or delete id</a:t>
            </a:r>
          </a:p>
          <a:p>
            <a:pPr lvl="2"/>
            <a:r>
              <a:rPr lang="en-US" dirty="0"/>
              <a:t>...</a:t>
            </a:r>
          </a:p>
          <a:p>
            <a:r>
              <a:rPr lang="en-US" b="1" dirty="0"/>
              <a:t>HBase</a:t>
            </a:r>
            <a:r>
              <a:rPr lang="en-US" dirty="0"/>
              <a:t> has marginal effects on the pricing (100GB &lt;&lt; 50TB)</a:t>
            </a:r>
          </a:p>
          <a:p>
            <a:pPr lvl="1"/>
            <a:r>
              <a:rPr lang="en-US" dirty="0"/>
              <a:t>For simplicity, we can omit it</a:t>
            </a:r>
          </a:p>
          <a:p>
            <a:r>
              <a:rPr lang="en-US" b="1" dirty="0"/>
              <a:t>Overall</a:t>
            </a:r>
            <a:r>
              <a:rPr lang="en-US" dirty="0"/>
              <a:t>: 50TB storage/year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212</a:t>
            </a:fld>
            <a:endParaRPr lang="it-IT"/>
          </a:p>
        </p:txBody>
      </p:sp>
      <p:pic>
        <p:nvPicPr>
          <p:cNvPr id="16" name="Segnaposto contenuto 15">
            <a:extLst>
              <a:ext uri="{FF2B5EF4-FFF2-40B4-BE49-F238E27FC236}">
                <a16:creationId xmlns:a16="http://schemas.microsoft.com/office/drawing/2014/main" id="{4C323244-E138-4A7A-ABF4-FD857BCC300D}"/>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3076453"/>
            <a:ext cx="5181600" cy="1849681"/>
          </a:xfrm>
          <a:prstGeom prst="rect">
            <a:avLst/>
          </a:prstGeom>
        </p:spPr>
      </p:pic>
    </p:spTree>
    <p:extLst>
      <p:ext uri="{BB962C8B-B14F-4D97-AF65-F5344CB8AC3E}">
        <p14:creationId xmlns:p14="http://schemas.microsoft.com/office/powerpoint/2010/main" val="12738869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dirty="0"/>
              <a:t>Processing takes place each time that ESA provides a satellite image</a:t>
            </a:r>
          </a:p>
          <a:p>
            <a:pPr lvl="1"/>
            <a:r>
              <a:rPr lang="en-US" dirty="0"/>
              <a:t>Some days no images are available</a:t>
            </a:r>
          </a:p>
          <a:p>
            <a:pPr lvl="1"/>
            <a:r>
              <a:rPr lang="en-US" dirty="0"/>
              <a:t>Some days up to 10 images are available</a:t>
            </a:r>
          </a:p>
          <a:p>
            <a:pPr lvl="1"/>
            <a:r>
              <a:rPr lang="en-US" dirty="0"/>
              <a:t>Spark jobs are always executed with the same parameters</a:t>
            </a:r>
          </a:p>
          <a:p>
            <a:r>
              <a:rPr lang="en-US" b="1" dirty="0"/>
              <a:t>Image processing</a:t>
            </a:r>
          </a:p>
          <a:p>
            <a:pPr lvl="1"/>
            <a:r>
              <a:rPr lang="en-US" dirty="0"/>
              <a:t>4 machines, 2 cores, 10GB RAM at least</a:t>
            </a:r>
          </a:p>
          <a:p>
            <a:r>
              <a:rPr lang="en-US" b="1" dirty="0"/>
              <a:t>Weather processing</a:t>
            </a:r>
            <a:r>
              <a:rPr lang="en-US" dirty="0"/>
              <a:t> is negligible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213</a:t>
            </a:fld>
            <a:endParaRPr lang="it-IT"/>
          </a:p>
        </p:txBody>
      </p:sp>
      <p:sp>
        <p:nvSpPr>
          <p:cNvPr id="3" name="Freeform: Shape 2">
            <a:extLst>
              <a:ext uri="{FF2B5EF4-FFF2-40B4-BE49-F238E27FC236}">
                <a16:creationId xmlns:a16="http://schemas.microsoft.com/office/drawing/2014/main" id="{5397964D-DF29-4783-85A2-95D3B684E0D0}"/>
              </a:ext>
            </a:extLst>
          </p:cNvPr>
          <p:cNvSpPr/>
          <p:nvPr/>
        </p:nvSpPr>
        <p:spPr>
          <a:xfrm>
            <a:off x="8685164" y="3626017"/>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7" name="TextBox 6">
            <a:extLst>
              <a:ext uri="{FF2B5EF4-FFF2-40B4-BE49-F238E27FC236}">
                <a16:creationId xmlns:a16="http://schemas.microsoft.com/office/drawing/2014/main" id="{D1AC2F22-0ECE-4764-9E36-802CA27BD966}"/>
              </a:ext>
            </a:extLst>
          </p:cNvPr>
          <p:cNvSpPr txBox="1"/>
          <p:nvPr/>
        </p:nvSpPr>
        <p:spPr>
          <a:xfrm>
            <a:off x="8593980" y="3591416"/>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8" name="TextBox 7">
            <a:extLst>
              <a:ext uri="{FF2B5EF4-FFF2-40B4-BE49-F238E27FC236}">
                <a16:creationId xmlns:a16="http://schemas.microsoft.com/office/drawing/2014/main" id="{15538A37-539A-40F3-A961-0D6BAAA2DAD6}"/>
              </a:ext>
            </a:extLst>
          </p:cNvPr>
          <p:cNvSpPr txBox="1"/>
          <p:nvPr/>
        </p:nvSpPr>
        <p:spPr>
          <a:xfrm>
            <a:off x="8860844" y="373040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1" name="TextBox 10">
            <a:extLst>
              <a:ext uri="{FF2B5EF4-FFF2-40B4-BE49-F238E27FC236}">
                <a16:creationId xmlns:a16="http://schemas.microsoft.com/office/drawing/2014/main" id="{83267B98-6A3A-41BA-B3CD-43FCA239C8C9}"/>
              </a:ext>
            </a:extLst>
          </p:cNvPr>
          <p:cNvSpPr txBox="1"/>
          <p:nvPr/>
        </p:nvSpPr>
        <p:spPr>
          <a:xfrm>
            <a:off x="8923853" y="373040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2" name="TextBox 11">
            <a:extLst>
              <a:ext uri="{FF2B5EF4-FFF2-40B4-BE49-F238E27FC236}">
                <a16:creationId xmlns:a16="http://schemas.microsoft.com/office/drawing/2014/main" id="{88582700-FE2E-4C00-B50F-C4D657570F20}"/>
              </a:ext>
            </a:extLst>
          </p:cNvPr>
          <p:cNvSpPr txBox="1"/>
          <p:nvPr/>
        </p:nvSpPr>
        <p:spPr>
          <a:xfrm>
            <a:off x="9452947" y="3730407"/>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CFB1BCB7-455A-450B-B354-3B5CA300FCB4}"/>
              </a:ext>
            </a:extLst>
          </p:cNvPr>
          <p:cNvSpPr txBox="1"/>
          <p:nvPr/>
        </p:nvSpPr>
        <p:spPr>
          <a:xfrm>
            <a:off x="9127707" y="385272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72F41A85-46BF-49F2-BBBD-A766D2803533}"/>
              </a:ext>
            </a:extLst>
          </p:cNvPr>
          <p:cNvSpPr txBox="1"/>
          <p:nvPr/>
        </p:nvSpPr>
        <p:spPr>
          <a:xfrm>
            <a:off x="9190715" y="3852720"/>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5" name="TextBox 14">
            <a:extLst>
              <a:ext uri="{FF2B5EF4-FFF2-40B4-BE49-F238E27FC236}">
                <a16:creationId xmlns:a16="http://schemas.microsoft.com/office/drawing/2014/main" id="{84E3D946-31DC-4F4E-BE29-470BAFFE8012}"/>
              </a:ext>
            </a:extLst>
          </p:cNvPr>
          <p:cNvSpPr txBox="1"/>
          <p:nvPr/>
        </p:nvSpPr>
        <p:spPr>
          <a:xfrm>
            <a:off x="9127707" y="398059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868D88D6-BDCE-4923-815F-6F3565FB1FF9}"/>
              </a:ext>
            </a:extLst>
          </p:cNvPr>
          <p:cNvSpPr txBox="1"/>
          <p:nvPr/>
        </p:nvSpPr>
        <p:spPr>
          <a:xfrm>
            <a:off x="9190715" y="3980592"/>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54" name="Group 153">
            <a:extLst>
              <a:ext uri="{FF2B5EF4-FFF2-40B4-BE49-F238E27FC236}">
                <a16:creationId xmlns:a16="http://schemas.microsoft.com/office/drawing/2014/main" id="{9E025582-3FC0-4900-898E-F6DC463C4790}"/>
              </a:ext>
            </a:extLst>
          </p:cNvPr>
          <p:cNvGrpSpPr/>
          <p:nvPr/>
        </p:nvGrpSpPr>
        <p:grpSpPr>
          <a:xfrm>
            <a:off x="8860844" y="4216119"/>
            <a:ext cx="1611672" cy="208192"/>
            <a:chOff x="8860844" y="4216119"/>
            <a:chExt cx="1611672" cy="208192"/>
          </a:xfrm>
        </p:grpSpPr>
        <p:sp>
          <p:nvSpPr>
            <p:cNvPr id="17" name="TextBox 16">
              <a:extLst>
                <a:ext uri="{FF2B5EF4-FFF2-40B4-BE49-F238E27FC236}">
                  <a16:creationId xmlns:a16="http://schemas.microsoft.com/office/drawing/2014/main" id="{EE4BD144-FEC2-4408-83CB-B6FF08191EC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CD47D92E-BF21-4280-835E-66441B8E28A8}"/>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19" name="TextBox 18">
              <a:extLst>
                <a:ext uri="{FF2B5EF4-FFF2-40B4-BE49-F238E27FC236}">
                  <a16:creationId xmlns:a16="http://schemas.microsoft.com/office/drawing/2014/main" id="{7B548B06-7E99-4660-98FF-449F36272769}"/>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155" name="Group 154">
            <a:extLst>
              <a:ext uri="{FF2B5EF4-FFF2-40B4-BE49-F238E27FC236}">
                <a16:creationId xmlns:a16="http://schemas.microsoft.com/office/drawing/2014/main" id="{A9B59104-0674-4115-A7D5-76077C04D1E5}"/>
              </a:ext>
            </a:extLst>
          </p:cNvPr>
          <p:cNvGrpSpPr/>
          <p:nvPr/>
        </p:nvGrpSpPr>
        <p:grpSpPr>
          <a:xfrm>
            <a:off x="8860844" y="4094591"/>
            <a:ext cx="1518125" cy="208192"/>
            <a:chOff x="8860844" y="4887068"/>
            <a:chExt cx="1518125" cy="208192"/>
          </a:xfrm>
        </p:grpSpPr>
        <p:sp>
          <p:nvSpPr>
            <p:cNvPr id="20" name="TextBox 19">
              <a:extLst>
                <a:ext uri="{FF2B5EF4-FFF2-40B4-BE49-F238E27FC236}">
                  <a16:creationId xmlns:a16="http://schemas.microsoft.com/office/drawing/2014/main" id="{BC4C134E-B5AB-4926-8EEC-BF2307B6167F}"/>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E320B202-542D-4F52-8C6E-93E070A4397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2" name="TextBox 21">
              <a:extLst>
                <a:ext uri="{FF2B5EF4-FFF2-40B4-BE49-F238E27FC236}">
                  <a16:creationId xmlns:a16="http://schemas.microsoft.com/office/drawing/2014/main" id="{A61DF876-45E3-4051-ABDE-464A28871D5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3" name="TextBox 22">
              <a:extLst>
                <a:ext uri="{FF2B5EF4-FFF2-40B4-BE49-F238E27FC236}">
                  <a16:creationId xmlns:a16="http://schemas.microsoft.com/office/drawing/2014/main" id="{5994DAFE-3945-4DF4-AD60-99100E0A2E83}"/>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3D662656-8668-4BC7-9C4F-578BA33B82B0}"/>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5" name="TextBox 24">
            <a:extLst>
              <a:ext uri="{FF2B5EF4-FFF2-40B4-BE49-F238E27FC236}">
                <a16:creationId xmlns:a16="http://schemas.microsoft.com/office/drawing/2014/main" id="{224E39D3-5166-44C3-A7BD-2FF677321F61}"/>
              </a:ext>
            </a:extLst>
          </p:cNvPr>
          <p:cNvSpPr txBox="1"/>
          <p:nvPr/>
        </p:nvSpPr>
        <p:spPr>
          <a:xfrm>
            <a:off x="8860844"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FB900DD8-CA74-4612-9758-7CF381DD8EC5}"/>
              </a:ext>
            </a:extLst>
          </p:cNvPr>
          <p:cNvSpPr txBox="1"/>
          <p:nvPr/>
        </p:nvSpPr>
        <p:spPr>
          <a:xfrm>
            <a:off x="8923853" y="435308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27" name="TextBox 26">
            <a:extLst>
              <a:ext uri="{FF2B5EF4-FFF2-40B4-BE49-F238E27FC236}">
                <a16:creationId xmlns:a16="http://schemas.microsoft.com/office/drawing/2014/main" id="{FF73E4A8-5C14-4136-868B-E0DC5834BB2D}"/>
              </a:ext>
            </a:extLst>
          </p:cNvPr>
          <p:cNvSpPr txBox="1"/>
          <p:nvPr/>
        </p:nvSpPr>
        <p:spPr>
          <a:xfrm>
            <a:off x="9061918" y="4353089"/>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28" name="TextBox 27">
            <a:extLst>
              <a:ext uri="{FF2B5EF4-FFF2-40B4-BE49-F238E27FC236}">
                <a16:creationId xmlns:a16="http://schemas.microsoft.com/office/drawing/2014/main" id="{700D4E0C-140F-4DE5-9037-F92FD89AED59}"/>
              </a:ext>
            </a:extLst>
          </p:cNvPr>
          <p:cNvSpPr txBox="1"/>
          <p:nvPr/>
        </p:nvSpPr>
        <p:spPr>
          <a:xfrm>
            <a:off x="9234269"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F3AF864-5467-4D6D-BF44-037E943B47CF}"/>
              </a:ext>
            </a:extLst>
          </p:cNvPr>
          <p:cNvSpPr txBox="1"/>
          <p:nvPr/>
        </p:nvSpPr>
        <p:spPr>
          <a:xfrm>
            <a:off x="9268550" y="4353089"/>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0" name="Freeform: Shape 29">
            <a:extLst>
              <a:ext uri="{FF2B5EF4-FFF2-40B4-BE49-F238E27FC236}">
                <a16:creationId xmlns:a16="http://schemas.microsoft.com/office/drawing/2014/main" id="{2036654F-B632-4E57-9678-96738B57EA3A}"/>
              </a:ext>
            </a:extLst>
          </p:cNvPr>
          <p:cNvSpPr/>
          <p:nvPr/>
        </p:nvSpPr>
        <p:spPr>
          <a:xfrm>
            <a:off x="8685164" y="2669756"/>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1" name="TextBox 30">
            <a:extLst>
              <a:ext uri="{FF2B5EF4-FFF2-40B4-BE49-F238E27FC236}">
                <a16:creationId xmlns:a16="http://schemas.microsoft.com/office/drawing/2014/main" id="{5FD7255A-F3A5-430F-A7EA-0DAC30F17090}"/>
              </a:ext>
            </a:extLst>
          </p:cNvPr>
          <p:cNvSpPr txBox="1"/>
          <p:nvPr/>
        </p:nvSpPr>
        <p:spPr>
          <a:xfrm>
            <a:off x="8593980" y="2635155"/>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2" name="TextBox 31">
            <a:extLst>
              <a:ext uri="{FF2B5EF4-FFF2-40B4-BE49-F238E27FC236}">
                <a16:creationId xmlns:a16="http://schemas.microsoft.com/office/drawing/2014/main" id="{5AB78BC0-84E5-4BB0-9724-CB165BE5EAE5}"/>
              </a:ext>
            </a:extLst>
          </p:cNvPr>
          <p:cNvSpPr txBox="1"/>
          <p:nvPr/>
        </p:nvSpPr>
        <p:spPr>
          <a:xfrm>
            <a:off x="8860844" y="277414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DFA2EA71-8923-42B0-B654-E3E77DAA82D6}"/>
              </a:ext>
            </a:extLst>
          </p:cNvPr>
          <p:cNvSpPr txBox="1"/>
          <p:nvPr/>
        </p:nvSpPr>
        <p:spPr>
          <a:xfrm>
            <a:off x="8923853" y="277414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4" name="TextBox 33">
            <a:extLst>
              <a:ext uri="{FF2B5EF4-FFF2-40B4-BE49-F238E27FC236}">
                <a16:creationId xmlns:a16="http://schemas.microsoft.com/office/drawing/2014/main" id="{F9AA75BF-E87D-4613-AB03-94B82539B587}"/>
              </a:ext>
            </a:extLst>
          </p:cNvPr>
          <p:cNvSpPr txBox="1"/>
          <p:nvPr/>
        </p:nvSpPr>
        <p:spPr>
          <a:xfrm>
            <a:off x="9452947" y="2774147"/>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5" name="TextBox 34">
            <a:extLst>
              <a:ext uri="{FF2B5EF4-FFF2-40B4-BE49-F238E27FC236}">
                <a16:creationId xmlns:a16="http://schemas.microsoft.com/office/drawing/2014/main" id="{745F1359-35D8-4A50-86B1-B0E1D6611154}"/>
              </a:ext>
            </a:extLst>
          </p:cNvPr>
          <p:cNvSpPr txBox="1"/>
          <p:nvPr/>
        </p:nvSpPr>
        <p:spPr>
          <a:xfrm>
            <a:off x="9127707" y="289645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6" name="TextBox 35">
            <a:extLst>
              <a:ext uri="{FF2B5EF4-FFF2-40B4-BE49-F238E27FC236}">
                <a16:creationId xmlns:a16="http://schemas.microsoft.com/office/drawing/2014/main" id="{4FFFC9DA-5C3F-4B2E-B3AA-7ACE3D30DD83}"/>
              </a:ext>
            </a:extLst>
          </p:cNvPr>
          <p:cNvSpPr txBox="1"/>
          <p:nvPr/>
        </p:nvSpPr>
        <p:spPr>
          <a:xfrm>
            <a:off x="9190715" y="2896459"/>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37" name="TextBox 36">
            <a:extLst>
              <a:ext uri="{FF2B5EF4-FFF2-40B4-BE49-F238E27FC236}">
                <a16:creationId xmlns:a16="http://schemas.microsoft.com/office/drawing/2014/main" id="{D1EDE387-F6A4-4611-8353-BF0056CE4F2A}"/>
              </a:ext>
            </a:extLst>
          </p:cNvPr>
          <p:cNvSpPr txBox="1"/>
          <p:nvPr/>
        </p:nvSpPr>
        <p:spPr>
          <a:xfrm>
            <a:off x="9127707" y="30243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8" name="TextBox 37">
            <a:extLst>
              <a:ext uri="{FF2B5EF4-FFF2-40B4-BE49-F238E27FC236}">
                <a16:creationId xmlns:a16="http://schemas.microsoft.com/office/drawing/2014/main" id="{00AA6423-E6BF-43FE-A929-FCC26C7F0C9C}"/>
              </a:ext>
            </a:extLst>
          </p:cNvPr>
          <p:cNvSpPr txBox="1"/>
          <p:nvPr/>
        </p:nvSpPr>
        <p:spPr>
          <a:xfrm>
            <a:off x="9190715" y="3024331"/>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39" name="TextBox 38">
            <a:extLst>
              <a:ext uri="{FF2B5EF4-FFF2-40B4-BE49-F238E27FC236}">
                <a16:creationId xmlns:a16="http://schemas.microsoft.com/office/drawing/2014/main" id="{45CD3007-5554-4281-81FA-C54C23ACDB23}"/>
              </a:ext>
            </a:extLst>
          </p:cNvPr>
          <p:cNvSpPr txBox="1"/>
          <p:nvPr/>
        </p:nvSpPr>
        <p:spPr>
          <a:xfrm>
            <a:off x="8860844"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916E876-AC63-4749-BEB9-7E18F33E2764}"/>
              </a:ext>
            </a:extLst>
          </p:cNvPr>
          <p:cNvSpPr txBox="1"/>
          <p:nvPr/>
        </p:nvSpPr>
        <p:spPr>
          <a:xfrm>
            <a:off x="8923853" y="3146644"/>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1" name="TextBox 40">
            <a:extLst>
              <a:ext uri="{FF2B5EF4-FFF2-40B4-BE49-F238E27FC236}">
                <a16:creationId xmlns:a16="http://schemas.microsoft.com/office/drawing/2014/main" id="{BBF9A094-3DB7-4739-A3E8-03A58A08EF13}"/>
              </a:ext>
            </a:extLst>
          </p:cNvPr>
          <p:cNvSpPr txBox="1"/>
          <p:nvPr/>
        </p:nvSpPr>
        <p:spPr>
          <a:xfrm>
            <a:off x="9446459" y="3146644"/>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2" name="TextBox 41">
            <a:extLst>
              <a:ext uri="{FF2B5EF4-FFF2-40B4-BE49-F238E27FC236}">
                <a16:creationId xmlns:a16="http://schemas.microsoft.com/office/drawing/2014/main" id="{CACE3F0F-5A0D-4E11-8508-234C85CE4BE0}"/>
              </a:ext>
            </a:extLst>
          </p:cNvPr>
          <p:cNvSpPr txBox="1"/>
          <p:nvPr/>
        </p:nvSpPr>
        <p:spPr>
          <a:xfrm>
            <a:off x="9561360"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51704077-32A9-4ADD-BFD8-D2761ED52365}"/>
              </a:ext>
            </a:extLst>
          </p:cNvPr>
          <p:cNvSpPr txBox="1"/>
          <p:nvPr/>
        </p:nvSpPr>
        <p:spPr>
          <a:xfrm>
            <a:off x="9595647" y="3146644"/>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4" name="TextBox 43">
            <a:extLst>
              <a:ext uri="{FF2B5EF4-FFF2-40B4-BE49-F238E27FC236}">
                <a16:creationId xmlns:a16="http://schemas.microsoft.com/office/drawing/2014/main" id="{BF29BC36-72B5-461A-9626-79E3BAAD4EF3}"/>
              </a:ext>
            </a:extLst>
          </p:cNvPr>
          <p:cNvSpPr txBox="1"/>
          <p:nvPr/>
        </p:nvSpPr>
        <p:spPr>
          <a:xfrm>
            <a:off x="8860844" y="3268956"/>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4D0690F5-5E30-4914-898C-996110429641}"/>
              </a:ext>
            </a:extLst>
          </p:cNvPr>
          <p:cNvSpPr txBox="1"/>
          <p:nvPr/>
        </p:nvSpPr>
        <p:spPr>
          <a:xfrm>
            <a:off x="8923853" y="3268956"/>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46" name="TextBox 45">
            <a:extLst>
              <a:ext uri="{FF2B5EF4-FFF2-40B4-BE49-F238E27FC236}">
                <a16:creationId xmlns:a16="http://schemas.microsoft.com/office/drawing/2014/main" id="{98040256-B8EA-4E1E-BF1A-63BA7FC1DBCA}"/>
              </a:ext>
            </a:extLst>
          </p:cNvPr>
          <p:cNvSpPr txBox="1"/>
          <p:nvPr/>
        </p:nvSpPr>
        <p:spPr>
          <a:xfrm>
            <a:off x="9261100" y="3268956"/>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47" name="TextBox 46">
            <a:extLst>
              <a:ext uri="{FF2B5EF4-FFF2-40B4-BE49-F238E27FC236}">
                <a16:creationId xmlns:a16="http://schemas.microsoft.com/office/drawing/2014/main" id="{3A371005-4403-48A3-B678-F5D39ACBA577}"/>
              </a:ext>
            </a:extLst>
          </p:cNvPr>
          <p:cNvSpPr txBox="1"/>
          <p:nvPr/>
        </p:nvSpPr>
        <p:spPr>
          <a:xfrm>
            <a:off x="8860844"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B627AD5-A11C-4BE7-94EB-6327E3F29298}"/>
              </a:ext>
            </a:extLst>
          </p:cNvPr>
          <p:cNvSpPr txBox="1"/>
          <p:nvPr/>
        </p:nvSpPr>
        <p:spPr>
          <a:xfrm>
            <a:off x="8923853" y="3396828"/>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49" name="TextBox 48">
            <a:extLst>
              <a:ext uri="{FF2B5EF4-FFF2-40B4-BE49-F238E27FC236}">
                <a16:creationId xmlns:a16="http://schemas.microsoft.com/office/drawing/2014/main" id="{57F90F41-DFDE-4F0A-83EA-A7229B9EEDDF}"/>
              </a:ext>
            </a:extLst>
          </p:cNvPr>
          <p:cNvSpPr txBox="1"/>
          <p:nvPr/>
        </p:nvSpPr>
        <p:spPr>
          <a:xfrm>
            <a:off x="9061918" y="3396828"/>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0" name="TextBox 49">
            <a:extLst>
              <a:ext uri="{FF2B5EF4-FFF2-40B4-BE49-F238E27FC236}">
                <a16:creationId xmlns:a16="http://schemas.microsoft.com/office/drawing/2014/main" id="{ECE7CD65-EDED-42CD-9AE4-2D3992A7E309}"/>
              </a:ext>
            </a:extLst>
          </p:cNvPr>
          <p:cNvSpPr txBox="1"/>
          <p:nvPr/>
        </p:nvSpPr>
        <p:spPr>
          <a:xfrm>
            <a:off x="9326926"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1" name="TextBox 50">
            <a:extLst>
              <a:ext uri="{FF2B5EF4-FFF2-40B4-BE49-F238E27FC236}">
                <a16:creationId xmlns:a16="http://schemas.microsoft.com/office/drawing/2014/main" id="{DA9BBB05-8E2F-4433-85B4-C5EEEFCB47CF}"/>
              </a:ext>
            </a:extLst>
          </p:cNvPr>
          <p:cNvSpPr txBox="1"/>
          <p:nvPr/>
        </p:nvSpPr>
        <p:spPr>
          <a:xfrm>
            <a:off x="9361213" y="3396828"/>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2" name="Freeform: Shape 51">
            <a:extLst>
              <a:ext uri="{FF2B5EF4-FFF2-40B4-BE49-F238E27FC236}">
                <a16:creationId xmlns:a16="http://schemas.microsoft.com/office/drawing/2014/main" id="{D0F35D1B-C723-4900-A69A-50AEFEF21C48}"/>
              </a:ext>
            </a:extLst>
          </p:cNvPr>
          <p:cNvSpPr/>
          <p:nvPr/>
        </p:nvSpPr>
        <p:spPr>
          <a:xfrm flipV="1">
            <a:off x="8230736" y="3122860"/>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796ACCB-F5F1-49DE-B243-66CCB50A29E8}"/>
              </a:ext>
            </a:extLst>
          </p:cNvPr>
          <p:cNvSpPr/>
          <p:nvPr/>
        </p:nvSpPr>
        <p:spPr>
          <a:xfrm>
            <a:off x="8230679" y="3577520"/>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55379C4-D0C4-4FBC-8860-60FC73B597BF}"/>
              </a:ext>
            </a:extLst>
          </p:cNvPr>
          <p:cNvSpPr/>
          <p:nvPr/>
        </p:nvSpPr>
        <p:spPr>
          <a:xfrm rot="10800000" flipV="1">
            <a:off x="6325089" y="4974233"/>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5" name="TextBox 54">
            <a:extLst>
              <a:ext uri="{FF2B5EF4-FFF2-40B4-BE49-F238E27FC236}">
                <a16:creationId xmlns:a16="http://schemas.microsoft.com/office/drawing/2014/main" id="{F2DA4BC2-BF3C-429A-94F9-2A83A33E0651}"/>
              </a:ext>
            </a:extLst>
          </p:cNvPr>
          <p:cNvSpPr txBox="1"/>
          <p:nvPr/>
        </p:nvSpPr>
        <p:spPr>
          <a:xfrm>
            <a:off x="6656084" y="2712991"/>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56" name="TextBox 55">
            <a:extLst>
              <a:ext uri="{FF2B5EF4-FFF2-40B4-BE49-F238E27FC236}">
                <a16:creationId xmlns:a16="http://schemas.microsoft.com/office/drawing/2014/main" id="{4CC456E2-C170-400A-9822-D63F2288BAC0}"/>
              </a:ext>
            </a:extLst>
          </p:cNvPr>
          <p:cNvSpPr txBox="1"/>
          <p:nvPr/>
        </p:nvSpPr>
        <p:spPr>
          <a:xfrm>
            <a:off x="7160160" y="2712991"/>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57" name="Freeform: Shape 56">
            <a:extLst>
              <a:ext uri="{FF2B5EF4-FFF2-40B4-BE49-F238E27FC236}">
                <a16:creationId xmlns:a16="http://schemas.microsoft.com/office/drawing/2014/main" id="{9AE24C9A-E159-4ED2-A356-C2B29065AF9D}"/>
              </a:ext>
            </a:extLst>
          </p:cNvPr>
          <p:cNvSpPr/>
          <p:nvPr/>
        </p:nvSpPr>
        <p:spPr>
          <a:xfrm>
            <a:off x="6219457" y="4023532"/>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58" name="TextBox 57">
            <a:extLst>
              <a:ext uri="{FF2B5EF4-FFF2-40B4-BE49-F238E27FC236}">
                <a16:creationId xmlns:a16="http://schemas.microsoft.com/office/drawing/2014/main" id="{38BF2EB5-3917-436E-B256-911F61B4A6E3}"/>
              </a:ext>
            </a:extLst>
          </p:cNvPr>
          <p:cNvSpPr txBox="1"/>
          <p:nvPr/>
        </p:nvSpPr>
        <p:spPr>
          <a:xfrm>
            <a:off x="6951674" y="3991711"/>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59" name="Freeform: Shape 58">
            <a:extLst>
              <a:ext uri="{FF2B5EF4-FFF2-40B4-BE49-F238E27FC236}">
                <a16:creationId xmlns:a16="http://schemas.microsoft.com/office/drawing/2014/main" id="{3DB2D3CB-07C8-43A3-AD74-D2073F1BFDE1}"/>
              </a:ext>
            </a:extLst>
          </p:cNvPr>
          <p:cNvSpPr/>
          <p:nvPr/>
        </p:nvSpPr>
        <p:spPr>
          <a:xfrm>
            <a:off x="6219457" y="3756669"/>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0" name="TextBox 59">
            <a:extLst>
              <a:ext uri="{FF2B5EF4-FFF2-40B4-BE49-F238E27FC236}">
                <a16:creationId xmlns:a16="http://schemas.microsoft.com/office/drawing/2014/main" id="{7E250AA4-5360-445C-A3E8-5B0F3FA12CC7}"/>
              </a:ext>
            </a:extLst>
          </p:cNvPr>
          <p:cNvSpPr txBox="1"/>
          <p:nvPr/>
        </p:nvSpPr>
        <p:spPr>
          <a:xfrm>
            <a:off x="6933138" y="3724848"/>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1" name="Freeform: Shape 60">
            <a:extLst>
              <a:ext uri="{FF2B5EF4-FFF2-40B4-BE49-F238E27FC236}">
                <a16:creationId xmlns:a16="http://schemas.microsoft.com/office/drawing/2014/main" id="{2D096DBC-A7D1-495A-A9A2-760256E3C270}"/>
              </a:ext>
            </a:extLst>
          </p:cNvPr>
          <p:cNvSpPr/>
          <p:nvPr/>
        </p:nvSpPr>
        <p:spPr>
          <a:xfrm>
            <a:off x="6219457" y="3489805"/>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A8C9F881-8F7E-41AA-B93A-7A3D98B11B21}"/>
              </a:ext>
            </a:extLst>
          </p:cNvPr>
          <p:cNvSpPr txBox="1"/>
          <p:nvPr/>
        </p:nvSpPr>
        <p:spPr>
          <a:xfrm>
            <a:off x="6207119" y="3457984"/>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3" name="Freeform: Shape 62">
            <a:extLst>
              <a:ext uri="{FF2B5EF4-FFF2-40B4-BE49-F238E27FC236}">
                <a16:creationId xmlns:a16="http://schemas.microsoft.com/office/drawing/2014/main" id="{A7B09428-9E39-4067-A810-65D6BDDE7607}"/>
              </a:ext>
            </a:extLst>
          </p:cNvPr>
          <p:cNvSpPr/>
          <p:nvPr/>
        </p:nvSpPr>
        <p:spPr>
          <a:xfrm>
            <a:off x="6219457" y="3256300"/>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77742B61-9B31-466A-BF4B-137CF3B79669}"/>
              </a:ext>
            </a:extLst>
          </p:cNvPr>
          <p:cNvSpPr txBox="1"/>
          <p:nvPr/>
        </p:nvSpPr>
        <p:spPr>
          <a:xfrm>
            <a:off x="6210828" y="3218919"/>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5" name="Freeform: Shape 64">
            <a:extLst>
              <a:ext uri="{FF2B5EF4-FFF2-40B4-BE49-F238E27FC236}">
                <a16:creationId xmlns:a16="http://schemas.microsoft.com/office/drawing/2014/main" id="{F17CB966-4D0B-4E5D-8321-524C835A6E50}"/>
              </a:ext>
            </a:extLst>
          </p:cNvPr>
          <p:cNvSpPr/>
          <p:nvPr/>
        </p:nvSpPr>
        <p:spPr>
          <a:xfrm>
            <a:off x="6892175" y="3489805"/>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423E3ED8-8230-4E4E-97E2-E6B2AA429492}"/>
              </a:ext>
            </a:extLst>
          </p:cNvPr>
          <p:cNvSpPr txBox="1"/>
          <p:nvPr/>
        </p:nvSpPr>
        <p:spPr>
          <a:xfrm>
            <a:off x="7295400" y="3457984"/>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67" name="Freeform: Shape 66">
            <a:extLst>
              <a:ext uri="{FF2B5EF4-FFF2-40B4-BE49-F238E27FC236}">
                <a16:creationId xmlns:a16="http://schemas.microsoft.com/office/drawing/2014/main" id="{A1B1DD99-EEC3-4D9D-9D8E-F8DE7E9A14D2}"/>
              </a:ext>
            </a:extLst>
          </p:cNvPr>
          <p:cNvSpPr/>
          <p:nvPr/>
        </p:nvSpPr>
        <p:spPr>
          <a:xfrm>
            <a:off x="6219457" y="3022794"/>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F15AAC49-EC40-46AB-B561-96B6879142F9}"/>
              </a:ext>
            </a:extLst>
          </p:cNvPr>
          <p:cNvSpPr txBox="1"/>
          <p:nvPr/>
        </p:nvSpPr>
        <p:spPr>
          <a:xfrm>
            <a:off x="6959085" y="2990973"/>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69" name="Segnaposto contenuto 5">
            <a:extLst>
              <a:ext uri="{FF2B5EF4-FFF2-40B4-BE49-F238E27FC236}">
                <a16:creationId xmlns:a16="http://schemas.microsoft.com/office/drawing/2014/main" id="{C181EA0C-95BF-450E-9AE3-E37E361B144A}"/>
              </a:ext>
            </a:extLst>
          </p:cNvPr>
          <p:cNvGrpSpPr/>
          <p:nvPr/>
        </p:nvGrpSpPr>
        <p:grpSpPr>
          <a:xfrm>
            <a:off x="6236692" y="4354332"/>
            <a:ext cx="176797" cy="294667"/>
            <a:chOff x="6236692" y="4354332"/>
            <a:chExt cx="176797" cy="294667"/>
          </a:xfrm>
          <a:solidFill>
            <a:srgbClr val="3B3838"/>
          </a:solidFill>
        </p:grpSpPr>
        <p:sp>
          <p:nvSpPr>
            <p:cNvPr id="70" name="Freeform: Shape 69">
              <a:extLst>
                <a:ext uri="{FF2B5EF4-FFF2-40B4-BE49-F238E27FC236}">
                  <a16:creationId xmlns:a16="http://schemas.microsoft.com/office/drawing/2014/main" id="{4262274D-9F88-447E-8CBF-DEDF7AB29A64}"/>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4FE7713A-6429-4F57-8061-AD7A35692C11}"/>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2" name="Segnaposto contenuto 5">
            <a:extLst>
              <a:ext uri="{FF2B5EF4-FFF2-40B4-BE49-F238E27FC236}">
                <a16:creationId xmlns:a16="http://schemas.microsoft.com/office/drawing/2014/main" id="{C181EA0C-95BF-450E-9AE3-E37E361B144A}"/>
              </a:ext>
            </a:extLst>
          </p:cNvPr>
          <p:cNvGrpSpPr/>
          <p:nvPr/>
        </p:nvGrpSpPr>
        <p:grpSpPr>
          <a:xfrm>
            <a:off x="6464637" y="4354332"/>
            <a:ext cx="176797" cy="294667"/>
            <a:chOff x="6464637" y="4354332"/>
            <a:chExt cx="176797" cy="294667"/>
          </a:xfrm>
          <a:solidFill>
            <a:srgbClr val="3B3838"/>
          </a:solidFill>
        </p:grpSpPr>
        <p:sp>
          <p:nvSpPr>
            <p:cNvPr id="73" name="Freeform: Shape 72">
              <a:extLst>
                <a:ext uri="{FF2B5EF4-FFF2-40B4-BE49-F238E27FC236}">
                  <a16:creationId xmlns:a16="http://schemas.microsoft.com/office/drawing/2014/main" id="{0C4DDDAD-41C3-48A2-97DB-718AFED5AE44}"/>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B384B9D-6ADE-43D8-8598-AAD3DE6563B4}"/>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5" name="Segnaposto contenuto 5">
            <a:extLst>
              <a:ext uri="{FF2B5EF4-FFF2-40B4-BE49-F238E27FC236}">
                <a16:creationId xmlns:a16="http://schemas.microsoft.com/office/drawing/2014/main" id="{C181EA0C-95BF-450E-9AE3-E37E361B144A}"/>
              </a:ext>
            </a:extLst>
          </p:cNvPr>
          <p:cNvGrpSpPr/>
          <p:nvPr/>
        </p:nvGrpSpPr>
        <p:grpSpPr>
          <a:xfrm>
            <a:off x="6692583" y="4354332"/>
            <a:ext cx="176797" cy="294667"/>
            <a:chOff x="6692583" y="4354332"/>
            <a:chExt cx="176797" cy="294667"/>
          </a:xfrm>
          <a:solidFill>
            <a:srgbClr val="3B3838"/>
          </a:solidFill>
        </p:grpSpPr>
        <p:sp>
          <p:nvSpPr>
            <p:cNvPr id="76" name="Freeform: Shape 75">
              <a:extLst>
                <a:ext uri="{FF2B5EF4-FFF2-40B4-BE49-F238E27FC236}">
                  <a16:creationId xmlns:a16="http://schemas.microsoft.com/office/drawing/2014/main" id="{1199DBB5-8D04-48BC-9A7A-363A04E0887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A8A74CF2-4D88-4D69-9DD4-72C9BAF09586}"/>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8" name="Segnaposto contenuto 5">
            <a:extLst>
              <a:ext uri="{FF2B5EF4-FFF2-40B4-BE49-F238E27FC236}">
                <a16:creationId xmlns:a16="http://schemas.microsoft.com/office/drawing/2014/main" id="{C181EA0C-95BF-450E-9AE3-E37E361B144A}"/>
              </a:ext>
            </a:extLst>
          </p:cNvPr>
          <p:cNvGrpSpPr/>
          <p:nvPr/>
        </p:nvGrpSpPr>
        <p:grpSpPr>
          <a:xfrm>
            <a:off x="6920529" y="4354332"/>
            <a:ext cx="176797" cy="294667"/>
            <a:chOff x="6920529" y="4354332"/>
            <a:chExt cx="176797" cy="294667"/>
          </a:xfrm>
          <a:solidFill>
            <a:srgbClr val="3B3838"/>
          </a:solidFill>
        </p:grpSpPr>
        <p:sp>
          <p:nvSpPr>
            <p:cNvPr id="79" name="Freeform: Shape 78">
              <a:extLst>
                <a:ext uri="{FF2B5EF4-FFF2-40B4-BE49-F238E27FC236}">
                  <a16:creationId xmlns:a16="http://schemas.microsoft.com/office/drawing/2014/main" id="{ED2DB70E-91AF-4187-962F-3A82D1249631}"/>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1FE6ABA-9DE2-43EE-9C48-D1266A899BC4}"/>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1" name="Segnaposto contenuto 5">
            <a:extLst>
              <a:ext uri="{FF2B5EF4-FFF2-40B4-BE49-F238E27FC236}">
                <a16:creationId xmlns:a16="http://schemas.microsoft.com/office/drawing/2014/main" id="{C181EA0C-95BF-450E-9AE3-E37E361B144A}"/>
              </a:ext>
            </a:extLst>
          </p:cNvPr>
          <p:cNvGrpSpPr/>
          <p:nvPr/>
        </p:nvGrpSpPr>
        <p:grpSpPr>
          <a:xfrm>
            <a:off x="7148475" y="4354332"/>
            <a:ext cx="176797" cy="294667"/>
            <a:chOff x="7148475" y="4354332"/>
            <a:chExt cx="176797" cy="294667"/>
          </a:xfrm>
          <a:solidFill>
            <a:srgbClr val="3B3838"/>
          </a:solidFill>
        </p:grpSpPr>
        <p:sp>
          <p:nvSpPr>
            <p:cNvPr id="82" name="Freeform: Shape 81">
              <a:extLst>
                <a:ext uri="{FF2B5EF4-FFF2-40B4-BE49-F238E27FC236}">
                  <a16:creationId xmlns:a16="http://schemas.microsoft.com/office/drawing/2014/main" id="{24156157-BAA3-45C9-A907-86BA033B82C0}"/>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09179D3D-5484-42BD-ABAA-703B3D4CAB77}"/>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4" name="Segnaposto contenuto 5">
            <a:extLst>
              <a:ext uri="{FF2B5EF4-FFF2-40B4-BE49-F238E27FC236}">
                <a16:creationId xmlns:a16="http://schemas.microsoft.com/office/drawing/2014/main" id="{C181EA0C-95BF-450E-9AE3-E37E361B144A}"/>
              </a:ext>
            </a:extLst>
          </p:cNvPr>
          <p:cNvGrpSpPr/>
          <p:nvPr/>
        </p:nvGrpSpPr>
        <p:grpSpPr>
          <a:xfrm>
            <a:off x="7604367" y="4354332"/>
            <a:ext cx="176797" cy="294667"/>
            <a:chOff x="7604367" y="4354332"/>
            <a:chExt cx="176797" cy="294667"/>
          </a:xfrm>
          <a:solidFill>
            <a:srgbClr val="3B3838"/>
          </a:solidFill>
        </p:grpSpPr>
        <p:sp>
          <p:nvSpPr>
            <p:cNvPr id="85" name="Freeform: Shape 84">
              <a:extLst>
                <a:ext uri="{FF2B5EF4-FFF2-40B4-BE49-F238E27FC236}">
                  <a16:creationId xmlns:a16="http://schemas.microsoft.com/office/drawing/2014/main" id="{EE7062BF-F1D0-4D05-948B-1DB495270710}"/>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FB06025D-DCBF-4C4A-AF34-8309577C5799}"/>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7" name="Segnaposto contenuto 5">
            <a:extLst>
              <a:ext uri="{FF2B5EF4-FFF2-40B4-BE49-F238E27FC236}">
                <a16:creationId xmlns:a16="http://schemas.microsoft.com/office/drawing/2014/main" id="{C181EA0C-95BF-450E-9AE3-E37E361B144A}"/>
              </a:ext>
            </a:extLst>
          </p:cNvPr>
          <p:cNvGrpSpPr/>
          <p:nvPr/>
        </p:nvGrpSpPr>
        <p:grpSpPr>
          <a:xfrm>
            <a:off x="7376421" y="4354332"/>
            <a:ext cx="176797" cy="294667"/>
            <a:chOff x="7376421" y="4354332"/>
            <a:chExt cx="176797" cy="294667"/>
          </a:xfrm>
          <a:solidFill>
            <a:srgbClr val="3B3838"/>
          </a:solidFill>
        </p:grpSpPr>
        <p:sp>
          <p:nvSpPr>
            <p:cNvPr id="88" name="Freeform: Shape 87">
              <a:extLst>
                <a:ext uri="{FF2B5EF4-FFF2-40B4-BE49-F238E27FC236}">
                  <a16:creationId xmlns:a16="http://schemas.microsoft.com/office/drawing/2014/main" id="{3A61BBB9-45B5-4025-A326-BCDFD9B71BAF}"/>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30B07B79-74C2-449F-842D-434504F84451}"/>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0" name="Segnaposto contenuto 5">
            <a:extLst>
              <a:ext uri="{FF2B5EF4-FFF2-40B4-BE49-F238E27FC236}">
                <a16:creationId xmlns:a16="http://schemas.microsoft.com/office/drawing/2014/main" id="{C181EA0C-95BF-450E-9AE3-E37E361B144A}"/>
              </a:ext>
            </a:extLst>
          </p:cNvPr>
          <p:cNvGrpSpPr/>
          <p:nvPr/>
        </p:nvGrpSpPr>
        <p:grpSpPr>
          <a:xfrm>
            <a:off x="7832313" y="4354332"/>
            <a:ext cx="176797" cy="294667"/>
            <a:chOff x="7832313" y="4354332"/>
            <a:chExt cx="176797" cy="294667"/>
          </a:xfrm>
          <a:solidFill>
            <a:srgbClr val="3B3838"/>
          </a:solidFill>
        </p:grpSpPr>
        <p:sp>
          <p:nvSpPr>
            <p:cNvPr id="91" name="Freeform: Shape 90">
              <a:extLst>
                <a:ext uri="{FF2B5EF4-FFF2-40B4-BE49-F238E27FC236}">
                  <a16:creationId xmlns:a16="http://schemas.microsoft.com/office/drawing/2014/main" id="{18C7E45F-4D23-4F98-8466-51B06D6FB0C6}"/>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D2CDF243-E88B-454A-830F-0CAE1168CCDC}"/>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3" name="Segnaposto contenuto 5">
            <a:extLst>
              <a:ext uri="{FF2B5EF4-FFF2-40B4-BE49-F238E27FC236}">
                <a16:creationId xmlns:a16="http://schemas.microsoft.com/office/drawing/2014/main" id="{C181EA0C-95BF-450E-9AE3-E37E361B144A}"/>
              </a:ext>
            </a:extLst>
          </p:cNvPr>
          <p:cNvGrpSpPr/>
          <p:nvPr/>
        </p:nvGrpSpPr>
        <p:grpSpPr>
          <a:xfrm>
            <a:off x="8060259" y="4354332"/>
            <a:ext cx="176797" cy="294667"/>
            <a:chOff x="8060259" y="4354332"/>
            <a:chExt cx="176797" cy="294667"/>
          </a:xfrm>
          <a:solidFill>
            <a:srgbClr val="3B3838"/>
          </a:solidFill>
        </p:grpSpPr>
        <p:sp>
          <p:nvSpPr>
            <p:cNvPr id="94" name="Freeform: Shape 93">
              <a:extLst>
                <a:ext uri="{FF2B5EF4-FFF2-40B4-BE49-F238E27FC236}">
                  <a16:creationId xmlns:a16="http://schemas.microsoft.com/office/drawing/2014/main" id="{607FA630-3CDE-401F-A8CD-F3A0B879437B}"/>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32A9CAD-747C-4184-A4E8-1F8029EEB157}"/>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6" name="Segnaposto contenuto 5">
            <a:extLst>
              <a:ext uri="{FF2B5EF4-FFF2-40B4-BE49-F238E27FC236}">
                <a16:creationId xmlns:a16="http://schemas.microsoft.com/office/drawing/2014/main" id="{C181EA0C-95BF-450E-9AE3-E37E361B144A}"/>
              </a:ext>
            </a:extLst>
          </p:cNvPr>
          <p:cNvGrpSpPr/>
          <p:nvPr/>
        </p:nvGrpSpPr>
        <p:grpSpPr>
          <a:xfrm>
            <a:off x="6236692" y="4676792"/>
            <a:ext cx="176797" cy="294667"/>
            <a:chOff x="6236692" y="4676792"/>
            <a:chExt cx="176797" cy="294667"/>
          </a:xfrm>
          <a:solidFill>
            <a:srgbClr val="3B3838"/>
          </a:solidFill>
        </p:grpSpPr>
        <p:sp>
          <p:nvSpPr>
            <p:cNvPr id="97" name="Freeform: Shape 96">
              <a:extLst>
                <a:ext uri="{FF2B5EF4-FFF2-40B4-BE49-F238E27FC236}">
                  <a16:creationId xmlns:a16="http://schemas.microsoft.com/office/drawing/2014/main" id="{4595E416-1AAF-4CE8-9552-A9F706210EF4}"/>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D301F5F9-9126-405C-8287-5A91AAE13B34}"/>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99" name="Segnaposto contenuto 5">
            <a:extLst>
              <a:ext uri="{FF2B5EF4-FFF2-40B4-BE49-F238E27FC236}">
                <a16:creationId xmlns:a16="http://schemas.microsoft.com/office/drawing/2014/main" id="{C181EA0C-95BF-450E-9AE3-E37E361B144A}"/>
              </a:ext>
            </a:extLst>
          </p:cNvPr>
          <p:cNvGrpSpPr/>
          <p:nvPr/>
        </p:nvGrpSpPr>
        <p:grpSpPr>
          <a:xfrm>
            <a:off x="6464637" y="4676792"/>
            <a:ext cx="176797" cy="294667"/>
            <a:chOff x="6464637" y="4676792"/>
            <a:chExt cx="176797" cy="294667"/>
          </a:xfrm>
          <a:solidFill>
            <a:srgbClr val="3B3838"/>
          </a:solidFill>
        </p:grpSpPr>
        <p:sp>
          <p:nvSpPr>
            <p:cNvPr id="100" name="Freeform: Shape 99">
              <a:extLst>
                <a:ext uri="{FF2B5EF4-FFF2-40B4-BE49-F238E27FC236}">
                  <a16:creationId xmlns:a16="http://schemas.microsoft.com/office/drawing/2014/main" id="{08C9DDAA-D172-4012-AD53-D1016195FC55}"/>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612A5B2-56CF-41C2-AA2D-4090DB6ACB9F}"/>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2" name="Segnaposto contenuto 5">
            <a:extLst>
              <a:ext uri="{FF2B5EF4-FFF2-40B4-BE49-F238E27FC236}">
                <a16:creationId xmlns:a16="http://schemas.microsoft.com/office/drawing/2014/main" id="{C181EA0C-95BF-450E-9AE3-E37E361B144A}"/>
              </a:ext>
            </a:extLst>
          </p:cNvPr>
          <p:cNvGrpSpPr/>
          <p:nvPr/>
        </p:nvGrpSpPr>
        <p:grpSpPr>
          <a:xfrm>
            <a:off x="6692583" y="4676792"/>
            <a:ext cx="176797" cy="294667"/>
            <a:chOff x="6692583" y="4676792"/>
            <a:chExt cx="176797" cy="294667"/>
          </a:xfrm>
          <a:solidFill>
            <a:srgbClr val="3B3838"/>
          </a:solidFill>
        </p:grpSpPr>
        <p:sp>
          <p:nvSpPr>
            <p:cNvPr id="103" name="Freeform: Shape 102">
              <a:extLst>
                <a:ext uri="{FF2B5EF4-FFF2-40B4-BE49-F238E27FC236}">
                  <a16:creationId xmlns:a16="http://schemas.microsoft.com/office/drawing/2014/main" id="{53D4ECD4-FBEA-4B6B-9658-D3A076CA0E48}"/>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C9B1FAE3-78FB-4AC8-9862-57AA4208C35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5" name="Segnaposto contenuto 5">
            <a:extLst>
              <a:ext uri="{FF2B5EF4-FFF2-40B4-BE49-F238E27FC236}">
                <a16:creationId xmlns:a16="http://schemas.microsoft.com/office/drawing/2014/main" id="{C181EA0C-95BF-450E-9AE3-E37E361B144A}"/>
              </a:ext>
            </a:extLst>
          </p:cNvPr>
          <p:cNvGrpSpPr/>
          <p:nvPr/>
        </p:nvGrpSpPr>
        <p:grpSpPr>
          <a:xfrm>
            <a:off x="6920529" y="4676792"/>
            <a:ext cx="176797" cy="294667"/>
            <a:chOff x="6920529" y="4676792"/>
            <a:chExt cx="176797" cy="294667"/>
          </a:xfrm>
          <a:solidFill>
            <a:srgbClr val="3B3838"/>
          </a:solidFill>
        </p:grpSpPr>
        <p:sp>
          <p:nvSpPr>
            <p:cNvPr id="106" name="Freeform: Shape 105">
              <a:extLst>
                <a:ext uri="{FF2B5EF4-FFF2-40B4-BE49-F238E27FC236}">
                  <a16:creationId xmlns:a16="http://schemas.microsoft.com/office/drawing/2014/main" id="{2CA12645-9739-4863-AA75-F48F2D31D1E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8A0626A5-3F14-4770-B267-FFC00F3E4456}"/>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8" name="Segnaposto contenuto 5">
            <a:extLst>
              <a:ext uri="{FF2B5EF4-FFF2-40B4-BE49-F238E27FC236}">
                <a16:creationId xmlns:a16="http://schemas.microsoft.com/office/drawing/2014/main" id="{C181EA0C-95BF-450E-9AE3-E37E361B144A}"/>
              </a:ext>
            </a:extLst>
          </p:cNvPr>
          <p:cNvGrpSpPr/>
          <p:nvPr/>
        </p:nvGrpSpPr>
        <p:grpSpPr>
          <a:xfrm>
            <a:off x="7148475" y="4676792"/>
            <a:ext cx="176797" cy="294667"/>
            <a:chOff x="7148475" y="4676792"/>
            <a:chExt cx="176797" cy="294667"/>
          </a:xfrm>
          <a:solidFill>
            <a:srgbClr val="3B3838"/>
          </a:solidFill>
        </p:grpSpPr>
        <p:sp>
          <p:nvSpPr>
            <p:cNvPr id="109" name="Freeform: Shape 108">
              <a:extLst>
                <a:ext uri="{FF2B5EF4-FFF2-40B4-BE49-F238E27FC236}">
                  <a16:creationId xmlns:a16="http://schemas.microsoft.com/office/drawing/2014/main" id="{F43A05E2-BCD0-48D8-85C2-FC19FC758222}"/>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ACA55709-EA8B-4893-95B2-86A45FF44688}"/>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1" name="Segnaposto contenuto 5">
            <a:extLst>
              <a:ext uri="{FF2B5EF4-FFF2-40B4-BE49-F238E27FC236}">
                <a16:creationId xmlns:a16="http://schemas.microsoft.com/office/drawing/2014/main" id="{C181EA0C-95BF-450E-9AE3-E37E361B144A}"/>
              </a:ext>
            </a:extLst>
          </p:cNvPr>
          <p:cNvGrpSpPr/>
          <p:nvPr/>
        </p:nvGrpSpPr>
        <p:grpSpPr>
          <a:xfrm>
            <a:off x="7604367" y="4676792"/>
            <a:ext cx="176797" cy="294667"/>
            <a:chOff x="7604367" y="4676792"/>
            <a:chExt cx="176797" cy="294667"/>
          </a:xfrm>
          <a:solidFill>
            <a:srgbClr val="3B3838"/>
          </a:solidFill>
        </p:grpSpPr>
        <p:sp>
          <p:nvSpPr>
            <p:cNvPr id="112" name="Freeform: Shape 111">
              <a:extLst>
                <a:ext uri="{FF2B5EF4-FFF2-40B4-BE49-F238E27FC236}">
                  <a16:creationId xmlns:a16="http://schemas.microsoft.com/office/drawing/2014/main" id="{E4651A9B-83E7-4B45-B902-2EC827F64A50}"/>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090501D4-26D7-43C9-9C0C-E6F036E13006}"/>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4" name="Segnaposto contenuto 5">
            <a:extLst>
              <a:ext uri="{FF2B5EF4-FFF2-40B4-BE49-F238E27FC236}">
                <a16:creationId xmlns:a16="http://schemas.microsoft.com/office/drawing/2014/main" id="{C181EA0C-95BF-450E-9AE3-E37E361B144A}"/>
              </a:ext>
            </a:extLst>
          </p:cNvPr>
          <p:cNvGrpSpPr/>
          <p:nvPr/>
        </p:nvGrpSpPr>
        <p:grpSpPr>
          <a:xfrm>
            <a:off x="7376421" y="4676792"/>
            <a:ext cx="176797" cy="294667"/>
            <a:chOff x="7376421" y="4676792"/>
            <a:chExt cx="176797" cy="294667"/>
          </a:xfrm>
          <a:solidFill>
            <a:srgbClr val="3B3838"/>
          </a:solidFill>
        </p:grpSpPr>
        <p:sp>
          <p:nvSpPr>
            <p:cNvPr id="115" name="Freeform: Shape 114">
              <a:extLst>
                <a:ext uri="{FF2B5EF4-FFF2-40B4-BE49-F238E27FC236}">
                  <a16:creationId xmlns:a16="http://schemas.microsoft.com/office/drawing/2014/main" id="{51D296EE-BE6A-4ED5-8AAB-C6D47FDBDBF0}"/>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F193A08F-4EEE-494C-B6F6-853128E39ED9}"/>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7" name="Segnaposto contenuto 5">
            <a:extLst>
              <a:ext uri="{FF2B5EF4-FFF2-40B4-BE49-F238E27FC236}">
                <a16:creationId xmlns:a16="http://schemas.microsoft.com/office/drawing/2014/main" id="{C181EA0C-95BF-450E-9AE3-E37E361B144A}"/>
              </a:ext>
            </a:extLst>
          </p:cNvPr>
          <p:cNvGrpSpPr/>
          <p:nvPr/>
        </p:nvGrpSpPr>
        <p:grpSpPr>
          <a:xfrm>
            <a:off x="7832313" y="4676792"/>
            <a:ext cx="176797" cy="294667"/>
            <a:chOff x="7832313" y="4676792"/>
            <a:chExt cx="176797" cy="294667"/>
          </a:xfrm>
          <a:solidFill>
            <a:srgbClr val="3B3838"/>
          </a:solidFill>
        </p:grpSpPr>
        <p:sp>
          <p:nvSpPr>
            <p:cNvPr id="118" name="Freeform: Shape 117">
              <a:extLst>
                <a:ext uri="{FF2B5EF4-FFF2-40B4-BE49-F238E27FC236}">
                  <a16:creationId xmlns:a16="http://schemas.microsoft.com/office/drawing/2014/main" id="{3E47211F-36F5-4438-9EEC-5C79839A5F11}"/>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CEBC70E1-CDBA-434C-8D8F-1A6466C1B466}"/>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0" name="Segnaposto contenuto 5">
            <a:extLst>
              <a:ext uri="{FF2B5EF4-FFF2-40B4-BE49-F238E27FC236}">
                <a16:creationId xmlns:a16="http://schemas.microsoft.com/office/drawing/2014/main" id="{C181EA0C-95BF-450E-9AE3-E37E361B144A}"/>
              </a:ext>
            </a:extLst>
          </p:cNvPr>
          <p:cNvGrpSpPr/>
          <p:nvPr/>
        </p:nvGrpSpPr>
        <p:grpSpPr>
          <a:xfrm>
            <a:off x="8060259" y="4676792"/>
            <a:ext cx="176797" cy="294667"/>
            <a:chOff x="8060259" y="4676792"/>
            <a:chExt cx="176797" cy="294667"/>
          </a:xfrm>
          <a:solidFill>
            <a:srgbClr val="3B3838"/>
          </a:solidFill>
        </p:grpSpPr>
        <p:sp>
          <p:nvSpPr>
            <p:cNvPr id="121" name="Freeform: Shape 120">
              <a:extLst>
                <a:ext uri="{FF2B5EF4-FFF2-40B4-BE49-F238E27FC236}">
                  <a16:creationId xmlns:a16="http://schemas.microsoft.com/office/drawing/2014/main" id="{7B1160DF-6B63-414D-8439-052C3902B746}"/>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55CB3317-845F-4C53-8BE4-D95C7DC116BD}"/>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3" name="Freeform: Shape 122">
            <a:extLst>
              <a:ext uri="{FF2B5EF4-FFF2-40B4-BE49-F238E27FC236}">
                <a16:creationId xmlns:a16="http://schemas.microsoft.com/office/drawing/2014/main" id="{B84C6FE2-DEA4-4952-9106-7F6BA3D1347C}"/>
              </a:ext>
            </a:extLst>
          </p:cNvPr>
          <p:cNvSpPr/>
          <p:nvPr/>
        </p:nvSpPr>
        <p:spPr>
          <a:xfrm rot="10800000" flipV="1">
            <a:off x="6325090" y="5229977"/>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4" name="Freeform: Shape 123">
            <a:extLst>
              <a:ext uri="{FF2B5EF4-FFF2-40B4-BE49-F238E27FC236}">
                <a16:creationId xmlns:a16="http://schemas.microsoft.com/office/drawing/2014/main" id="{3574860A-9746-4E0C-961C-63D1C3653ECA}"/>
              </a:ext>
            </a:extLst>
          </p:cNvPr>
          <p:cNvSpPr/>
          <p:nvPr/>
        </p:nvSpPr>
        <p:spPr>
          <a:xfrm rot="10800000" flipV="1">
            <a:off x="6553035" y="4974233"/>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5" name="Freeform: Shape 124">
            <a:extLst>
              <a:ext uri="{FF2B5EF4-FFF2-40B4-BE49-F238E27FC236}">
                <a16:creationId xmlns:a16="http://schemas.microsoft.com/office/drawing/2014/main" id="{814CBEE7-C89F-4279-81E6-E4533B9A20D7}"/>
              </a:ext>
            </a:extLst>
          </p:cNvPr>
          <p:cNvSpPr/>
          <p:nvPr/>
        </p:nvSpPr>
        <p:spPr>
          <a:xfrm rot="10800000" flipV="1">
            <a:off x="6786540" y="4974233"/>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26" name="Freeform: Shape 125">
            <a:extLst>
              <a:ext uri="{FF2B5EF4-FFF2-40B4-BE49-F238E27FC236}">
                <a16:creationId xmlns:a16="http://schemas.microsoft.com/office/drawing/2014/main" id="{F74087AA-C08D-4440-B740-20E25C04D3C2}"/>
              </a:ext>
            </a:extLst>
          </p:cNvPr>
          <p:cNvSpPr/>
          <p:nvPr/>
        </p:nvSpPr>
        <p:spPr>
          <a:xfrm rot="10800000" flipV="1">
            <a:off x="7014486" y="4974233"/>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27" name="Freeform: Shape 126">
            <a:extLst>
              <a:ext uri="{FF2B5EF4-FFF2-40B4-BE49-F238E27FC236}">
                <a16:creationId xmlns:a16="http://schemas.microsoft.com/office/drawing/2014/main" id="{80A4A589-7D16-4ADB-82D1-2469EA0A4D8A}"/>
              </a:ext>
            </a:extLst>
          </p:cNvPr>
          <p:cNvSpPr/>
          <p:nvPr/>
        </p:nvSpPr>
        <p:spPr>
          <a:xfrm rot="10800000" flipV="1">
            <a:off x="7236872" y="4974233"/>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AF650D4D-D8EA-4338-B6D7-BC8A67C4EC18}"/>
              </a:ext>
            </a:extLst>
          </p:cNvPr>
          <p:cNvSpPr/>
          <p:nvPr/>
        </p:nvSpPr>
        <p:spPr>
          <a:xfrm rot="10800000" flipV="1">
            <a:off x="7464818" y="4974233"/>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1CFD86A-FFE1-47C8-81F1-0F2098B2FE5C}"/>
              </a:ext>
            </a:extLst>
          </p:cNvPr>
          <p:cNvSpPr/>
          <p:nvPr/>
        </p:nvSpPr>
        <p:spPr>
          <a:xfrm rot="10800000" flipV="1">
            <a:off x="7698324" y="4974233"/>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477EF2B7-5F0F-4961-8628-9CBEECF19509}"/>
              </a:ext>
            </a:extLst>
          </p:cNvPr>
          <p:cNvSpPr/>
          <p:nvPr/>
        </p:nvSpPr>
        <p:spPr>
          <a:xfrm rot="10800000" flipV="1">
            <a:off x="7926270" y="4974233"/>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8230B8A7-A0BC-4A87-8BB1-5B09D114A7AE}"/>
              </a:ext>
            </a:extLst>
          </p:cNvPr>
          <p:cNvSpPr/>
          <p:nvPr/>
        </p:nvSpPr>
        <p:spPr>
          <a:xfrm rot="10800000" flipV="1">
            <a:off x="8148656" y="4974233"/>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AC6932A5-9F81-4EF6-9FC0-879A8A8CB71E}"/>
              </a:ext>
            </a:extLst>
          </p:cNvPr>
          <p:cNvSpPr/>
          <p:nvPr/>
        </p:nvSpPr>
        <p:spPr>
          <a:xfrm>
            <a:off x="7537098" y="3200703"/>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F11E6375-A111-410E-9596-9AEB1EF9FE4A}"/>
              </a:ext>
            </a:extLst>
          </p:cNvPr>
          <p:cNvSpPr/>
          <p:nvPr/>
        </p:nvSpPr>
        <p:spPr>
          <a:xfrm>
            <a:off x="7006148" y="5065967"/>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4" name="Segnaposto contenuto 5">
            <a:extLst>
              <a:ext uri="{FF2B5EF4-FFF2-40B4-BE49-F238E27FC236}">
                <a16:creationId xmlns:a16="http://schemas.microsoft.com/office/drawing/2014/main" id="{C181EA0C-95BF-450E-9AE3-E37E361B144A}"/>
              </a:ext>
            </a:extLst>
          </p:cNvPr>
          <p:cNvGrpSpPr/>
          <p:nvPr/>
        </p:nvGrpSpPr>
        <p:grpSpPr>
          <a:xfrm>
            <a:off x="7006148" y="5072824"/>
            <a:ext cx="289102" cy="136396"/>
            <a:chOff x="7006148" y="5072824"/>
            <a:chExt cx="289102" cy="136396"/>
          </a:xfrm>
          <a:solidFill>
            <a:srgbClr val="3B3838"/>
          </a:solidFill>
        </p:grpSpPr>
        <p:sp>
          <p:nvSpPr>
            <p:cNvPr id="135" name="Freeform: Shape 134">
              <a:extLst>
                <a:ext uri="{FF2B5EF4-FFF2-40B4-BE49-F238E27FC236}">
                  <a16:creationId xmlns:a16="http://schemas.microsoft.com/office/drawing/2014/main" id="{1339A90C-EC05-47B1-B841-D16CEB14234C}"/>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0C880801-E914-4DA9-8040-896F6F22BAD0}"/>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575EC3F2-73C3-47C4-9911-D32052004923}"/>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1B469C5-0D05-40E1-A547-00607C0B05A2}"/>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548A607E-B1AB-426E-9AF1-FC00107CDF8D}"/>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5588A822-1B8C-4EC7-B25B-1E7E1222F890}"/>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12B6EA9-25A8-4688-AB45-1B6DC2C16F3E}"/>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CD7FA3A-BCEE-4D1F-A6F7-A2FF22F1E0A3}"/>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83D65901-D4B7-4663-9380-0EE773249905}"/>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4" name="Segnaposto contenuto 5">
            <a:extLst>
              <a:ext uri="{FF2B5EF4-FFF2-40B4-BE49-F238E27FC236}">
                <a16:creationId xmlns:a16="http://schemas.microsoft.com/office/drawing/2014/main" id="{C181EA0C-95BF-450E-9AE3-E37E361B144A}"/>
              </a:ext>
            </a:extLst>
          </p:cNvPr>
          <p:cNvGrpSpPr/>
          <p:nvPr/>
        </p:nvGrpSpPr>
        <p:grpSpPr>
          <a:xfrm>
            <a:off x="7156259" y="5150658"/>
            <a:ext cx="294661" cy="136400"/>
            <a:chOff x="7156259" y="5150658"/>
            <a:chExt cx="294661" cy="136400"/>
          </a:xfrm>
          <a:solidFill>
            <a:srgbClr val="3B3838"/>
          </a:solidFill>
        </p:grpSpPr>
        <p:sp>
          <p:nvSpPr>
            <p:cNvPr id="145" name="Freeform: Shape 144">
              <a:extLst>
                <a:ext uri="{FF2B5EF4-FFF2-40B4-BE49-F238E27FC236}">
                  <a16:creationId xmlns:a16="http://schemas.microsoft.com/office/drawing/2014/main" id="{F667B2E1-DE32-4EAA-B8BE-35E54F2AAA02}"/>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6BDBD408-ED2F-4D53-A124-B80392D16663}"/>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C0B9C81F-8233-4129-AC0D-B76D805D61B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D1EEFC07-3D27-4AE5-8A1D-969F0E29DEAD}"/>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11A19D7-3C14-47A6-A34B-69E8C26A3126}"/>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3176FF48-6127-4C6F-A7EF-1E53A7934D21}"/>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C795035A-D9D2-4AA3-A408-2717E01F20C3}"/>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681D69B-B89F-4F9B-B9FB-AEBA0EEF08F8}"/>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D636E4A-B0C3-4129-B7B2-358B033F50C6}"/>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314052942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On cloud v2</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fr-FR" dirty="0" err="1"/>
              <a:t>Assuming</a:t>
            </a:r>
            <a:r>
              <a:rPr lang="fr-FR" dirty="0"/>
              <a:t> 1 </a:t>
            </a:r>
            <a:r>
              <a:rPr lang="fr-FR" dirty="0" err="1"/>
              <a:t>Executor</a:t>
            </a:r>
            <a:r>
              <a:rPr lang="fr-FR" dirty="0"/>
              <a:t> = 1 Machine</a:t>
            </a:r>
          </a:p>
          <a:p>
            <a:pPr lvl="1"/>
            <a:r>
              <a:rPr lang="fr-FR" dirty="0"/>
              <a:t>Compare 4 machines on-</a:t>
            </a:r>
            <a:r>
              <a:rPr lang="fr-FR" dirty="0" err="1"/>
              <a:t>premises</a:t>
            </a:r>
            <a:r>
              <a:rPr lang="fr-FR" dirty="0"/>
              <a:t> vs on cloud</a:t>
            </a:r>
          </a:p>
          <a:p>
            <a:r>
              <a:rPr lang="en-US" dirty="0"/>
              <a:t>On-premises</a:t>
            </a:r>
          </a:p>
          <a:p>
            <a:pPr lvl="1"/>
            <a:r>
              <a:rPr lang="en-US" dirty="0"/>
              <a:t>4 machines: 10602€/year / 18 machines x 4 machines = </a:t>
            </a:r>
            <a:r>
              <a:rPr lang="en-US" dirty="0">
                <a:solidFill>
                  <a:srgbClr val="0070C0"/>
                </a:solidFill>
              </a:rPr>
              <a:t>2356€/year</a:t>
            </a:r>
          </a:p>
          <a:p>
            <a:pPr lvl="1"/>
            <a:r>
              <a:rPr lang="en-US" dirty="0"/>
              <a:t>Cloudera requires at least 10 nodes: </a:t>
            </a:r>
            <a:r>
              <a:rPr lang="en-US" dirty="0">
                <a:solidFill>
                  <a:srgbClr val="0070C0"/>
                </a:solidFill>
              </a:rPr>
              <a:t>100000€/year</a:t>
            </a:r>
          </a:p>
          <a:p>
            <a:r>
              <a:rPr lang="en-US" dirty="0"/>
              <a:t>AWS</a:t>
            </a:r>
            <a:endParaRPr lang="en-US" dirty="0">
              <a:solidFill>
                <a:srgbClr val="FF0000"/>
              </a:solidFill>
            </a:endParaRPr>
          </a:p>
          <a:p>
            <a:pPr lvl="1"/>
            <a:r>
              <a:rPr lang="en-US" dirty="0"/>
              <a:t>4 EC2 instances: 162000$/year / 18 machines x 4 machines = </a:t>
            </a:r>
            <a:r>
              <a:rPr lang="en-US" dirty="0">
                <a:solidFill>
                  <a:srgbClr val="FF0000"/>
                </a:solidFill>
              </a:rPr>
              <a:t>36000$/year</a:t>
            </a:r>
          </a:p>
          <a:p>
            <a:pPr lvl="2"/>
            <a:r>
              <a:rPr lang="en-US" dirty="0"/>
              <a:t>Plus the resources for master services = </a:t>
            </a:r>
            <a:r>
              <a:rPr lang="en-US" dirty="0">
                <a:solidFill>
                  <a:srgbClr val="FF0000"/>
                </a:solidFill>
              </a:rPr>
              <a:t>2000$/year</a:t>
            </a:r>
            <a:endParaRPr lang="en-US" dirty="0"/>
          </a:p>
          <a:p>
            <a:pPr lvl="1"/>
            <a:r>
              <a:rPr lang="en-US" dirty="0"/>
              <a:t>Problems</a:t>
            </a:r>
          </a:p>
          <a:p>
            <a:pPr lvl="2"/>
            <a:r>
              <a:rPr lang="en-US" dirty="0"/>
              <a:t>Still no software stack</a:t>
            </a:r>
          </a:p>
          <a:p>
            <a:pPr lvl="2"/>
            <a:r>
              <a:rPr lang="en-US" dirty="0"/>
              <a:t>A lot of storage cost</a:t>
            </a:r>
          </a:p>
          <a:p>
            <a:pPr lvl="2"/>
            <a:r>
              <a:rPr lang="en-US" dirty="0"/>
              <a:t>Machines are up-and-running even when no computation is necessary (just to persist data)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214</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38000$/</a:t>
                      </a:r>
                      <a:r>
                        <a:rPr lang="it-IT" sz="1600" kern="1200" dirty="0" err="1">
                          <a:solidFill>
                            <a:srgbClr val="FF0000"/>
                          </a:solidFill>
                          <a:latin typeface="Helvetica" panose="020B0604020202020204" pitchFamily="34" charset="0"/>
                          <a:ea typeface="+mn-ea"/>
                          <a:cs typeface="Helvetica" panose="020B0604020202020204" pitchFamily="34" charset="0"/>
                        </a:rPr>
                        <a:t>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a:t>
                      </a:r>
                      <a:r>
                        <a:rPr lang="it-IT" sz="1600" dirty="0" err="1">
                          <a:solidFill>
                            <a:srgbClr val="0070C0"/>
                          </a:solidFill>
                          <a:latin typeface="Helvetica" panose="020B0604020202020204" pitchFamily="34" charset="0"/>
                          <a:cs typeface="Helvetica" panose="020B0604020202020204" pitchFamily="34" charset="0"/>
                        </a:rPr>
                        <a:t>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87131769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On cloud v2</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fr-FR" dirty="0" err="1"/>
              <a:t>Assuming</a:t>
            </a:r>
            <a:r>
              <a:rPr lang="fr-FR" dirty="0"/>
              <a:t> 1 </a:t>
            </a:r>
            <a:r>
              <a:rPr lang="fr-FR" dirty="0" err="1"/>
              <a:t>Executor</a:t>
            </a:r>
            <a:r>
              <a:rPr lang="fr-FR" dirty="0"/>
              <a:t> = 1 Machine</a:t>
            </a:r>
          </a:p>
          <a:p>
            <a:pPr lvl="1"/>
            <a:r>
              <a:rPr lang="fr-FR" dirty="0"/>
              <a:t>Compare 4 machines on-</a:t>
            </a:r>
            <a:r>
              <a:rPr lang="fr-FR" dirty="0" err="1"/>
              <a:t>premises</a:t>
            </a:r>
            <a:r>
              <a:rPr lang="fr-FR" dirty="0"/>
              <a:t> vs on cloud</a:t>
            </a:r>
          </a:p>
          <a:p>
            <a:r>
              <a:rPr lang="en-US" dirty="0"/>
              <a:t>On-premises</a:t>
            </a:r>
          </a:p>
          <a:p>
            <a:pPr lvl="1"/>
            <a:r>
              <a:rPr lang="en-US" dirty="0"/>
              <a:t>4 machines: 10602€/year / 18 machines x 4 machines = </a:t>
            </a:r>
            <a:r>
              <a:rPr lang="en-US" dirty="0">
                <a:solidFill>
                  <a:srgbClr val="0070C0"/>
                </a:solidFill>
              </a:rPr>
              <a:t>2356€/year</a:t>
            </a:r>
          </a:p>
          <a:p>
            <a:pPr lvl="1"/>
            <a:r>
              <a:rPr lang="en-US" dirty="0"/>
              <a:t>Cloudera requires at least 10 nodes: </a:t>
            </a:r>
            <a:r>
              <a:rPr lang="en-US" dirty="0">
                <a:solidFill>
                  <a:srgbClr val="0070C0"/>
                </a:solidFill>
              </a:rPr>
              <a:t>100000€/year</a:t>
            </a:r>
          </a:p>
          <a:p>
            <a:r>
              <a:rPr lang="en-US" dirty="0"/>
              <a:t>AWS</a:t>
            </a:r>
            <a:endParaRPr lang="en-US" dirty="0">
              <a:solidFill>
                <a:srgbClr val="FF0000"/>
              </a:solidFill>
            </a:endParaRPr>
          </a:p>
          <a:p>
            <a:pPr lvl="1"/>
            <a:r>
              <a:rPr lang="en-US" dirty="0"/>
              <a:t>4 EC2 instances: 162000$/year / 18 machines x 4 machines = </a:t>
            </a:r>
            <a:r>
              <a:rPr lang="en-US" dirty="0">
                <a:solidFill>
                  <a:srgbClr val="FF0000"/>
                </a:solidFill>
              </a:rPr>
              <a:t>36000$/year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215</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241389935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36000$/</a:t>
                      </a:r>
                      <a:r>
                        <a:rPr lang="it-IT" sz="1600" kern="1200" dirty="0" err="1">
                          <a:solidFill>
                            <a:srgbClr val="FF0000"/>
                          </a:solidFill>
                          <a:latin typeface="Helvetica" panose="020B0604020202020204" pitchFamily="34" charset="0"/>
                          <a:ea typeface="+mn-ea"/>
                          <a:cs typeface="Helvetica" panose="020B0604020202020204" pitchFamily="34" charset="0"/>
                        </a:rPr>
                        <a:t>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a:t>
                      </a:r>
                      <a:r>
                        <a:rPr lang="it-IT" sz="1600" dirty="0" err="1">
                          <a:solidFill>
                            <a:srgbClr val="0070C0"/>
                          </a:solidFill>
                          <a:latin typeface="Helvetica" panose="020B0604020202020204" pitchFamily="34" charset="0"/>
                          <a:cs typeface="Helvetica" panose="020B0604020202020204" pitchFamily="34" charset="0"/>
                        </a:rPr>
                        <a:t>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2776067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On cloud v2</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t>AWS</a:t>
            </a:r>
          </a:p>
          <a:p>
            <a:pPr lvl="1"/>
            <a:r>
              <a:rPr lang="en-US" dirty="0"/>
              <a:t>Still, we have no software stack configuration</a:t>
            </a:r>
          </a:p>
          <a:p>
            <a:pPr lvl="1"/>
            <a:r>
              <a:rPr lang="en-US" dirty="0"/>
              <a:t>Which is the major cost?</a:t>
            </a:r>
          </a:p>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216</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157010993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On cloud v2</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t>AWS</a:t>
            </a:r>
          </a:p>
          <a:p>
            <a:pPr lvl="1"/>
            <a:r>
              <a:rPr lang="en-US" dirty="0"/>
              <a:t>Still, we have no software stack configuration</a:t>
            </a:r>
          </a:p>
          <a:p>
            <a:pPr lvl="1"/>
            <a:r>
              <a:rPr lang="en-US" dirty="0"/>
              <a:t>Which is the major cost?</a:t>
            </a:r>
          </a:p>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217</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343289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13" name="Text Placeholder 12">
            <a:extLst>
              <a:ext uri="{FF2B5EF4-FFF2-40B4-BE49-F238E27FC236}">
                <a16:creationId xmlns:a16="http://schemas.microsoft.com/office/drawing/2014/main" id="{430736A4-C23A-4386-ABC9-8FE1659D266D}"/>
              </a:ext>
            </a:extLst>
          </p:cNvPr>
          <p:cNvSpPr>
            <a:spLocks noGrp="1"/>
          </p:cNvSpPr>
          <p:nvPr>
            <p:ph type="body" idx="1"/>
          </p:nvPr>
        </p:nvSpPr>
        <p:spPr/>
        <p:txBody>
          <a:bodyPr/>
          <a:lstStyle/>
          <a:p>
            <a:r>
              <a:rPr lang="it-IT" dirty="0"/>
              <a:t>S3 standard</a:t>
            </a:r>
            <a:endParaRPr lang="en-US" dirty="0"/>
          </a:p>
        </p:txBody>
      </p:sp>
      <p:sp>
        <p:nvSpPr>
          <p:cNvPr id="14" name="Text Placeholder 13">
            <a:extLst>
              <a:ext uri="{FF2B5EF4-FFF2-40B4-BE49-F238E27FC236}">
                <a16:creationId xmlns:a16="http://schemas.microsoft.com/office/drawing/2014/main" id="{226FDECB-F0E7-4E41-A1F6-17F9EDDF04C1}"/>
              </a:ext>
            </a:extLst>
          </p:cNvPr>
          <p:cNvSpPr>
            <a:spLocks noGrp="1"/>
          </p:cNvSpPr>
          <p:nvPr>
            <p:ph type="body" sz="quarter" idx="3"/>
          </p:nvPr>
        </p:nvSpPr>
        <p:spPr/>
        <p:txBody>
          <a:bodyPr/>
          <a:lstStyle/>
          <a:p>
            <a:r>
              <a:rPr lang="it-IT" dirty="0"/>
              <a:t>S3 </a:t>
            </a:r>
            <a:r>
              <a:rPr lang="it-IT" dirty="0" err="1"/>
              <a:t>Infrequent</a:t>
            </a:r>
            <a:r>
              <a:rPr lang="it-IT" dirty="0"/>
              <a:t> Access</a:t>
            </a:r>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218</a:t>
            </a:fld>
            <a:endParaRPr lang="it-IT"/>
          </a:p>
        </p:txBody>
      </p:sp>
      <p:pic>
        <p:nvPicPr>
          <p:cNvPr id="15" name="Content Placeholder 11">
            <a:extLst>
              <a:ext uri="{FF2B5EF4-FFF2-40B4-BE49-F238E27FC236}">
                <a16:creationId xmlns:a16="http://schemas.microsoft.com/office/drawing/2014/main" id="{33B42C53-9F67-4D05-9D11-81C33524F2BE}"/>
              </a:ext>
            </a:extLst>
          </p:cNvPr>
          <p:cNvPicPr>
            <a:picLocks noGrp="1" noChangeAspect="1"/>
          </p:cNvPicPr>
          <p:nvPr>
            <p:ph sz="half" idx="2"/>
          </p:nvPr>
        </p:nvPicPr>
        <p:blipFill>
          <a:blip r:embed="rId2"/>
          <a:stretch>
            <a:fillRect/>
          </a:stretch>
        </p:blipFill>
        <p:spPr>
          <a:xfrm>
            <a:off x="839788" y="3397977"/>
            <a:ext cx="5157787" cy="1898783"/>
          </a:xfrm>
          <a:prstGeom prst="rect">
            <a:avLst/>
          </a:prstGeom>
          <a:ln>
            <a:noFill/>
          </a:ln>
          <a:effectLst>
            <a:outerShdw blurRad="292100" dist="139700" dir="2700000" algn="tl" rotWithShape="0">
              <a:srgbClr val="333333">
                <a:alpha val="65000"/>
              </a:srgbClr>
            </a:outerShdw>
          </a:effectLst>
        </p:spPr>
      </p:pic>
      <p:pic>
        <p:nvPicPr>
          <p:cNvPr id="16" name="Content Placeholder 9">
            <a:extLst>
              <a:ext uri="{FF2B5EF4-FFF2-40B4-BE49-F238E27FC236}">
                <a16:creationId xmlns:a16="http://schemas.microsoft.com/office/drawing/2014/main" id="{96FFF786-CDEE-4CA9-BF66-0DB172DB6518}"/>
              </a:ext>
            </a:extLst>
          </p:cNvPr>
          <p:cNvPicPr>
            <a:picLocks noGrp="1" noChangeAspect="1"/>
          </p:cNvPicPr>
          <p:nvPr>
            <p:ph sz="quarter" idx="4"/>
          </p:nvPr>
        </p:nvPicPr>
        <p:blipFill>
          <a:blip r:embed="rId3"/>
          <a:stretch>
            <a:fillRect/>
          </a:stretch>
        </p:blipFill>
        <p:spPr>
          <a:xfrm>
            <a:off x="6172200" y="3531725"/>
            <a:ext cx="5183188" cy="16312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535742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dirty="0">
                <a:solidFill>
                  <a:srgbClr val="FF0000"/>
                </a:solidFill>
              </a:rPr>
              <a:t>AWS Software stack</a:t>
            </a:r>
          </a:p>
          <a:p>
            <a:r>
              <a:rPr lang="en-US" dirty="0"/>
              <a:t>Manual</a:t>
            </a:r>
          </a:p>
          <a:p>
            <a:pPr lvl="1"/>
            <a:r>
              <a:rPr lang="en-US" dirty="0"/>
              <a:t>Use EC2 instances in IaaS</a:t>
            </a:r>
          </a:p>
          <a:p>
            <a:pPr lvl="1"/>
            <a:r>
              <a:rPr lang="en-US" dirty="0"/>
              <a:t>Technological and business challenges of manual installation and maintenance remain</a:t>
            </a:r>
          </a:p>
          <a:p>
            <a:endParaRPr lang="en-US" dirty="0"/>
          </a:p>
          <a:p>
            <a:r>
              <a:rPr lang="en-US" dirty="0"/>
              <a:t>EMR (Elastic Map Reduce)</a:t>
            </a:r>
          </a:p>
          <a:p>
            <a:pPr lvl="1"/>
            <a:r>
              <a:rPr lang="en-US" dirty="0"/>
              <a:t>Provides a managed Hadoop framework</a:t>
            </a:r>
          </a:p>
          <a:p>
            <a:pPr lvl="1"/>
            <a:r>
              <a:rPr lang="en-US" dirty="0"/>
              <a:t>Provides service integration</a:t>
            </a:r>
          </a:p>
          <a:p>
            <a:pPr lvl="2"/>
            <a:r>
              <a:rPr lang="en-US" dirty="0"/>
              <a:t>Automatically control EC2 instances</a:t>
            </a:r>
          </a:p>
          <a:p>
            <a:pPr lvl="2"/>
            <a:r>
              <a:rPr lang="en-US" dirty="0"/>
              <a:t>Transparently use S3 storage</a:t>
            </a:r>
          </a:p>
          <a:p>
            <a:pPr lvl="1"/>
            <a:r>
              <a:rPr lang="en-US" dirty="0"/>
              <a:t>Is a service to be paid on-top of the price for EC2 instance</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219</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dirty="0">
                <a:hlinkClick r:id="rId3"/>
              </a:rPr>
              <a:t>https://aws.amazon.com/emr</a:t>
            </a:r>
            <a:r>
              <a:rPr lang="en-US" dirty="0"/>
              <a:t> </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15845" y="4927002"/>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15632" y="4419802"/>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6143163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dirty="0"/>
              <a:t>Data lake</a:t>
            </a:r>
          </a:p>
          <a:p>
            <a:pPr marL="457200" lvl="1" indent="0">
              <a:buNone/>
            </a:pPr>
            <a:r>
              <a:rPr lang="en-US" dirty="0"/>
              <a:t>Couto et al.: </a:t>
            </a:r>
            <a:r>
              <a:rPr lang="en-US" i="1" dirty="0"/>
              <a:t>“A DL is a </a:t>
            </a:r>
            <a:r>
              <a:rPr lang="en-US" i="1" dirty="0">
                <a:solidFill>
                  <a:srgbClr val="FF0000"/>
                </a:solidFill>
              </a:rPr>
              <a:t>central repository</a:t>
            </a:r>
            <a:r>
              <a:rPr lang="en-US" i="1" dirty="0"/>
              <a:t> system for </a:t>
            </a:r>
            <a:r>
              <a:rPr lang="en-US" i="1" dirty="0">
                <a:solidFill>
                  <a:srgbClr val="0070C0"/>
                </a:solidFill>
              </a:rPr>
              <a:t>storage, processing, and analysis of raw data</a:t>
            </a:r>
            <a:r>
              <a:rPr lang="en-US" i="1" dirty="0"/>
              <a:t>, in which the data is kept in its </a:t>
            </a:r>
            <a:r>
              <a:rPr lang="en-US" i="1" dirty="0">
                <a:solidFill>
                  <a:srgbClr val="00B050"/>
                </a:solidFill>
              </a:rPr>
              <a:t>original format and is processed to be queried only when needed</a:t>
            </a:r>
            <a:r>
              <a:rPr lang="en-US" i="1" dirty="0"/>
              <a:t>. It can </a:t>
            </a:r>
            <a:r>
              <a:rPr lang="en-US" i="1" dirty="0">
                <a:solidFill>
                  <a:srgbClr val="7030A0"/>
                </a:solidFill>
              </a:rPr>
              <a:t>store a varied amount of formats </a:t>
            </a:r>
            <a:r>
              <a:rPr lang="en-US" i="1" dirty="0"/>
              <a:t>in big data ecosystems, from unstructured, semi-structured, to structured data sources”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22</a:t>
            </a:fld>
            <a:endParaRPr lang="it-IT"/>
          </a:p>
        </p:txBody>
      </p:sp>
      <p:sp>
        <p:nvSpPr>
          <p:cNvPr id="6" name="Content Placeholder 5">
            <a:extLst>
              <a:ext uri="{FF2B5EF4-FFF2-40B4-BE49-F238E27FC236}">
                <a16:creationId xmlns:a16="http://schemas.microsoft.com/office/drawing/2014/main" id="{43564562-FF30-4DAC-ACCA-A802B4B78BDE}"/>
              </a:ext>
            </a:extLst>
          </p:cNvPr>
          <p:cNvSpPr>
            <a:spLocks noGrp="1"/>
          </p:cNvSpPr>
          <p:nvPr>
            <p:ph idx="13"/>
          </p:nvPr>
        </p:nvSpPr>
        <p:spPr/>
        <p:txBody>
          <a:bodyPr/>
          <a:lstStyle/>
          <a:p>
            <a:r>
              <a:rPr lang="en-US" dirty="0"/>
              <a:t>Couto, Julia, et al. "A Mapping Study about Data Lakes: An Improved Definition and Possible Architectures." </a:t>
            </a:r>
            <a:r>
              <a:rPr lang="en-US" i="1" dirty="0"/>
              <a:t>SEKE</a:t>
            </a:r>
            <a:r>
              <a:rPr lang="en-US" dirty="0"/>
              <a:t>. 2019.</a:t>
            </a:r>
            <a:br>
              <a:rPr lang="en-US" dirty="0"/>
            </a:br>
            <a:r>
              <a:rPr lang="en-US" dirty="0">
                <a:hlinkClick r:id="rId2"/>
              </a:rPr>
              <a:t>https://dunnsolutions.com/business-analytics/big-data-analytics/data-lake-consulting</a:t>
            </a:r>
            <a:r>
              <a:rPr lang="en-US" dirty="0"/>
              <a:t> </a:t>
            </a:r>
          </a:p>
        </p:txBody>
      </p:sp>
      <p:pic>
        <p:nvPicPr>
          <p:cNvPr id="8" name="Segnaposto contenuto 7">
            <a:extLst>
              <a:ext uri="{FF2B5EF4-FFF2-40B4-BE49-F238E27FC236}">
                <a16:creationId xmlns:a16="http://schemas.microsoft.com/office/drawing/2014/main" id="{DF723C94-7BBF-4F22-8C90-FE0A0506CA2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50680" y="1825625"/>
            <a:ext cx="4549017" cy="3939449"/>
          </a:xfrm>
        </p:spPr>
      </p:pic>
    </p:spTree>
    <p:extLst>
      <p:ext uri="{BB962C8B-B14F-4D97-AF65-F5344CB8AC3E}">
        <p14:creationId xmlns:p14="http://schemas.microsoft.com/office/powerpoint/2010/main" val="251198520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dirty="0"/>
              <a:t>Amazon EMR (Elastic Map Reduce)</a:t>
            </a:r>
          </a:p>
          <a:p>
            <a:pPr lvl="1"/>
            <a:r>
              <a:rPr lang="en-US" dirty="0"/>
              <a:t>Provides a managed Hadoop framework</a:t>
            </a:r>
          </a:p>
          <a:p>
            <a:r>
              <a:rPr lang="en-US" dirty="0"/>
              <a:t>Some features</a:t>
            </a:r>
          </a:p>
          <a:p>
            <a:pPr lvl="1"/>
            <a:r>
              <a:rPr lang="en-US" dirty="0"/>
              <a:t>Service integration</a:t>
            </a:r>
          </a:p>
          <a:p>
            <a:pPr lvl="2"/>
            <a:r>
              <a:rPr lang="en-US" dirty="0"/>
              <a:t>Automatically control EC2 instances</a:t>
            </a:r>
          </a:p>
          <a:p>
            <a:pPr lvl="2"/>
            <a:r>
              <a:rPr lang="en-US" dirty="0"/>
              <a:t>Transparently use S3 storage</a:t>
            </a:r>
          </a:p>
          <a:p>
            <a:pPr lvl="1"/>
            <a:r>
              <a:rPr lang="en-US" dirty="0"/>
              <a:t>Pricing:</a:t>
            </a:r>
          </a:p>
          <a:p>
            <a:pPr lvl="2"/>
            <a:r>
              <a:rPr lang="en-US" dirty="0"/>
              <a:t>Low Hourly Pricing</a:t>
            </a:r>
          </a:p>
          <a:p>
            <a:pPr lvl="2"/>
            <a:r>
              <a:rPr lang="en-US" dirty="0"/>
              <a:t>Amazon EC2 Spot Integration</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220</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dirty="0">
                <a:hlinkClick r:id="rId3"/>
              </a:rPr>
              <a:t>https://aws.amazon.com/emr</a:t>
            </a:r>
            <a:r>
              <a:rPr lang="en-US" dirty="0"/>
              <a:t> </a:t>
            </a:r>
          </a:p>
        </p:txBody>
      </p:sp>
      <p:sp>
        <p:nvSpPr>
          <p:cNvPr id="4" name="Footer Placeholder 3">
            <a:extLst>
              <a:ext uri="{FF2B5EF4-FFF2-40B4-BE49-F238E27FC236}">
                <a16:creationId xmlns:a16="http://schemas.microsoft.com/office/drawing/2014/main" id="{B2664F6E-B133-4734-9FBD-92AA6974810F}"/>
              </a:ext>
            </a:extLst>
          </p:cNvPr>
          <p:cNvSpPr>
            <a:spLocks noGrp="1"/>
          </p:cNvSpPr>
          <p:nvPr>
            <p:ph type="ftr" sz="quarter" idx="11"/>
          </p:nvPr>
        </p:nvSpPr>
        <p:spPr/>
        <p:txBody>
          <a:bodyPr/>
          <a:lstStyle/>
          <a:p>
            <a:r>
              <a:rPr lang="en-US"/>
              <a:t>Matteo Francia – University of Bologna</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38902" y="3848478"/>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38689" y="3341278"/>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231158679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33">
            <a:extLst>
              <a:ext uri="{FF2B5EF4-FFF2-40B4-BE49-F238E27FC236}">
                <a16:creationId xmlns:a16="http://schemas.microsoft.com/office/drawing/2014/main" id="{88C8D647-ABE0-40D3-9DBC-AA60EAEB0BD0}"/>
              </a:ext>
            </a:extLst>
          </p:cNvPr>
          <p:cNvSpPr>
            <a:spLocks noGrp="1"/>
          </p:cNvSpPr>
          <p:nvPr>
            <p:ph type="title"/>
          </p:nvPr>
        </p:nvSpPr>
        <p:spPr/>
        <p:txBody>
          <a:bodyPr/>
          <a:lstStyle/>
          <a:p>
            <a:r>
              <a:rPr lang="it-IT" dirty="0"/>
              <a:t>EMR Cluster</a:t>
            </a:r>
            <a:endParaRPr lang="en-US" dirty="0"/>
          </a:p>
        </p:txBody>
      </p:sp>
      <p:sp>
        <p:nvSpPr>
          <p:cNvPr id="3" name="Content Placeholder 2">
            <a:extLst>
              <a:ext uri="{FF2B5EF4-FFF2-40B4-BE49-F238E27FC236}">
                <a16:creationId xmlns:a16="http://schemas.microsoft.com/office/drawing/2014/main" id="{981F254D-416E-4D1D-A7C3-6DBA362F65D6}"/>
              </a:ext>
            </a:extLst>
          </p:cNvPr>
          <p:cNvSpPr>
            <a:spLocks noGrp="1"/>
          </p:cNvSpPr>
          <p:nvPr>
            <p:ph idx="1"/>
          </p:nvPr>
        </p:nvSpPr>
        <p:spPr>
          <a:xfrm>
            <a:off x="838200" y="1700213"/>
            <a:ext cx="10515600" cy="4351337"/>
          </a:xfrm>
        </p:spPr>
        <p:txBody>
          <a:bodyPr/>
          <a:lstStyle/>
          <a:p>
            <a:r>
              <a:rPr lang="en-US" dirty="0"/>
              <a:t>Provision as much capacity as you need </a:t>
            </a:r>
          </a:p>
          <a:p>
            <a:endParaRPr lang="en-US" dirty="0"/>
          </a:p>
          <a:p>
            <a:endParaRPr lang="en-US" dirty="0"/>
          </a:p>
          <a:p>
            <a:endParaRPr lang="en-US" dirty="0"/>
          </a:p>
          <a:p>
            <a:r>
              <a:rPr lang="en-US" dirty="0"/>
              <a:t>Add or remove capacity at any time</a:t>
            </a:r>
          </a:p>
          <a:p>
            <a:endParaRPr lang="en-US" dirty="0"/>
          </a:p>
          <a:p>
            <a:endParaRPr lang="en-US" dirty="0"/>
          </a:p>
        </p:txBody>
      </p:sp>
      <p:sp>
        <p:nvSpPr>
          <p:cNvPr id="4" name="Footer Placeholder 3">
            <a:extLst>
              <a:ext uri="{FF2B5EF4-FFF2-40B4-BE49-F238E27FC236}">
                <a16:creationId xmlns:a16="http://schemas.microsoft.com/office/drawing/2014/main" id="{6C1666BD-F812-4A22-89F6-0F53F01A73EB}"/>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668EEC3-EF35-4822-9A52-D63A7C959FF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221</a:t>
            </a:fld>
            <a:endParaRPr lang="it-IT"/>
          </a:p>
        </p:txBody>
      </p:sp>
      <p:grpSp>
        <p:nvGrpSpPr>
          <p:cNvPr id="6" name="object 12">
            <a:extLst>
              <a:ext uri="{FF2B5EF4-FFF2-40B4-BE49-F238E27FC236}">
                <a16:creationId xmlns:a16="http://schemas.microsoft.com/office/drawing/2014/main" id="{FC6A77AE-B7AE-4D49-AEC4-5217A2B4DB55}"/>
              </a:ext>
            </a:extLst>
          </p:cNvPr>
          <p:cNvGrpSpPr/>
          <p:nvPr/>
        </p:nvGrpSpPr>
        <p:grpSpPr>
          <a:xfrm>
            <a:off x="8436897" y="1831092"/>
            <a:ext cx="643890" cy="643255"/>
            <a:chOff x="628216" y="3337407"/>
            <a:chExt cx="643890" cy="643255"/>
          </a:xfrm>
        </p:grpSpPr>
        <p:pic>
          <p:nvPicPr>
            <p:cNvPr id="7" name="object 13">
              <a:extLst>
                <a:ext uri="{FF2B5EF4-FFF2-40B4-BE49-F238E27FC236}">
                  <a16:creationId xmlns:a16="http://schemas.microsoft.com/office/drawing/2014/main" id="{600D1B1A-BB23-434D-BF7D-4736AFC28CC2}"/>
                </a:ext>
              </a:extLst>
            </p:cNvPr>
            <p:cNvPicPr/>
            <p:nvPr/>
          </p:nvPicPr>
          <p:blipFill>
            <a:blip r:embed="rId2" cstate="print"/>
            <a:stretch>
              <a:fillRect/>
            </a:stretch>
          </p:blipFill>
          <p:spPr>
            <a:xfrm>
              <a:off x="628216" y="3337407"/>
              <a:ext cx="333326" cy="333326"/>
            </a:xfrm>
            <a:prstGeom prst="rect">
              <a:avLst/>
            </a:prstGeom>
          </p:spPr>
        </p:pic>
        <p:sp>
          <p:nvSpPr>
            <p:cNvPr id="8" name="object 14">
              <a:extLst>
                <a:ext uri="{FF2B5EF4-FFF2-40B4-BE49-F238E27FC236}">
                  <a16:creationId xmlns:a16="http://schemas.microsoft.com/office/drawing/2014/main" id="{89FD3D74-A9BC-404E-9794-81CC733EFA5A}"/>
                </a:ext>
              </a:extLst>
            </p:cNvPr>
            <p:cNvSpPr/>
            <p:nvPr/>
          </p:nvSpPr>
          <p:spPr>
            <a:xfrm>
              <a:off x="660400" y="3352800"/>
              <a:ext cx="266700" cy="254000"/>
            </a:xfrm>
            <a:custGeom>
              <a:avLst/>
              <a:gdLst/>
              <a:ahLst/>
              <a:cxnLst/>
              <a:rect l="l" t="t" r="r" b="b"/>
              <a:pathLst>
                <a:path w="266700" h="254000">
                  <a:moveTo>
                    <a:pt x="256666" y="0"/>
                  </a:moveTo>
                  <a:lnTo>
                    <a:pt x="12293" y="0"/>
                  </a:lnTo>
                  <a:lnTo>
                    <a:pt x="0" y="6083"/>
                  </a:lnTo>
                  <a:lnTo>
                    <a:pt x="0" y="13949"/>
                  </a:lnTo>
                  <a:lnTo>
                    <a:pt x="5916" y="242590"/>
                  </a:lnTo>
                  <a:lnTo>
                    <a:pt x="5916" y="250456"/>
                  </a:lnTo>
                  <a:lnTo>
                    <a:pt x="12293" y="254000"/>
                  </a:lnTo>
                  <a:lnTo>
                    <a:pt x="256666" y="254000"/>
                  </a:lnTo>
                  <a:lnTo>
                    <a:pt x="266700" y="250456"/>
                  </a:lnTo>
                  <a:lnTo>
                    <a:pt x="266700" y="6083"/>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 name="object 15">
              <a:extLst>
                <a:ext uri="{FF2B5EF4-FFF2-40B4-BE49-F238E27FC236}">
                  <a16:creationId xmlns:a16="http://schemas.microsoft.com/office/drawing/2014/main" id="{490A7916-11F4-4F03-86FE-676D5DA29D12}"/>
                </a:ext>
              </a:extLst>
            </p:cNvPr>
            <p:cNvPicPr/>
            <p:nvPr/>
          </p:nvPicPr>
          <p:blipFill>
            <a:blip r:embed="rId3" cstate="print"/>
            <a:stretch>
              <a:fillRect/>
            </a:stretch>
          </p:blipFill>
          <p:spPr>
            <a:xfrm>
              <a:off x="938487" y="3337407"/>
              <a:ext cx="333326" cy="333326"/>
            </a:xfrm>
            <a:prstGeom prst="rect">
              <a:avLst/>
            </a:prstGeom>
          </p:spPr>
        </p:pic>
        <p:sp>
          <p:nvSpPr>
            <p:cNvPr id="10" name="object 16">
              <a:extLst>
                <a:ext uri="{FF2B5EF4-FFF2-40B4-BE49-F238E27FC236}">
                  <a16:creationId xmlns:a16="http://schemas.microsoft.com/office/drawing/2014/main" id="{5A21A6D7-2BD1-4AC5-87AA-4C17E4918C7D}"/>
                </a:ext>
              </a:extLst>
            </p:cNvPr>
            <p:cNvSpPr/>
            <p:nvPr/>
          </p:nvSpPr>
          <p:spPr>
            <a:xfrm>
              <a:off x="976587" y="3352800"/>
              <a:ext cx="255904" cy="254000"/>
            </a:xfrm>
            <a:custGeom>
              <a:avLst/>
              <a:gdLst/>
              <a:ahLst/>
              <a:cxnLst/>
              <a:rect l="l" t="t" r="r" b="b"/>
              <a:pathLst>
                <a:path w="255905" h="254000">
                  <a:moveTo>
                    <a:pt x="250749" y="0"/>
                  </a:moveTo>
                  <a:lnTo>
                    <a:pt x="6376" y="0"/>
                  </a:lnTo>
                  <a:lnTo>
                    <a:pt x="1312" y="6083"/>
                  </a:lnTo>
                  <a:lnTo>
                    <a:pt x="1312" y="13949"/>
                  </a:lnTo>
                  <a:lnTo>
                    <a:pt x="0" y="242590"/>
                  </a:lnTo>
                  <a:lnTo>
                    <a:pt x="0" y="250456"/>
                  </a:lnTo>
                  <a:lnTo>
                    <a:pt x="6376" y="254000"/>
                  </a:lnTo>
                  <a:lnTo>
                    <a:pt x="250749" y="254000"/>
                  </a:lnTo>
                  <a:lnTo>
                    <a:pt x="255312" y="250456"/>
                  </a:lnTo>
                  <a:lnTo>
                    <a:pt x="255312" y="608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 name="object 17">
              <a:extLst>
                <a:ext uri="{FF2B5EF4-FFF2-40B4-BE49-F238E27FC236}">
                  <a16:creationId xmlns:a16="http://schemas.microsoft.com/office/drawing/2014/main" id="{367AD6F6-EA8B-461D-9FB3-B3FDE1777A1D}"/>
                </a:ext>
              </a:extLst>
            </p:cNvPr>
            <p:cNvPicPr/>
            <p:nvPr/>
          </p:nvPicPr>
          <p:blipFill>
            <a:blip r:embed="rId4" cstate="print"/>
            <a:stretch>
              <a:fillRect/>
            </a:stretch>
          </p:blipFill>
          <p:spPr>
            <a:xfrm>
              <a:off x="628216" y="3647287"/>
              <a:ext cx="333326" cy="333326"/>
            </a:xfrm>
            <a:prstGeom prst="rect">
              <a:avLst/>
            </a:prstGeom>
          </p:spPr>
        </p:pic>
        <p:sp>
          <p:nvSpPr>
            <p:cNvPr id="12" name="object 18">
              <a:extLst>
                <a:ext uri="{FF2B5EF4-FFF2-40B4-BE49-F238E27FC236}">
                  <a16:creationId xmlns:a16="http://schemas.microsoft.com/office/drawing/2014/main" id="{1E673E10-427A-4AD4-A738-E4CFEE0B805D}"/>
                </a:ext>
              </a:extLst>
            </p:cNvPr>
            <p:cNvSpPr/>
            <p:nvPr/>
          </p:nvSpPr>
          <p:spPr>
            <a:xfrm>
              <a:off x="660400" y="3657600"/>
              <a:ext cx="266700" cy="266700"/>
            </a:xfrm>
            <a:custGeom>
              <a:avLst/>
              <a:gdLst/>
              <a:ahLst/>
              <a:cxnLst/>
              <a:rect l="l" t="t" r="r" b="b"/>
              <a:pathLst>
                <a:path w="266700" h="266700">
                  <a:moveTo>
                    <a:pt x="248800" y="0"/>
                  </a:moveTo>
                  <a:lnTo>
                    <a:pt x="20159" y="0"/>
                  </a:lnTo>
                  <a:lnTo>
                    <a:pt x="13690" y="1867"/>
                  </a:lnTo>
                  <a:lnTo>
                    <a:pt x="7129" y="6564"/>
                  </a:lnTo>
                  <a:lnTo>
                    <a:pt x="2043" y="12737"/>
                  </a:lnTo>
                  <a:lnTo>
                    <a:pt x="0" y="19029"/>
                  </a:lnTo>
                  <a:lnTo>
                    <a:pt x="5916" y="247670"/>
                  </a:lnTo>
                  <a:lnTo>
                    <a:pt x="5916" y="255536"/>
                  </a:lnTo>
                  <a:lnTo>
                    <a:pt x="12293" y="266700"/>
                  </a:lnTo>
                  <a:lnTo>
                    <a:pt x="248800" y="266700"/>
                  </a:lnTo>
                  <a:lnTo>
                    <a:pt x="254915" y="264832"/>
                  </a:lnTo>
                  <a:lnTo>
                    <a:pt x="260699" y="260134"/>
                  </a:lnTo>
                  <a:lnTo>
                    <a:pt x="265009" y="253962"/>
                  </a:lnTo>
                  <a:lnTo>
                    <a:pt x="266700" y="247670"/>
                  </a:lnTo>
                  <a:lnTo>
                    <a:pt x="266700" y="19029"/>
                  </a:lnTo>
                  <a:lnTo>
                    <a:pt x="265009" y="12737"/>
                  </a:lnTo>
                  <a:lnTo>
                    <a:pt x="260699" y="6564"/>
                  </a:lnTo>
                  <a:lnTo>
                    <a:pt x="254915" y="1867"/>
                  </a:lnTo>
                  <a:lnTo>
                    <a:pt x="24880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3" name="object 19">
              <a:extLst>
                <a:ext uri="{FF2B5EF4-FFF2-40B4-BE49-F238E27FC236}">
                  <a16:creationId xmlns:a16="http://schemas.microsoft.com/office/drawing/2014/main" id="{5F68E1EB-E9B3-41B8-A62B-0239676EBB9E}"/>
                </a:ext>
              </a:extLst>
            </p:cNvPr>
            <p:cNvPicPr/>
            <p:nvPr/>
          </p:nvPicPr>
          <p:blipFill>
            <a:blip r:embed="rId5" cstate="print"/>
            <a:stretch>
              <a:fillRect/>
            </a:stretch>
          </p:blipFill>
          <p:spPr>
            <a:xfrm>
              <a:off x="938487" y="3647287"/>
              <a:ext cx="333326" cy="333326"/>
            </a:xfrm>
            <a:prstGeom prst="rect">
              <a:avLst/>
            </a:prstGeom>
          </p:spPr>
        </p:pic>
        <p:sp>
          <p:nvSpPr>
            <p:cNvPr id="14" name="object 20">
              <a:extLst>
                <a:ext uri="{FF2B5EF4-FFF2-40B4-BE49-F238E27FC236}">
                  <a16:creationId xmlns:a16="http://schemas.microsoft.com/office/drawing/2014/main" id="{A053D323-42A6-4BA6-B262-4633BE60AC25}"/>
                </a:ext>
              </a:extLst>
            </p:cNvPr>
            <p:cNvSpPr/>
            <p:nvPr/>
          </p:nvSpPr>
          <p:spPr>
            <a:xfrm>
              <a:off x="976587" y="3657600"/>
              <a:ext cx="255904" cy="266700"/>
            </a:xfrm>
            <a:custGeom>
              <a:avLst/>
              <a:gdLst/>
              <a:ahLst/>
              <a:cxnLst/>
              <a:rect l="l" t="t" r="r" b="b"/>
              <a:pathLst>
                <a:path w="255905" h="266700">
                  <a:moveTo>
                    <a:pt x="250749" y="0"/>
                  </a:moveTo>
                  <a:lnTo>
                    <a:pt x="6376" y="0"/>
                  </a:lnTo>
                  <a:lnTo>
                    <a:pt x="1312" y="11163"/>
                  </a:lnTo>
                  <a:lnTo>
                    <a:pt x="1312" y="19029"/>
                  </a:lnTo>
                  <a:lnTo>
                    <a:pt x="0" y="247670"/>
                  </a:lnTo>
                  <a:lnTo>
                    <a:pt x="0" y="255536"/>
                  </a:lnTo>
                  <a:lnTo>
                    <a:pt x="6376" y="266700"/>
                  </a:lnTo>
                  <a:lnTo>
                    <a:pt x="250749" y="266700"/>
                  </a:lnTo>
                  <a:lnTo>
                    <a:pt x="255312" y="255536"/>
                  </a:lnTo>
                  <a:lnTo>
                    <a:pt x="255312" y="1116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15" name="object 21">
            <a:extLst>
              <a:ext uri="{FF2B5EF4-FFF2-40B4-BE49-F238E27FC236}">
                <a16:creationId xmlns:a16="http://schemas.microsoft.com/office/drawing/2014/main" id="{FFC6C452-9994-42B8-8DAF-E94180449C6B}"/>
              </a:ext>
            </a:extLst>
          </p:cNvPr>
          <p:cNvGrpSpPr/>
          <p:nvPr/>
        </p:nvGrpSpPr>
        <p:grpSpPr>
          <a:xfrm>
            <a:off x="9175842" y="1831092"/>
            <a:ext cx="643890" cy="643255"/>
            <a:chOff x="1367161" y="3337407"/>
            <a:chExt cx="643890" cy="643255"/>
          </a:xfrm>
        </p:grpSpPr>
        <p:pic>
          <p:nvPicPr>
            <p:cNvPr id="16" name="object 22">
              <a:extLst>
                <a:ext uri="{FF2B5EF4-FFF2-40B4-BE49-F238E27FC236}">
                  <a16:creationId xmlns:a16="http://schemas.microsoft.com/office/drawing/2014/main" id="{51537163-109B-423D-B809-BEFB0EDEEB39}"/>
                </a:ext>
              </a:extLst>
            </p:cNvPr>
            <p:cNvPicPr/>
            <p:nvPr/>
          </p:nvPicPr>
          <p:blipFill>
            <a:blip r:embed="rId6" cstate="print"/>
            <a:stretch>
              <a:fillRect/>
            </a:stretch>
          </p:blipFill>
          <p:spPr>
            <a:xfrm>
              <a:off x="1367161" y="3337407"/>
              <a:ext cx="333326" cy="333326"/>
            </a:xfrm>
            <a:prstGeom prst="rect">
              <a:avLst/>
            </a:prstGeom>
          </p:spPr>
        </p:pic>
        <p:sp>
          <p:nvSpPr>
            <p:cNvPr id="17" name="object 23">
              <a:extLst>
                <a:ext uri="{FF2B5EF4-FFF2-40B4-BE49-F238E27FC236}">
                  <a16:creationId xmlns:a16="http://schemas.microsoft.com/office/drawing/2014/main" id="{D2BA41A1-C2FB-4F6D-8319-CD651AF5F0D6}"/>
                </a:ext>
              </a:extLst>
            </p:cNvPr>
            <p:cNvSpPr/>
            <p:nvPr/>
          </p:nvSpPr>
          <p:spPr>
            <a:xfrm>
              <a:off x="1405261" y="3352800"/>
              <a:ext cx="258445" cy="254000"/>
            </a:xfrm>
            <a:custGeom>
              <a:avLst/>
              <a:gdLst/>
              <a:ahLst/>
              <a:cxnLst/>
              <a:rect l="l" t="t" r="r" b="b"/>
              <a:pathLst>
                <a:path w="258444" h="254000">
                  <a:moveTo>
                    <a:pt x="250750" y="0"/>
                  </a:moveTo>
                  <a:lnTo>
                    <a:pt x="6376" y="0"/>
                  </a:lnTo>
                  <a:lnTo>
                    <a:pt x="4438" y="6083"/>
                  </a:lnTo>
                  <a:lnTo>
                    <a:pt x="4438" y="13949"/>
                  </a:lnTo>
                  <a:lnTo>
                    <a:pt x="0" y="242590"/>
                  </a:lnTo>
                  <a:lnTo>
                    <a:pt x="0" y="250456"/>
                  </a:lnTo>
                  <a:lnTo>
                    <a:pt x="6376" y="254000"/>
                  </a:lnTo>
                  <a:lnTo>
                    <a:pt x="250750" y="254000"/>
                  </a:lnTo>
                  <a:lnTo>
                    <a:pt x="258438" y="250456"/>
                  </a:lnTo>
                  <a:lnTo>
                    <a:pt x="258438" y="6083"/>
                  </a:lnTo>
                  <a:lnTo>
                    <a:pt x="250750"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8" name="object 24">
              <a:extLst>
                <a:ext uri="{FF2B5EF4-FFF2-40B4-BE49-F238E27FC236}">
                  <a16:creationId xmlns:a16="http://schemas.microsoft.com/office/drawing/2014/main" id="{49653A4E-8326-4CDB-8D94-011A1805C885}"/>
                </a:ext>
              </a:extLst>
            </p:cNvPr>
            <p:cNvPicPr/>
            <p:nvPr/>
          </p:nvPicPr>
          <p:blipFill>
            <a:blip r:embed="rId7" cstate="print"/>
            <a:stretch>
              <a:fillRect/>
            </a:stretch>
          </p:blipFill>
          <p:spPr>
            <a:xfrm>
              <a:off x="1677432" y="3337407"/>
              <a:ext cx="333326" cy="333326"/>
            </a:xfrm>
            <a:prstGeom prst="rect">
              <a:avLst/>
            </a:prstGeom>
          </p:spPr>
        </p:pic>
        <p:pic>
          <p:nvPicPr>
            <p:cNvPr id="19" name="object 25">
              <a:extLst>
                <a:ext uri="{FF2B5EF4-FFF2-40B4-BE49-F238E27FC236}">
                  <a16:creationId xmlns:a16="http://schemas.microsoft.com/office/drawing/2014/main" id="{811BDBB6-35A9-407A-B266-D18613F5D87E}"/>
                </a:ext>
              </a:extLst>
            </p:cNvPr>
            <p:cNvPicPr/>
            <p:nvPr/>
          </p:nvPicPr>
          <p:blipFill>
            <a:blip r:embed="rId8" cstate="print"/>
            <a:stretch>
              <a:fillRect/>
            </a:stretch>
          </p:blipFill>
          <p:spPr>
            <a:xfrm>
              <a:off x="1714499" y="3352800"/>
              <a:ext cx="254000" cy="254000"/>
            </a:xfrm>
            <a:prstGeom prst="rect">
              <a:avLst/>
            </a:prstGeom>
          </p:spPr>
        </p:pic>
        <p:pic>
          <p:nvPicPr>
            <p:cNvPr id="20" name="object 26">
              <a:extLst>
                <a:ext uri="{FF2B5EF4-FFF2-40B4-BE49-F238E27FC236}">
                  <a16:creationId xmlns:a16="http://schemas.microsoft.com/office/drawing/2014/main" id="{CA222A24-1800-4AB0-8600-7B7A16EC0930}"/>
                </a:ext>
              </a:extLst>
            </p:cNvPr>
            <p:cNvPicPr/>
            <p:nvPr/>
          </p:nvPicPr>
          <p:blipFill>
            <a:blip r:embed="rId9" cstate="print"/>
            <a:stretch>
              <a:fillRect/>
            </a:stretch>
          </p:blipFill>
          <p:spPr>
            <a:xfrm>
              <a:off x="1367161" y="3647287"/>
              <a:ext cx="333326" cy="333326"/>
            </a:xfrm>
            <a:prstGeom prst="rect">
              <a:avLst/>
            </a:prstGeom>
          </p:spPr>
        </p:pic>
        <p:sp>
          <p:nvSpPr>
            <p:cNvPr id="21" name="object 27">
              <a:extLst>
                <a:ext uri="{FF2B5EF4-FFF2-40B4-BE49-F238E27FC236}">
                  <a16:creationId xmlns:a16="http://schemas.microsoft.com/office/drawing/2014/main" id="{B7097FE6-2CED-40D7-8AC7-DF92A564E27B}"/>
                </a:ext>
              </a:extLst>
            </p:cNvPr>
            <p:cNvSpPr/>
            <p:nvPr/>
          </p:nvSpPr>
          <p:spPr>
            <a:xfrm>
              <a:off x="1405261" y="3657600"/>
              <a:ext cx="258445" cy="266700"/>
            </a:xfrm>
            <a:custGeom>
              <a:avLst/>
              <a:gdLst/>
              <a:ahLst/>
              <a:cxnLst/>
              <a:rect l="l" t="t" r="r" b="b"/>
              <a:pathLst>
                <a:path w="258444" h="266700">
                  <a:moveTo>
                    <a:pt x="250750" y="0"/>
                  </a:moveTo>
                  <a:lnTo>
                    <a:pt x="6376" y="0"/>
                  </a:lnTo>
                  <a:lnTo>
                    <a:pt x="4438" y="11163"/>
                  </a:lnTo>
                  <a:lnTo>
                    <a:pt x="4438" y="19029"/>
                  </a:lnTo>
                  <a:lnTo>
                    <a:pt x="0" y="247670"/>
                  </a:lnTo>
                  <a:lnTo>
                    <a:pt x="0" y="255536"/>
                  </a:lnTo>
                  <a:lnTo>
                    <a:pt x="6376" y="266700"/>
                  </a:lnTo>
                  <a:lnTo>
                    <a:pt x="250750" y="266700"/>
                  </a:lnTo>
                  <a:lnTo>
                    <a:pt x="258438" y="255536"/>
                  </a:lnTo>
                  <a:lnTo>
                    <a:pt x="258438"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2" name="object 28">
              <a:extLst>
                <a:ext uri="{FF2B5EF4-FFF2-40B4-BE49-F238E27FC236}">
                  <a16:creationId xmlns:a16="http://schemas.microsoft.com/office/drawing/2014/main" id="{175964EC-0718-4C9A-862B-C23077F2BC89}"/>
                </a:ext>
              </a:extLst>
            </p:cNvPr>
            <p:cNvPicPr/>
            <p:nvPr/>
          </p:nvPicPr>
          <p:blipFill>
            <a:blip r:embed="rId10" cstate="print"/>
            <a:stretch>
              <a:fillRect/>
            </a:stretch>
          </p:blipFill>
          <p:spPr>
            <a:xfrm>
              <a:off x="1677432" y="3647287"/>
              <a:ext cx="333326" cy="333326"/>
            </a:xfrm>
            <a:prstGeom prst="rect">
              <a:avLst/>
            </a:prstGeom>
          </p:spPr>
        </p:pic>
        <p:sp>
          <p:nvSpPr>
            <p:cNvPr id="23" name="object 29">
              <a:extLst>
                <a:ext uri="{FF2B5EF4-FFF2-40B4-BE49-F238E27FC236}">
                  <a16:creationId xmlns:a16="http://schemas.microsoft.com/office/drawing/2014/main" id="{725F0D23-9296-4BFF-A7DC-CF5E768718B4}"/>
                </a:ext>
              </a:extLst>
            </p:cNvPr>
            <p:cNvSpPr/>
            <p:nvPr/>
          </p:nvSpPr>
          <p:spPr>
            <a:xfrm>
              <a:off x="1714499" y="3657600"/>
              <a:ext cx="254000" cy="266700"/>
            </a:xfrm>
            <a:custGeom>
              <a:avLst/>
              <a:gdLst/>
              <a:ahLst/>
              <a:cxnLst/>
              <a:rect l="l" t="t" r="r" b="b"/>
              <a:pathLst>
                <a:path w="254000" h="266700">
                  <a:moveTo>
                    <a:pt x="251781" y="0"/>
                  </a:moveTo>
                  <a:lnTo>
                    <a:pt x="7409" y="0"/>
                  </a:lnTo>
                  <a:lnTo>
                    <a:pt x="0" y="11163"/>
                  </a:lnTo>
                  <a:lnTo>
                    <a:pt x="0" y="19029"/>
                  </a:lnTo>
                  <a:lnTo>
                    <a:pt x="1032" y="247670"/>
                  </a:lnTo>
                  <a:lnTo>
                    <a:pt x="1032" y="255536"/>
                  </a:lnTo>
                  <a:lnTo>
                    <a:pt x="7409" y="266700"/>
                  </a:lnTo>
                  <a:lnTo>
                    <a:pt x="251781" y="266700"/>
                  </a:lnTo>
                  <a:lnTo>
                    <a:pt x="254000" y="255536"/>
                  </a:lnTo>
                  <a:lnTo>
                    <a:pt x="254000" y="11163"/>
                  </a:lnTo>
                  <a:lnTo>
                    <a:pt x="251781"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24" name="object 30">
            <a:extLst>
              <a:ext uri="{FF2B5EF4-FFF2-40B4-BE49-F238E27FC236}">
                <a16:creationId xmlns:a16="http://schemas.microsoft.com/office/drawing/2014/main" id="{E6C04942-8F05-4A66-AFCB-AC11E3512B4E}"/>
              </a:ext>
            </a:extLst>
          </p:cNvPr>
          <p:cNvGrpSpPr/>
          <p:nvPr/>
        </p:nvGrpSpPr>
        <p:grpSpPr>
          <a:xfrm>
            <a:off x="9914786" y="1831092"/>
            <a:ext cx="643890" cy="643255"/>
            <a:chOff x="2106105" y="3337407"/>
            <a:chExt cx="643890" cy="643255"/>
          </a:xfrm>
        </p:grpSpPr>
        <p:pic>
          <p:nvPicPr>
            <p:cNvPr id="25" name="object 31">
              <a:extLst>
                <a:ext uri="{FF2B5EF4-FFF2-40B4-BE49-F238E27FC236}">
                  <a16:creationId xmlns:a16="http://schemas.microsoft.com/office/drawing/2014/main" id="{7D66B2E5-E4BC-448B-8572-2C3623E6620A}"/>
                </a:ext>
              </a:extLst>
            </p:cNvPr>
            <p:cNvPicPr/>
            <p:nvPr/>
          </p:nvPicPr>
          <p:blipFill>
            <a:blip r:embed="rId11" cstate="print"/>
            <a:stretch>
              <a:fillRect/>
            </a:stretch>
          </p:blipFill>
          <p:spPr>
            <a:xfrm>
              <a:off x="2106105" y="3337407"/>
              <a:ext cx="333326" cy="333326"/>
            </a:xfrm>
            <a:prstGeom prst="rect">
              <a:avLst/>
            </a:prstGeom>
          </p:spPr>
        </p:pic>
        <p:sp>
          <p:nvSpPr>
            <p:cNvPr id="26" name="object 32">
              <a:extLst>
                <a:ext uri="{FF2B5EF4-FFF2-40B4-BE49-F238E27FC236}">
                  <a16:creationId xmlns:a16="http://schemas.microsoft.com/office/drawing/2014/main" id="{61E1ABA5-5B3D-4EEE-B128-B9F9B1B02D32}"/>
                </a:ext>
              </a:extLst>
            </p:cNvPr>
            <p:cNvSpPr/>
            <p:nvPr/>
          </p:nvSpPr>
          <p:spPr>
            <a:xfrm>
              <a:off x="2144205" y="3352800"/>
              <a:ext cx="256540" cy="254000"/>
            </a:xfrm>
            <a:custGeom>
              <a:avLst/>
              <a:gdLst/>
              <a:ahLst/>
              <a:cxnLst/>
              <a:rect l="l" t="t" r="r" b="b"/>
              <a:pathLst>
                <a:path w="256539" h="254000">
                  <a:moveTo>
                    <a:pt x="250750" y="0"/>
                  </a:moveTo>
                  <a:lnTo>
                    <a:pt x="6376" y="0"/>
                  </a:lnTo>
                  <a:lnTo>
                    <a:pt x="2094" y="6083"/>
                  </a:lnTo>
                  <a:lnTo>
                    <a:pt x="2094" y="13949"/>
                  </a:lnTo>
                  <a:lnTo>
                    <a:pt x="0" y="242590"/>
                  </a:lnTo>
                  <a:lnTo>
                    <a:pt x="0" y="250456"/>
                  </a:lnTo>
                  <a:lnTo>
                    <a:pt x="6376" y="254000"/>
                  </a:lnTo>
                  <a:lnTo>
                    <a:pt x="250750" y="254000"/>
                  </a:lnTo>
                  <a:lnTo>
                    <a:pt x="256094" y="250456"/>
                  </a:lnTo>
                  <a:lnTo>
                    <a:pt x="256094" y="6083"/>
                  </a:lnTo>
                  <a:lnTo>
                    <a:pt x="25075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7" name="object 33">
              <a:extLst>
                <a:ext uri="{FF2B5EF4-FFF2-40B4-BE49-F238E27FC236}">
                  <a16:creationId xmlns:a16="http://schemas.microsoft.com/office/drawing/2014/main" id="{70D4BC18-3C95-4C77-897E-23B5F7EC618E}"/>
                </a:ext>
              </a:extLst>
            </p:cNvPr>
            <p:cNvPicPr/>
            <p:nvPr/>
          </p:nvPicPr>
          <p:blipFill>
            <a:blip r:embed="rId12" cstate="print"/>
            <a:stretch>
              <a:fillRect/>
            </a:stretch>
          </p:blipFill>
          <p:spPr>
            <a:xfrm>
              <a:off x="2416376" y="3337407"/>
              <a:ext cx="333326" cy="333326"/>
            </a:xfrm>
            <a:prstGeom prst="rect">
              <a:avLst/>
            </a:prstGeom>
          </p:spPr>
        </p:pic>
        <p:sp>
          <p:nvSpPr>
            <p:cNvPr id="28" name="object 34">
              <a:extLst>
                <a:ext uri="{FF2B5EF4-FFF2-40B4-BE49-F238E27FC236}">
                  <a16:creationId xmlns:a16="http://schemas.microsoft.com/office/drawing/2014/main" id="{37D4D316-35B4-44C2-85F9-2A0D277B77CF}"/>
                </a:ext>
              </a:extLst>
            </p:cNvPr>
            <p:cNvSpPr/>
            <p:nvPr/>
          </p:nvSpPr>
          <p:spPr>
            <a:xfrm>
              <a:off x="2451099" y="3352800"/>
              <a:ext cx="266700" cy="254000"/>
            </a:xfrm>
            <a:custGeom>
              <a:avLst/>
              <a:gdLst/>
              <a:ahLst/>
              <a:cxnLst/>
              <a:rect l="l" t="t" r="r" b="b"/>
              <a:pathLst>
                <a:path w="266700" h="254000">
                  <a:moveTo>
                    <a:pt x="254125" y="0"/>
                  </a:moveTo>
                  <a:lnTo>
                    <a:pt x="9753" y="0"/>
                  </a:lnTo>
                  <a:lnTo>
                    <a:pt x="0" y="6083"/>
                  </a:lnTo>
                  <a:lnTo>
                    <a:pt x="0" y="13949"/>
                  </a:lnTo>
                  <a:lnTo>
                    <a:pt x="3376" y="242590"/>
                  </a:lnTo>
                  <a:lnTo>
                    <a:pt x="3376" y="250456"/>
                  </a:lnTo>
                  <a:lnTo>
                    <a:pt x="9753" y="254000"/>
                  </a:lnTo>
                  <a:lnTo>
                    <a:pt x="254125" y="254000"/>
                  </a:lnTo>
                  <a:lnTo>
                    <a:pt x="266700" y="250456"/>
                  </a:lnTo>
                  <a:lnTo>
                    <a:pt x="266700" y="6083"/>
                  </a:lnTo>
                  <a:lnTo>
                    <a:pt x="254125"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9" name="object 35">
              <a:extLst>
                <a:ext uri="{FF2B5EF4-FFF2-40B4-BE49-F238E27FC236}">
                  <a16:creationId xmlns:a16="http://schemas.microsoft.com/office/drawing/2014/main" id="{EB7FD907-94E4-4937-BB0D-AC2A66EE9534}"/>
                </a:ext>
              </a:extLst>
            </p:cNvPr>
            <p:cNvPicPr/>
            <p:nvPr/>
          </p:nvPicPr>
          <p:blipFill>
            <a:blip r:embed="rId13" cstate="print"/>
            <a:stretch>
              <a:fillRect/>
            </a:stretch>
          </p:blipFill>
          <p:spPr>
            <a:xfrm>
              <a:off x="2106105" y="3647287"/>
              <a:ext cx="333326" cy="333326"/>
            </a:xfrm>
            <a:prstGeom prst="rect">
              <a:avLst/>
            </a:prstGeom>
          </p:spPr>
        </p:pic>
        <p:sp>
          <p:nvSpPr>
            <p:cNvPr id="30" name="object 36">
              <a:extLst>
                <a:ext uri="{FF2B5EF4-FFF2-40B4-BE49-F238E27FC236}">
                  <a16:creationId xmlns:a16="http://schemas.microsoft.com/office/drawing/2014/main" id="{0A99CDBB-973D-41D5-B36D-73DBEC001D5D}"/>
                </a:ext>
              </a:extLst>
            </p:cNvPr>
            <p:cNvSpPr/>
            <p:nvPr/>
          </p:nvSpPr>
          <p:spPr>
            <a:xfrm>
              <a:off x="2144205" y="3657600"/>
              <a:ext cx="256540" cy="266700"/>
            </a:xfrm>
            <a:custGeom>
              <a:avLst/>
              <a:gdLst/>
              <a:ahLst/>
              <a:cxnLst/>
              <a:rect l="l" t="t" r="r" b="b"/>
              <a:pathLst>
                <a:path w="256539" h="266700">
                  <a:moveTo>
                    <a:pt x="250750" y="0"/>
                  </a:moveTo>
                  <a:lnTo>
                    <a:pt x="6376" y="0"/>
                  </a:lnTo>
                  <a:lnTo>
                    <a:pt x="2094" y="11163"/>
                  </a:lnTo>
                  <a:lnTo>
                    <a:pt x="2094" y="19029"/>
                  </a:lnTo>
                  <a:lnTo>
                    <a:pt x="0" y="247670"/>
                  </a:lnTo>
                  <a:lnTo>
                    <a:pt x="0" y="255536"/>
                  </a:lnTo>
                  <a:lnTo>
                    <a:pt x="6376" y="266700"/>
                  </a:lnTo>
                  <a:lnTo>
                    <a:pt x="250750" y="266700"/>
                  </a:lnTo>
                  <a:lnTo>
                    <a:pt x="256094" y="255536"/>
                  </a:lnTo>
                  <a:lnTo>
                    <a:pt x="256094"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1" name="object 37">
              <a:extLst>
                <a:ext uri="{FF2B5EF4-FFF2-40B4-BE49-F238E27FC236}">
                  <a16:creationId xmlns:a16="http://schemas.microsoft.com/office/drawing/2014/main" id="{26AB17CD-EA9C-4700-80D1-758F0551015B}"/>
                </a:ext>
              </a:extLst>
            </p:cNvPr>
            <p:cNvPicPr/>
            <p:nvPr/>
          </p:nvPicPr>
          <p:blipFill>
            <a:blip r:embed="rId14" cstate="print"/>
            <a:stretch>
              <a:fillRect/>
            </a:stretch>
          </p:blipFill>
          <p:spPr>
            <a:xfrm>
              <a:off x="2416376" y="3647287"/>
              <a:ext cx="333326" cy="333326"/>
            </a:xfrm>
            <a:prstGeom prst="rect">
              <a:avLst/>
            </a:prstGeom>
          </p:spPr>
        </p:pic>
        <p:sp>
          <p:nvSpPr>
            <p:cNvPr id="32" name="object 38">
              <a:extLst>
                <a:ext uri="{FF2B5EF4-FFF2-40B4-BE49-F238E27FC236}">
                  <a16:creationId xmlns:a16="http://schemas.microsoft.com/office/drawing/2014/main" id="{E3EA0B4A-7358-48E6-A2E5-6E22EEB7F444}"/>
                </a:ext>
              </a:extLst>
            </p:cNvPr>
            <p:cNvSpPr/>
            <p:nvPr/>
          </p:nvSpPr>
          <p:spPr>
            <a:xfrm>
              <a:off x="2451099" y="3657600"/>
              <a:ext cx="266700" cy="266700"/>
            </a:xfrm>
            <a:custGeom>
              <a:avLst/>
              <a:gdLst/>
              <a:ahLst/>
              <a:cxnLst/>
              <a:rect l="l" t="t" r="r" b="b"/>
              <a:pathLst>
                <a:path w="266700" h="266700">
                  <a:moveTo>
                    <a:pt x="246260" y="0"/>
                  </a:moveTo>
                  <a:lnTo>
                    <a:pt x="17619" y="0"/>
                  </a:lnTo>
                  <a:lnTo>
                    <a:pt x="11548" y="1867"/>
                  </a:lnTo>
                  <a:lnTo>
                    <a:pt x="5860" y="6564"/>
                  </a:lnTo>
                  <a:lnTo>
                    <a:pt x="1646" y="12737"/>
                  </a:lnTo>
                  <a:lnTo>
                    <a:pt x="0" y="19029"/>
                  </a:lnTo>
                  <a:lnTo>
                    <a:pt x="3376" y="247670"/>
                  </a:lnTo>
                  <a:lnTo>
                    <a:pt x="3376" y="255536"/>
                  </a:lnTo>
                  <a:lnTo>
                    <a:pt x="9753" y="266700"/>
                  </a:lnTo>
                  <a:lnTo>
                    <a:pt x="246260" y="266700"/>
                  </a:lnTo>
                  <a:lnTo>
                    <a:pt x="252772" y="264832"/>
                  </a:lnTo>
                  <a:lnTo>
                    <a:pt x="259429" y="260134"/>
                  </a:lnTo>
                  <a:lnTo>
                    <a:pt x="264612" y="253962"/>
                  </a:lnTo>
                  <a:lnTo>
                    <a:pt x="266700" y="247670"/>
                  </a:lnTo>
                  <a:lnTo>
                    <a:pt x="266700" y="19029"/>
                  </a:lnTo>
                  <a:lnTo>
                    <a:pt x="264612" y="12737"/>
                  </a:lnTo>
                  <a:lnTo>
                    <a:pt x="259429" y="6564"/>
                  </a:lnTo>
                  <a:lnTo>
                    <a:pt x="252772" y="1867"/>
                  </a:lnTo>
                  <a:lnTo>
                    <a:pt x="24626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33" name="object 39">
            <a:extLst>
              <a:ext uri="{FF2B5EF4-FFF2-40B4-BE49-F238E27FC236}">
                <a16:creationId xmlns:a16="http://schemas.microsoft.com/office/drawing/2014/main" id="{D86D4E6B-DFA5-47D6-BFE0-2156F5818F1F}"/>
              </a:ext>
            </a:extLst>
          </p:cNvPr>
          <p:cNvGrpSpPr/>
          <p:nvPr/>
        </p:nvGrpSpPr>
        <p:grpSpPr>
          <a:xfrm>
            <a:off x="8436897" y="2570036"/>
            <a:ext cx="643890" cy="643255"/>
            <a:chOff x="628216" y="4076351"/>
            <a:chExt cx="643890" cy="643255"/>
          </a:xfrm>
        </p:grpSpPr>
        <p:pic>
          <p:nvPicPr>
            <p:cNvPr id="34" name="object 40">
              <a:extLst>
                <a:ext uri="{FF2B5EF4-FFF2-40B4-BE49-F238E27FC236}">
                  <a16:creationId xmlns:a16="http://schemas.microsoft.com/office/drawing/2014/main" id="{F305D8A6-E8B7-47A9-8043-E5BCC2C870E4}"/>
                </a:ext>
              </a:extLst>
            </p:cNvPr>
            <p:cNvPicPr/>
            <p:nvPr/>
          </p:nvPicPr>
          <p:blipFill>
            <a:blip r:embed="rId15" cstate="print"/>
            <a:stretch>
              <a:fillRect/>
            </a:stretch>
          </p:blipFill>
          <p:spPr>
            <a:xfrm>
              <a:off x="628216" y="4076351"/>
              <a:ext cx="333326" cy="333326"/>
            </a:xfrm>
            <a:prstGeom prst="rect">
              <a:avLst/>
            </a:prstGeom>
          </p:spPr>
        </p:pic>
        <p:sp>
          <p:nvSpPr>
            <p:cNvPr id="35" name="object 41">
              <a:extLst>
                <a:ext uri="{FF2B5EF4-FFF2-40B4-BE49-F238E27FC236}">
                  <a16:creationId xmlns:a16="http://schemas.microsoft.com/office/drawing/2014/main" id="{5650A89E-0E9F-4CEC-AA4E-487D916D9F7F}"/>
                </a:ext>
              </a:extLst>
            </p:cNvPr>
            <p:cNvSpPr/>
            <p:nvPr/>
          </p:nvSpPr>
          <p:spPr>
            <a:xfrm>
              <a:off x="660400" y="4089400"/>
              <a:ext cx="266700" cy="254000"/>
            </a:xfrm>
            <a:custGeom>
              <a:avLst/>
              <a:gdLst/>
              <a:ahLst/>
              <a:cxnLst/>
              <a:rect l="l" t="t" r="r" b="b"/>
              <a:pathLst>
                <a:path w="266700" h="254000">
                  <a:moveTo>
                    <a:pt x="256666" y="0"/>
                  </a:moveTo>
                  <a:lnTo>
                    <a:pt x="20159" y="0"/>
                  </a:lnTo>
                  <a:lnTo>
                    <a:pt x="13691" y="1439"/>
                  </a:lnTo>
                  <a:lnTo>
                    <a:pt x="7129" y="5197"/>
                  </a:lnTo>
                  <a:lnTo>
                    <a:pt x="2043" y="10429"/>
                  </a:lnTo>
                  <a:lnTo>
                    <a:pt x="0" y="16294"/>
                  </a:lnTo>
                  <a:lnTo>
                    <a:pt x="5916" y="244935"/>
                  </a:lnTo>
                  <a:lnTo>
                    <a:pt x="5916" y="252801"/>
                  </a:lnTo>
                  <a:lnTo>
                    <a:pt x="12293" y="254000"/>
                  </a:lnTo>
                  <a:lnTo>
                    <a:pt x="256666" y="254000"/>
                  </a:lnTo>
                  <a:lnTo>
                    <a:pt x="266700" y="252801"/>
                  </a:lnTo>
                  <a:lnTo>
                    <a:pt x="266700" y="8428"/>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6" name="object 42">
              <a:extLst>
                <a:ext uri="{FF2B5EF4-FFF2-40B4-BE49-F238E27FC236}">
                  <a16:creationId xmlns:a16="http://schemas.microsoft.com/office/drawing/2014/main" id="{EAACCCAF-2DE5-4B0D-A6A7-E7D94DF55B0B}"/>
                </a:ext>
              </a:extLst>
            </p:cNvPr>
            <p:cNvPicPr/>
            <p:nvPr/>
          </p:nvPicPr>
          <p:blipFill>
            <a:blip r:embed="rId16" cstate="print"/>
            <a:stretch>
              <a:fillRect/>
            </a:stretch>
          </p:blipFill>
          <p:spPr>
            <a:xfrm>
              <a:off x="938487" y="4076351"/>
              <a:ext cx="333326" cy="333326"/>
            </a:xfrm>
            <a:prstGeom prst="rect">
              <a:avLst/>
            </a:prstGeom>
          </p:spPr>
        </p:pic>
        <p:sp>
          <p:nvSpPr>
            <p:cNvPr id="37" name="object 43">
              <a:extLst>
                <a:ext uri="{FF2B5EF4-FFF2-40B4-BE49-F238E27FC236}">
                  <a16:creationId xmlns:a16="http://schemas.microsoft.com/office/drawing/2014/main" id="{0A7FA3CF-09AC-4D86-8EF9-1BAD053135F3}"/>
                </a:ext>
              </a:extLst>
            </p:cNvPr>
            <p:cNvSpPr/>
            <p:nvPr/>
          </p:nvSpPr>
          <p:spPr>
            <a:xfrm>
              <a:off x="976587" y="4089400"/>
              <a:ext cx="255904" cy="254000"/>
            </a:xfrm>
            <a:custGeom>
              <a:avLst/>
              <a:gdLst/>
              <a:ahLst/>
              <a:cxnLst/>
              <a:rect l="l" t="t" r="r" b="b"/>
              <a:pathLst>
                <a:path w="255905" h="254000">
                  <a:moveTo>
                    <a:pt x="250749" y="0"/>
                  </a:moveTo>
                  <a:lnTo>
                    <a:pt x="6376" y="0"/>
                  </a:lnTo>
                  <a:lnTo>
                    <a:pt x="1312" y="8428"/>
                  </a:lnTo>
                  <a:lnTo>
                    <a:pt x="1312" y="16294"/>
                  </a:lnTo>
                  <a:lnTo>
                    <a:pt x="0" y="244935"/>
                  </a:lnTo>
                  <a:lnTo>
                    <a:pt x="0" y="252801"/>
                  </a:lnTo>
                  <a:lnTo>
                    <a:pt x="6376" y="254000"/>
                  </a:lnTo>
                  <a:lnTo>
                    <a:pt x="250749" y="254000"/>
                  </a:lnTo>
                  <a:lnTo>
                    <a:pt x="255312" y="252801"/>
                  </a:lnTo>
                  <a:lnTo>
                    <a:pt x="255312" y="842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8" name="object 44">
              <a:extLst>
                <a:ext uri="{FF2B5EF4-FFF2-40B4-BE49-F238E27FC236}">
                  <a16:creationId xmlns:a16="http://schemas.microsoft.com/office/drawing/2014/main" id="{291B15A7-C985-4C84-9EE6-7C96B6650A59}"/>
                </a:ext>
              </a:extLst>
            </p:cNvPr>
            <p:cNvPicPr/>
            <p:nvPr/>
          </p:nvPicPr>
          <p:blipFill>
            <a:blip r:embed="rId17" cstate="print"/>
            <a:stretch>
              <a:fillRect/>
            </a:stretch>
          </p:blipFill>
          <p:spPr>
            <a:xfrm>
              <a:off x="628216" y="4386231"/>
              <a:ext cx="333326" cy="333326"/>
            </a:xfrm>
            <a:prstGeom prst="rect">
              <a:avLst/>
            </a:prstGeom>
          </p:spPr>
        </p:pic>
        <p:sp>
          <p:nvSpPr>
            <p:cNvPr id="39" name="object 45">
              <a:extLst>
                <a:ext uri="{FF2B5EF4-FFF2-40B4-BE49-F238E27FC236}">
                  <a16:creationId xmlns:a16="http://schemas.microsoft.com/office/drawing/2014/main" id="{1E92872B-CBC7-45AC-A772-FBEE596266F3}"/>
                </a:ext>
              </a:extLst>
            </p:cNvPr>
            <p:cNvSpPr/>
            <p:nvPr/>
          </p:nvSpPr>
          <p:spPr>
            <a:xfrm>
              <a:off x="660400" y="4406900"/>
              <a:ext cx="266700" cy="254000"/>
            </a:xfrm>
            <a:custGeom>
              <a:avLst/>
              <a:gdLst/>
              <a:ahLst/>
              <a:cxnLst/>
              <a:rect l="l" t="t" r="r" b="b"/>
              <a:pathLst>
                <a:path w="266700" h="254000">
                  <a:moveTo>
                    <a:pt x="256666" y="0"/>
                  </a:moveTo>
                  <a:lnTo>
                    <a:pt x="12293" y="0"/>
                  </a:lnTo>
                  <a:lnTo>
                    <a:pt x="0" y="808"/>
                  </a:lnTo>
                  <a:lnTo>
                    <a:pt x="0" y="8674"/>
                  </a:lnTo>
                  <a:lnTo>
                    <a:pt x="5916" y="237315"/>
                  </a:lnTo>
                  <a:lnTo>
                    <a:pt x="5916" y="245181"/>
                  </a:lnTo>
                  <a:lnTo>
                    <a:pt x="12293" y="254000"/>
                  </a:lnTo>
                  <a:lnTo>
                    <a:pt x="256666" y="254000"/>
                  </a:lnTo>
                  <a:lnTo>
                    <a:pt x="266700" y="245181"/>
                  </a:lnTo>
                  <a:lnTo>
                    <a:pt x="266700" y="808"/>
                  </a:lnTo>
                  <a:lnTo>
                    <a:pt x="256666"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0" name="object 46">
              <a:extLst>
                <a:ext uri="{FF2B5EF4-FFF2-40B4-BE49-F238E27FC236}">
                  <a16:creationId xmlns:a16="http://schemas.microsoft.com/office/drawing/2014/main" id="{4D3DC1C7-BF0E-4822-84B0-84272D78166D}"/>
                </a:ext>
              </a:extLst>
            </p:cNvPr>
            <p:cNvPicPr/>
            <p:nvPr/>
          </p:nvPicPr>
          <p:blipFill>
            <a:blip r:embed="rId18" cstate="print"/>
            <a:stretch>
              <a:fillRect/>
            </a:stretch>
          </p:blipFill>
          <p:spPr>
            <a:xfrm>
              <a:off x="938487" y="4386231"/>
              <a:ext cx="333326" cy="333326"/>
            </a:xfrm>
            <a:prstGeom prst="rect">
              <a:avLst/>
            </a:prstGeom>
          </p:spPr>
        </p:pic>
        <p:sp>
          <p:nvSpPr>
            <p:cNvPr id="41" name="object 47">
              <a:extLst>
                <a:ext uri="{FF2B5EF4-FFF2-40B4-BE49-F238E27FC236}">
                  <a16:creationId xmlns:a16="http://schemas.microsoft.com/office/drawing/2014/main" id="{526E551D-2118-4DCA-AC34-5815869ECAFE}"/>
                </a:ext>
              </a:extLst>
            </p:cNvPr>
            <p:cNvSpPr/>
            <p:nvPr/>
          </p:nvSpPr>
          <p:spPr>
            <a:xfrm>
              <a:off x="976587" y="4406900"/>
              <a:ext cx="255904" cy="254000"/>
            </a:xfrm>
            <a:custGeom>
              <a:avLst/>
              <a:gdLst/>
              <a:ahLst/>
              <a:cxnLst/>
              <a:rect l="l" t="t" r="r" b="b"/>
              <a:pathLst>
                <a:path w="255905" h="254000">
                  <a:moveTo>
                    <a:pt x="250749" y="0"/>
                  </a:moveTo>
                  <a:lnTo>
                    <a:pt x="6376" y="0"/>
                  </a:lnTo>
                  <a:lnTo>
                    <a:pt x="1312" y="808"/>
                  </a:lnTo>
                  <a:lnTo>
                    <a:pt x="1312" y="8674"/>
                  </a:lnTo>
                  <a:lnTo>
                    <a:pt x="0" y="237315"/>
                  </a:lnTo>
                  <a:lnTo>
                    <a:pt x="0" y="245181"/>
                  </a:lnTo>
                  <a:lnTo>
                    <a:pt x="6376" y="254000"/>
                  </a:lnTo>
                  <a:lnTo>
                    <a:pt x="250749" y="254000"/>
                  </a:lnTo>
                  <a:lnTo>
                    <a:pt x="255312" y="245181"/>
                  </a:lnTo>
                  <a:lnTo>
                    <a:pt x="255312" y="80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42" name="object 48">
            <a:extLst>
              <a:ext uri="{FF2B5EF4-FFF2-40B4-BE49-F238E27FC236}">
                <a16:creationId xmlns:a16="http://schemas.microsoft.com/office/drawing/2014/main" id="{56E64139-37A9-4B47-BE32-08472853FE4D}"/>
              </a:ext>
            </a:extLst>
          </p:cNvPr>
          <p:cNvGrpSpPr/>
          <p:nvPr/>
        </p:nvGrpSpPr>
        <p:grpSpPr>
          <a:xfrm>
            <a:off x="9175842" y="2570036"/>
            <a:ext cx="643890" cy="643255"/>
            <a:chOff x="1367161" y="4076351"/>
            <a:chExt cx="643890" cy="643255"/>
          </a:xfrm>
        </p:grpSpPr>
        <p:pic>
          <p:nvPicPr>
            <p:cNvPr id="43" name="object 49">
              <a:extLst>
                <a:ext uri="{FF2B5EF4-FFF2-40B4-BE49-F238E27FC236}">
                  <a16:creationId xmlns:a16="http://schemas.microsoft.com/office/drawing/2014/main" id="{2D4EB5F4-3858-4006-82E2-B1A28781ABBA}"/>
                </a:ext>
              </a:extLst>
            </p:cNvPr>
            <p:cNvPicPr/>
            <p:nvPr/>
          </p:nvPicPr>
          <p:blipFill>
            <a:blip r:embed="rId19" cstate="print"/>
            <a:stretch>
              <a:fillRect/>
            </a:stretch>
          </p:blipFill>
          <p:spPr>
            <a:xfrm>
              <a:off x="1367161" y="4076351"/>
              <a:ext cx="333326" cy="333326"/>
            </a:xfrm>
            <a:prstGeom prst="rect">
              <a:avLst/>
            </a:prstGeom>
          </p:spPr>
        </p:pic>
        <p:sp>
          <p:nvSpPr>
            <p:cNvPr id="44" name="object 50">
              <a:extLst>
                <a:ext uri="{FF2B5EF4-FFF2-40B4-BE49-F238E27FC236}">
                  <a16:creationId xmlns:a16="http://schemas.microsoft.com/office/drawing/2014/main" id="{E1A8B1A6-F91E-426D-8C5D-D304DD8D30D8}"/>
                </a:ext>
              </a:extLst>
            </p:cNvPr>
            <p:cNvSpPr/>
            <p:nvPr/>
          </p:nvSpPr>
          <p:spPr>
            <a:xfrm>
              <a:off x="1405261" y="4089400"/>
              <a:ext cx="258445" cy="254000"/>
            </a:xfrm>
            <a:custGeom>
              <a:avLst/>
              <a:gdLst/>
              <a:ahLst/>
              <a:cxnLst/>
              <a:rect l="l" t="t" r="r" b="b"/>
              <a:pathLst>
                <a:path w="258444" h="254000">
                  <a:moveTo>
                    <a:pt x="250750" y="0"/>
                  </a:moveTo>
                  <a:lnTo>
                    <a:pt x="6376" y="0"/>
                  </a:lnTo>
                  <a:lnTo>
                    <a:pt x="4438" y="8428"/>
                  </a:lnTo>
                  <a:lnTo>
                    <a:pt x="4438" y="16294"/>
                  </a:lnTo>
                  <a:lnTo>
                    <a:pt x="0" y="244935"/>
                  </a:lnTo>
                  <a:lnTo>
                    <a:pt x="0" y="252801"/>
                  </a:lnTo>
                  <a:lnTo>
                    <a:pt x="6376" y="254000"/>
                  </a:lnTo>
                  <a:lnTo>
                    <a:pt x="250750" y="254000"/>
                  </a:lnTo>
                  <a:lnTo>
                    <a:pt x="258438" y="252801"/>
                  </a:lnTo>
                  <a:lnTo>
                    <a:pt x="258438" y="8428"/>
                  </a:lnTo>
                  <a:lnTo>
                    <a:pt x="250750" y="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5" name="object 51">
              <a:extLst>
                <a:ext uri="{FF2B5EF4-FFF2-40B4-BE49-F238E27FC236}">
                  <a16:creationId xmlns:a16="http://schemas.microsoft.com/office/drawing/2014/main" id="{7B23FCF7-906F-4644-A96A-26DEEEB3D3C7}"/>
                </a:ext>
              </a:extLst>
            </p:cNvPr>
            <p:cNvPicPr/>
            <p:nvPr/>
          </p:nvPicPr>
          <p:blipFill>
            <a:blip r:embed="rId20" cstate="print"/>
            <a:stretch>
              <a:fillRect/>
            </a:stretch>
          </p:blipFill>
          <p:spPr>
            <a:xfrm>
              <a:off x="1677432" y="4076351"/>
              <a:ext cx="333326" cy="333326"/>
            </a:xfrm>
            <a:prstGeom prst="rect">
              <a:avLst/>
            </a:prstGeom>
          </p:spPr>
        </p:pic>
        <p:pic>
          <p:nvPicPr>
            <p:cNvPr id="46" name="object 52">
              <a:extLst>
                <a:ext uri="{FF2B5EF4-FFF2-40B4-BE49-F238E27FC236}">
                  <a16:creationId xmlns:a16="http://schemas.microsoft.com/office/drawing/2014/main" id="{C1F77133-B8EF-419B-970D-D5AC4AB98B07}"/>
                </a:ext>
              </a:extLst>
            </p:cNvPr>
            <p:cNvPicPr/>
            <p:nvPr/>
          </p:nvPicPr>
          <p:blipFill>
            <a:blip r:embed="rId21" cstate="print"/>
            <a:stretch>
              <a:fillRect/>
            </a:stretch>
          </p:blipFill>
          <p:spPr>
            <a:xfrm>
              <a:off x="1714499" y="4089400"/>
              <a:ext cx="254000" cy="254000"/>
            </a:xfrm>
            <a:prstGeom prst="rect">
              <a:avLst/>
            </a:prstGeom>
          </p:spPr>
        </p:pic>
        <p:pic>
          <p:nvPicPr>
            <p:cNvPr id="47" name="object 53">
              <a:extLst>
                <a:ext uri="{FF2B5EF4-FFF2-40B4-BE49-F238E27FC236}">
                  <a16:creationId xmlns:a16="http://schemas.microsoft.com/office/drawing/2014/main" id="{D6500F0D-81D2-4E2E-8BDB-FFB6D5628424}"/>
                </a:ext>
              </a:extLst>
            </p:cNvPr>
            <p:cNvPicPr/>
            <p:nvPr/>
          </p:nvPicPr>
          <p:blipFill>
            <a:blip r:embed="rId22" cstate="print"/>
            <a:stretch>
              <a:fillRect/>
            </a:stretch>
          </p:blipFill>
          <p:spPr>
            <a:xfrm>
              <a:off x="1367161" y="4386231"/>
              <a:ext cx="333326" cy="333326"/>
            </a:xfrm>
            <a:prstGeom prst="rect">
              <a:avLst/>
            </a:prstGeom>
          </p:spPr>
        </p:pic>
        <p:sp>
          <p:nvSpPr>
            <p:cNvPr id="48" name="object 54">
              <a:extLst>
                <a:ext uri="{FF2B5EF4-FFF2-40B4-BE49-F238E27FC236}">
                  <a16:creationId xmlns:a16="http://schemas.microsoft.com/office/drawing/2014/main" id="{B43D5752-53D0-4A5D-B42B-B3ECA046630C}"/>
                </a:ext>
              </a:extLst>
            </p:cNvPr>
            <p:cNvSpPr/>
            <p:nvPr/>
          </p:nvSpPr>
          <p:spPr>
            <a:xfrm>
              <a:off x="1405261" y="4406900"/>
              <a:ext cx="258445" cy="254000"/>
            </a:xfrm>
            <a:custGeom>
              <a:avLst/>
              <a:gdLst/>
              <a:ahLst/>
              <a:cxnLst/>
              <a:rect l="l" t="t" r="r" b="b"/>
              <a:pathLst>
                <a:path w="258444" h="254000">
                  <a:moveTo>
                    <a:pt x="250750" y="0"/>
                  </a:moveTo>
                  <a:lnTo>
                    <a:pt x="6376" y="0"/>
                  </a:lnTo>
                  <a:lnTo>
                    <a:pt x="4438" y="808"/>
                  </a:lnTo>
                  <a:lnTo>
                    <a:pt x="4438" y="8674"/>
                  </a:lnTo>
                  <a:lnTo>
                    <a:pt x="0" y="237315"/>
                  </a:lnTo>
                  <a:lnTo>
                    <a:pt x="0" y="245181"/>
                  </a:lnTo>
                  <a:lnTo>
                    <a:pt x="6376" y="254000"/>
                  </a:lnTo>
                  <a:lnTo>
                    <a:pt x="250750" y="254000"/>
                  </a:lnTo>
                  <a:lnTo>
                    <a:pt x="258438" y="245181"/>
                  </a:lnTo>
                  <a:lnTo>
                    <a:pt x="258438"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9" name="object 55">
              <a:extLst>
                <a:ext uri="{FF2B5EF4-FFF2-40B4-BE49-F238E27FC236}">
                  <a16:creationId xmlns:a16="http://schemas.microsoft.com/office/drawing/2014/main" id="{8220C58E-13D1-4A1B-ACD8-29DDE3037C1F}"/>
                </a:ext>
              </a:extLst>
            </p:cNvPr>
            <p:cNvPicPr/>
            <p:nvPr/>
          </p:nvPicPr>
          <p:blipFill>
            <a:blip r:embed="rId23" cstate="print"/>
            <a:stretch>
              <a:fillRect/>
            </a:stretch>
          </p:blipFill>
          <p:spPr>
            <a:xfrm>
              <a:off x="1677432" y="4386231"/>
              <a:ext cx="333326" cy="333326"/>
            </a:xfrm>
            <a:prstGeom prst="rect">
              <a:avLst/>
            </a:prstGeom>
          </p:spPr>
        </p:pic>
        <p:sp>
          <p:nvSpPr>
            <p:cNvPr id="50" name="object 56">
              <a:extLst>
                <a:ext uri="{FF2B5EF4-FFF2-40B4-BE49-F238E27FC236}">
                  <a16:creationId xmlns:a16="http://schemas.microsoft.com/office/drawing/2014/main" id="{3089E467-6616-44AC-9174-E1DF18345359}"/>
                </a:ext>
              </a:extLst>
            </p:cNvPr>
            <p:cNvSpPr/>
            <p:nvPr/>
          </p:nvSpPr>
          <p:spPr>
            <a:xfrm>
              <a:off x="1714500" y="4406900"/>
              <a:ext cx="254000" cy="254000"/>
            </a:xfrm>
            <a:custGeom>
              <a:avLst/>
              <a:gdLst/>
              <a:ahLst/>
              <a:cxnLst/>
              <a:rect l="l" t="t" r="r" b="b"/>
              <a:pathLst>
                <a:path w="254000" h="254000">
                  <a:moveTo>
                    <a:pt x="254000" y="1270"/>
                  </a:moveTo>
                  <a:lnTo>
                    <a:pt x="253517" y="1270"/>
                  </a:lnTo>
                  <a:lnTo>
                    <a:pt x="253517" y="0"/>
                  </a:lnTo>
                  <a:lnTo>
                    <a:pt x="1587" y="0"/>
                  </a:lnTo>
                  <a:lnTo>
                    <a:pt x="1587" y="1270"/>
                  </a:lnTo>
                  <a:lnTo>
                    <a:pt x="0" y="1270"/>
                  </a:lnTo>
                  <a:lnTo>
                    <a:pt x="0" y="8890"/>
                  </a:lnTo>
                  <a:lnTo>
                    <a:pt x="508" y="8890"/>
                  </a:lnTo>
                  <a:lnTo>
                    <a:pt x="508" y="237490"/>
                  </a:lnTo>
                  <a:lnTo>
                    <a:pt x="1028" y="237490"/>
                  </a:lnTo>
                  <a:lnTo>
                    <a:pt x="1028" y="245110"/>
                  </a:lnTo>
                  <a:lnTo>
                    <a:pt x="4191" y="245110"/>
                  </a:lnTo>
                  <a:lnTo>
                    <a:pt x="4191" y="254000"/>
                  </a:lnTo>
                  <a:lnTo>
                    <a:pt x="252895" y="254000"/>
                  </a:lnTo>
                  <a:lnTo>
                    <a:pt x="252895" y="245110"/>
                  </a:lnTo>
                  <a:lnTo>
                    <a:pt x="254000" y="245110"/>
                  </a:lnTo>
                  <a:lnTo>
                    <a:pt x="254000" y="237490"/>
                  </a:lnTo>
                  <a:lnTo>
                    <a:pt x="254000" y="8890"/>
                  </a:lnTo>
                  <a:lnTo>
                    <a:pt x="254000" y="127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51" name="object 57">
            <a:extLst>
              <a:ext uri="{FF2B5EF4-FFF2-40B4-BE49-F238E27FC236}">
                <a16:creationId xmlns:a16="http://schemas.microsoft.com/office/drawing/2014/main" id="{26780ED8-ACDA-4183-98CC-6E0C15E7357E}"/>
              </a:ext>
            </a:extLst>
          </p:cNvPr>
          <p:cNvGrpSpPr/>
          <p:nvPr/>
        </p:nvGrpSpPr>
        <p:grpSpPr>
          <a:xfrm>
            <a:off x="9914786" y="2570036"/>
            <a:ext cx="643890" cy="643255"/>
            <a:chOff x="2106105" y="4076351"/>
            <a:chExt cx="643890" cy="643255"/>
          </a:xfrm>
        </p:grpSpPr>
        <p:pic>
          <p:nvPicPr>
            <p:cNvPr id="52" name="object 58">
              <a:extLst>
                <a:ext uri="{FF2B5EF4-FFF2-40B4-BE49-F238E27FC236}">
                  <a16:creationId xmlns:a16="http://schemas.microsoft.com/office/drawing/2014/main" id="{6EB78BC9-4E8E-44F8-9FDF-8E1AE098D4F2}"/>
                </a:ext>
              </a:extLst>
            </p:cNvPr>
            <p:cNvPicPr/>
            <p:nvPr/>
          </p:nvPicPr>
          <p:blipFill>
            <a:blip r:embed="rId24" cstate="print"/>
            <a:stretch>
              <a:fillRect/>
            </a:stretch>
          </p:blipFill>
          <p:spPr>
            <a:xfrm>
              <a:off x="2106105" y="4076351"/>
              <a:ext cx="333326" cy="333326"/>
            </a:xfrm>
            <a:prstGeom prst="rect">
              <a:avLst/>
            </a:prstGeom>
          </p:spPr>
        </p:pic>
        <p:sp>
          <p:nvSpPr>
            <p:cNvPr id="53" name="object 59">
              <a:extLst>
                <a:ext uri="{FF2B5EF4-FFF2-40B4-BE49-F238E27FC236}">
                  <a16:creationId xmlns:a16="http://schemas.microsoft.com/office/drawing/2014/main" id="{A660E415-6914-4798-9505-24335273A76D}"/>
                </a:ext>
              </a:extLst>
            </p:cNvPr>
            <p:cNvSpPr/>
            <p:nvPr/>
          </p:nvSpPr>
          <p:spPr>
            <a:xfrm>
              <a:off x="2144205" y="4089400"/>
              <a:ext cx="256540" cy="254000"/>
            </a:xfrm>
            <a:custGeom>
              <a:avLst/>
              <a:gdLst/>
              <a:ahLst/>
              <a:cxnLst/>
              <a:rect l="l" t="t" r="r" b="b"/>
              <a:pathLst>
                <a:path w="256539" h="254000">
                  <a:moveTo>
                    <a:pt x="250750" y="0"/>
                  </a:moveTo>
                  <a:lnTo>
                    <a:pt x="6376" y="0"/>
                  </a:lnTo>
                  <a:lnTo>
                    <a:pt x="2094" y="8428"/>
                  </a:lnTo>
                  <a:lnTo>
                    <a:pt x="2094" y="16294"/>
                  </a:lnTo>
                  <a:lnTo>
                    <a:pt x="0" y="244935"/>
                  </a:lnTo>
                  <a:lnTo>
                    <a:pt x="0" y="252801"/>
                  </a:lnTo>
                  <a:lnTo>
                    <a:pt x="6376" y="254000"/>
                  </a:lnTo>
                  <a:lnTo>
                    <a:pt x="250750" y="254000"/>
                  </a:lnTo>
                  <a:lnTo>
                    <a:pt x="256094" y="252801"/>
                  </a:lnTo>
                  <a:lnTo>
                    <a:pt x="256094" y="8428"/>
                  </a:lnTo>
                  <a:lnTo>
                    <a:pt x="25075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4" name="object 60">
              <a:extLst>
                <a:ext uri="{FF2B5EF4-FFF2-40B4-BE49-F238E27FC236}">
                  <a16:creationId xmlns:a16="http://schemas.microsoft.com/office/drawing/2014/main" id="{D5660061-F54C-494E-B294-1785FA6B58C1}"/>
                </a:ext>
              </a:extLst>
            </p:cNvPr>
            <p:cNvPicPr/>
            <p:nvPr/>
          </p:nvPicPr>
          <p:blipFill>
            <a:blip r:embed="rId25" cstate="print"/>
            <a:stretch>
              <a:fillRect/>
            </a:stretch>
          </p:blipFill>
          <p:spPr>
            <a:xfrm>
              <a:off x="2416376" y="4076351"/>
              <a:ext cx="333326" cy="333326"/>
            </a:xfrm>
            <a:prstGeom prst="rect">
              <a:avLst/>
            </a:prstGeom>
          </p:spPr>
        </p:pic>
        <p:sp>
          <p:nvSpPr>
            <p:cNvPr id="55" name="object 61">
              <a:extLst>
                <a:ext uri="{FF2B5EF4-FFF2-40B4-BE49-F238E27FC236}">
                  <a16:creationId xmlns:a16="http://schemas.microsoft.com/office/drawing/2014/main" id="{FB64864D-3B78-4255-B6B4-47645924576E}"/>
                </a:ext>
              </a:extLst>
            </p:cNvPr>
            <p:cNvSpPr/>
            <p:nvPr/>
          </p:nvSpPr>
          <p:spPr>
            <a:xfrm>
              <a:off x="2451099" y="4089400"/>
              <a:ext cx="266700" cy="254000"/>
            </a:xfrm>
            <a:custGeom>
              <a:avLst/>
              <a:gdLst/>
              <a:ahLst/>
              <a:cxnLst/>
              <a:rect l="l" t="t" r="r" b="b"/>
              <a:pathLst>
                <a:path w="266700" h="254000">
                  <a:moveTo>
                    <a:pt x="246260" y="0"/>
                  </a:moveTo>
                  <a:lnTo>
                    <a:pt x="9753" y="0"/>
                  </a:lnTo>
                  <a:lnTo>
                    <a:pt x="0" y="8428"/>
                  </a:lnTo>
                  <a:lnTo>
                    <a:pt x="0" y="16294"/>
                  </a:lnTo>
                  <a:lnTo>
                    <a:pt x="3376" y="244935"/>
                  </a:lnTo>
                  <a:lnTo>
                    <a:pt x="3376" y="252801"/>
                  </a:lnTo>
                  <a:lnTo>
                    <a:pt x="9753" y="254000"/>
                  </a:lnTo>
                  <a:lnTo>
                    <a:pt x="254125" y="254000"/>
                  </a:lnTo>
                  <a:lnTo>
                    <a:pt x="266700" y="252801"/>
                  </a:lnTo>
                  <a:lnTo>
                    <a:pt x="266700" y="16294"/>
                  </a:lnTo>
                  <a:lnTo>
                    <a:pt x="264612" y="10429"/>
                  </a:lnTo>
                  <a:lnTo>
                    <a:pt x="259429" y="5197"/>
                  </a:lnTo>
                  <a:lnTo>
                    <a:pt x="252772" y="1439"/>
                  </a:lnTo>
                  <a:lnTo>
                    <a:pt x="24626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6" name="object 62">
              <a:extLst>
                <a:ext uri="{FF2B5EF4-FFF2-40B4-BE49-F238E27FC236}">
                  <a16:creationId xmlns:a16="http://schemas.microsoft.com/office/drawing/2014/main" id="{32195F3F-389E-44D7-A89F-CE2912E12716}"/>
                </a:ext>
              </a:extLst>
            </p:cNvPr>
            <p:cNvPicPr/>
            <p:nvPr/>
          </p:nvPicPr>
          <p:blipFill>
            <a:blip r:embed="rId26" cstate="print"/>
            <a:stretch>
              <a:fillRect/>
            </a:stretch>
          </p:blipFill>
          <p:spPr>
            <a:xfrm>
              <a:off x="2106105" y="4386231"/>
              <a:ext cx="333326" cy="333326"/>
            </a:xfrm>
            <a:prstGeom prst="rect">
              <a:avLst/>
            </a:prstGeom>
          </p:spPr>
        </p:pic>
        <p:sp>
          <p:nvSpPr>
            <p:cNvPr id="57" name="object 63">
              <a:extLst>
                <a:ext uri="{FF2B5EF4-FFF2-40B4-BE49-F238E27FC236}">
                  <a16:creationId xmlns:a16="http://schemas.microsoft.com/office/drawing/2014/main" id="{3DD3A96E-F221-4AD8-8C0C-D7CF543D329A}"/>
                </a:ext>
              </a:extLst>
            </p:cNvPr>
            <p:cNvSpPr/>
            <p:nvPr/>
          </p:nvSpPr>
          <p:spPr>
            <a:xfrm>
              <a:off x="2144205" y="4406900"/>
              <a:ext cx="256540" cy="254000"/>
            </a:xfrm>
            <a:custGeom>
              <a:avLst/>
              <a:gdLst/>
              <a:ahLst/>
              <a:cxnLst/>
              <a:rect l="l" t="t" r="r" b="b"/>
              <a:pathLst>
                <a:path w="256539" h="254000">
                  <a:moveTo>
                    <a:pt x="250750" y="0"/>
                  </a:moveTo>
                  <a:lnTo>
                    <a:pt x="6376" y="0"/>
                  </a:lnTo>
                  <a:lnTo>
                    <a:pt x="2094" y="808"/>
                  </a:lnTo>
                  <a:lnTo>
                    <a:pt x="2094" y="8674"/>
                  </a:lnTo>
                  <a:lnTo>
                    <a:pt x="0" y="237315"/>
                  </a:lnTo>
                  <a:lnTo>
                    <a:pt x="0" y="245181"/>
                  </a:lnTo>
                  <a:lnTo>
                    <a:pt x="6376" y="254000"/>
                  </a:lnTo>
                  <a:lnTo>
                    <a:pt x="250750" y="254000"/>
                  </a:lnTo>
                  <a:lnTo>
                    <a:pt x="256094" y="245181"/>
                  </a:lnTo>
                  <a:lnTo>
                    <a:pt x="256094"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8" name="object 64">
              <a:extLst>
                <a:ext uri="{FF2B5EF4-FFF2-40B4-BE49-F238E27FC236}">
                  <a16:creationId xmlns:a16="http://schemas.microsoft.com/office/drawing/2014/main" id="{8C7F0071-028A-46D9-81BA-B58DC4B435B5}"/>
                </a:ext>
              </a:extLst>
            </p:cNvPr>
            <p:cNvPicPr/>
            <p:nvPr/>
          </p:nvPicPr>
          <p:blipFill>
            <a:blip r:embed="rId27" cstate="print"/>
            <a:stretch>
              <a:fillRect/>
            </a:stretch>
          </p:blipFill>
          <p:spPr>
            <a:xfrm>
              <a:off x="2416376" y="4386231"/>
              <a:ext cx="333326" cy="333326"/>
            </a:xfrm>
            <a:prstGeom prst="rect">
              <a:avLst/>
            </a:prstGeom>
          </p:spPr>
        </p:pic>
        <p:sp>
          <p:nvSpPr>
            <p:cNvPr id="59" name="object 65">
              <a:extLst>
                <a:ext uri="{FF2B5EF4-FFF2-40B4-BE49-F238E27FC236}">
                  <a16:creationId xmlns:a16="http://schemas.microsoft.com/office/drawing/2014/main" id="{66746B7E-9B4A-4EEE-8C40-7D6936EC2E78}"/>
                </a:ext>
              </a:extLst>
            </p:cNvPr>
            <p:cNvSpPr/>
            <p:nvPr/>
          </p:nvSpPr>
          <p:spPr>
            <a:xfrm>
              <a:off x="2451099" y="4406900"/>
              <a:ext cx="266700" cy="254000"/>
            </a:xfrm>
            <a:custGeom>
              <a:avLst/>
              <a:gdLst/>
              <a:ahLst/>
              <a:cxnLst/>
              <a:rect l="l" t="t" r="r" b="b"/>
              <a:pathLst>
                <a:path w="266700" h="254000">
                  <a:moveTo>
                    <a:pt x="254125" y="0"/>
                  </a:moveTo>
                  <a:lnTo>
                    <a:pt x="9753" y="0"/>
                  </a:lnTo>
                  <a:lnTo>
                    <a:pt x="0" y="808"/>
                  </a:lnTo>
                  <a:lnTo>
                    <a:pt x="0" y="8674"/>
                  </a:lnTo>
                  <a:lnTo>
                    <a:pt x="3376" y="237315"/>
                  </a:lnTo>
                  <a:lnTo>
                    <a:pt x="3376" y="245181"/>
                  </a:lnTo>
                  <a:lnTo>
                    <a:pt x="9753" y="254000"/>
                  </a:lnTo>
                  <a:lnTo>
                    <a:pt x="246260" y="254000"/>
                  </a:lnTo>
                  <a:lnTo>
                    <a:pt x="252772" y="252499"/>
                  </a:lnTo>
                  <a:lnTo>
                    <a:pt x="259429" y="248607"/>
                  </a:lnTo>
                  <a:lnTo>
                    <a:pt x="264612" y="243240"/>
                  </a:lnTo>
                  <a:lnTo>
                    <a:pt x="266700" y="237315"/>
                  </a:lnTo>
                  <a:lnTo>
                    <a:pt x="266700" y="808"/>
                  </a:lnTo>
                  <a:lnTo>
                    <a:pt x="254125"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
        <p:nvSpPr>
          <p:cNvPr id="60" name="object 66">
            <a:extLst>
              <a:ext uri="{FF2B5EF4-FFF2-40B4-BE49-F238E27FC236}">
                <a16:creationId xmlns:a16="http://schemas.microsoft.com/office/drawing/2014/main" id="{DAC97673-9461-49C7-A736-55BFDA40D2F0}"/>
              </a:ext>
            </a:extLst>
          </p:cNvPr>
          <p:cNvSpPr txBox="1"/>
          <p:nvPr/>
        </p:nvSpPr>
        <p:spPr>
          <a:xfrm>
            <a:off x="8387367" y="1369352"/>
            <a:ext cx="2130425" cy="269240"/>
          </a:xfrm>
          <a:prstGeom prst="rect">
            <a:avLst/>
          </a:prstGeom>
        </p:spPr>
        <p:txBody>
          <a:bodyPr vert="horz" wrap="square" lIns="0" tIns="12700" rIns="0" bIns="0" rtlCol="0">
            <a:spAutoFit/>
          </a:bodyPr>
          <a:lstStyle/>
          <a:p>
            <a:pPr marL="12700">
              <a:lnSpc>
                <a:spcPct val="100000"/>
              </a:lnSpc>
              <a:spcBef>
                <a:spcPts val="100"/>
              </a:spcBef>
            </a:pPr>
            <a:r>
              <a:rPr sz="1600" spc="-35" dirty="0">
                <a:latin typeface="Helvetica" panose="020B0604020202020204" pitchFamily="34" charset="0"/>
                <a:cs typeface="Helvetica" panose="020B0604020202020204" pitchFamily="34" charset="0"/>
              </a:rPr>
              <a:t>Deploy</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Multiple</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Clusters</a:t>
            </a:r>
            <a:endParaRPr sz="1600" dirty="0">
              <a:latin typeface="Helvetica" panose="020B0604020202020204" pitchFamily="34" charset="0"/>
              <a:cs typeface="Helvetica" panose="020B0604020202020204" pitchFamily="34" charset="0"/>
            </a:endParaRPr>
          </a:p>
        </p:txBody>
      </p:sp>
      <p:sp>
        <p:nvSpPr>
          <p:cNvPr id="61" name="object 67">
            <a:extLst>
              <a:ext uri="{FF2B5EF4-FFF2-40B4-BE49-F238E27FC236}">
                <a16:creationId xmlns:a16="http://schemas.microsoft.com/office/drawing/2014/main" id="{8F2242A3-7AC7-486B-932E-1DF4950B4016}"/>
              </a:ext>
            </a:extLst>
          </p:cNvPr>
          <p:cNvSpPr txBox="1"/>
          <p:nvPr/>
        </p:nvSpPr>
        <p:spPr>
          <a:xfrm>
            <a:off x="7524072" y="3893807"/>
            <a:ext cx="2216150" cy="269240"/>
          </a:xfrm>
          <a:prstGeom prst="rect">
            <a:avLst/>
          </a:prstGeom>
        </p:spPr>
        <p:txBody>
          <a:bodyPr vert="horz" wrap="square" lIns="0" tIns="12700" rIns="0" bIns="0" rtlCol="0">
            <a:spAutoFit/>
          </a:bodyPr>
          <a:lstStyle/>
          <a:p>
            <a:pPr marL="12700">
              <a:lnSpc>
                <a:spcPct val="100000"/>
              </a:lnSpc>
              <a:spcBef>
                <a:spcPts val="100"/>
              </a:spcBef>
            </a:pPr>
            <a:r>
              <a:rPr sz="1600" spc="-60" dirty="0">
                <a:latin typeface="Helvetica" panose="020B0604020202020204" pitchFamily="34" charset="0"/>
                <a:cs typeface="Helvetica" panose="020B0604020202020204" pitchFamily="34" charset="0"/>
              </a:rPr>
              <a:t>Resize</a:t>
            </a:r>
            <a:r>
              <a:rPr sz="1600" spc="-30" dirty="0">
                <a:latin typeface="Helvetica" panose="020B0604020202020204" pitchFamily="34" charset="0"/>
                <a:cs typeface="Helvetica" panose="020B0604020202020204" pitchFamily="34" charset="0"/>
              </a:rPr>
              <a:t> </a:t>
            </a:r>
            <a:r>
              <a:rPr sz="1600" spc="-60" dirty="0">
                <a:latin typeface="Helvetica" panose="020B0604020202020204" pitchFamily="34" charset="0"/>
                <a:cs typeface="Helvetica" panose="020B0604020202020204" pitchFamily="34" charset="0"/>
              </a:rPr>
              <a:t>a</a:t>
            </a:r>
            <a:r>
              <a:rPr sz="1600" spc="-25" dirty="0">
                <a:latin typeface="Helvetica" panose="020B0604020202020204" pitchFamily="34" charset="0"/>
                <a:cs typeface="Helvetica" panose="020B0604020202020204" pitchFamily="34" charset="0"/>
              </a:rPr>
              <a:t> </a:t>
            </a:r>
            <a:r>
              <a:rPr sz="1600" spc="-40" dirty="0">
                <a:latin typeface="Helvetica" panose="020B0604020202020204" pitchFamily="34" charset="0"/>
                <a:cs typeface="Helvetica" panose="020B0604020202020204" pitchFamily="34" charset="0"/>
              </a:rPr>
              <a:t>Running</a:t>
            </a:r>
            <a:r>
              <a:rPr sz="1600" spc="-25"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a:t>
            </a:r>
            <a:endParaRPr sz="1600" dirty="0">
              <a:latin typeface="Helvetica" panose="020B0604020202020204" pitchFamily="34" charset="0"/>
              <a:cs typeface="Helvetica" panose="020B0604020202020204" pitchFamily="34" charset="0"/>
            </a:endParaRPr>
          </a:p>
        </p:txBody>
      </p:sp>
      <p:grpSp>
        <p:nvGrpSpPr>
          <p:cNvPr id="62" name="object 68">
            <a:extLst>
              <a:ext uri="{FF2B5EF4-FFF2-40B4-BE49-F238E27FC236}">
                <a16:creationId xmlns:a16="http://schemas.microsoft.com/office/drawing/2014/main" id="{718597DF-897F-43A9-AA62-64D518381D4E}"/>
              </a:ext>
            </a:extLst>
          </p:cNvPr>
          <p:cNvGrpSpPr/>
          <p:nvPr/>
        </p:nvGrpSpPr>
        <p:grpSpPr>
          <a:xfrm>
            <a:off x="7624847" y="4804395"/>
            <a:ext cx="643890" cy="643255"/>
            <a:chOff x="3955617" y="4076351"/>
            <a:chExt cx="643890" cy="643255"/>
          </a:xfrm>
        </p:grpSpPr>
        <p:pic>
          <p:nvPicPr>
            <p:cNvPr id="63" name="object 69">
              <a:extLst>
                <a:ext uri="{FF2B5EF4-FFF2-40B4-BE49-F238E27FC236}">
                  <a16:creationId xmlns:a16="http://schemas.microsoft.com/office/drawing/2014/main" id="{82011613-46BD-4ABA-84FB-F7BA85F9C4BF}"/>
                </a:ext>
              </a:extLst>
            </p:cNvPr>
            <p:cNvPicPr/>
            <p:nvPr/>
          </p:nvPicPr>
          <p:blipFill>
            <a:blip r:embed="rId15" cstate="print"/>
            <a:stretch>
              <a:fillRect/>
            </a:stretch>
          </p:blipFill>
          <p:spPr>
            <a:xfrm>
              <a:off x="3955617" y="4076351"/>
              <a:ext cx="333326" cy="333326"/>
            </a:xfrm>
            <a:prstGeom prst="rect">
              <a:avLst/>
            </a:prstGeom>
          </p:spPr>
        </p:pic>
        <p:sp>
          <p:nvSpPr>
            <p:cNvPr id="64" name="object 70">
              <a:extLst>
                <a:ext uri="{FF2B5EF4-FFF2-40B4-BE49-F238E27FC236}">
                  <a16:creationId xmlns:a16="http://schemas.microsoft.com/office/drawing/2014/main" id="{33809A6C-B921-4C40-962E-2A7B8782E372}"/>
                </a:ext>
              </a:extLst>
            </p:cNvPr>
            <p:cNvSpPr/>
            <p:nvPr/>
          </p:nvSpPr>
          <p:spPr>
            <a:xfrm>
              <a:off x="3987800" y="4089400"/>
              <a:ext cx="266700" cy="254000"/>
            </a:xfrm>
            <a:custGeom>
              <a:avLst/>
              <a:gdLst/>
              <a:ahLst/>
              <a:cxnLst/>
              <a:rect l="l" t="t" r="r" b="b"/>
              <a:pathLst>
                <a:path w="266700" h="254000">
                  <a:moveTo>
                    <a:pt x="256665" y="0"/>
                  </a:moveTo>
                  <a:lnTo>
                    <a:pt x="20159" y="0"/>
                  </a:lnTo>
                  <a:lnTo>
                    <a:pt x="13691" y="1439"/>
                  </a:lnTo>
                  <a:lnTo>
                    <a:pt x="7130" y="5197"/>
                  </a:lnTo>
                  <a:lnTo>
                    <a:pt x="2043" y="10429"/>
                  </a:lnTo>
                  <a:lnTo>
                    <a:pt x="0" y="16294"/>
                  </a:lnTo>
                  <a:lnTo>
                    <a:pt x="5916" y="244934"/>
                  </a:lnTo>
                  <a:lnTo>
                    <a:pt x="5916" y="252800"/>
                  </a:lnTo>
                  <a:lnTo>
                    <a:pt x="12293" y="254000"/>
                  </a:lnTo>
                  <a:lnTo>
                    <a:pt x="256665" y="254000"/>
                  </a:lnTo>
                  <a:lnTo>
                    <a:pt x="266700" y="252800"/>
                  </a:lnTo>
                  <a:lnTo>
                    <a:pt x="266700" y="8428"/>
                  </a:lnTo>
                  <a:lnTo>
                    <a:pt x="25666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5" name="object 71">
              <a:extLst>
                <a:ext uri="{FF2B5EF4-FFF2-40B4-BE49-F238E27FC236}">
                  <a16:creationId xmlns:a16="http://schemas.microsoft.com/office/drawing/2014/main" id="{4361031C-3EA4-4CA8-B8FF-2B541AE1F274}"/>
                </a:ext>
              </a:extLst>
            </p:cNvPr>
            <p:cNvPicPr/>
            <p:nvPr/>
          </p:nvPicPr>
          <p:blipFill>
            <a:blip r:embed="rId16" cstate="print"/>
            <a:stretch>
              <a:fillRect/>
            </a:stretch>
          </p:blipFill>
          <p:spPr>
            <a:xfrm>
              <a:off x="4265888" y="4076351"/>
              <a:ext cx="333326" cy="333326"/>
            </a:xfrm>
            <a:prstGeom prst="rect">
              <a:avLst/>
            </a:prstGeom>
          </p:spPr>
        </p:pic>
        <p:sp>
          <p:nvSpPr>
            <p:cNvPr id="66" name="object 72">
              <a:extLst>
                <a:ext uri="{FF2B5EF4-FFF2-40B4-BE49-F238E27FC236}">
                  <a16:creationId xmlns:a16="http://schemas.microsoft.com/office/drawing/2014/main" id="{2A6F8A51-07CC-49B7-8B6A-1844E9E77DAC}"/>
                </a:ext>
              </a:extLst>
            </p:cNvPr>
            <p:cNvSpPr/>
            <p:nvPr/>
          </p:nvSpPr>
          <p:spPr>
            <a:xfrm>
              <a:off x="4303988" y="4089400"/>
              <a:ext cx="255904" cy="254000"/>
            </a:xfrm>
            <a:custGeom>
              <a:avLst/>
              <a:gdLst/>
              <a:ahLst/>
              <a:cxnLst/>
              <a:rect l="l" t="t" r="r" b="b"/>
              <a:pathLst>
                <a:path w="255904" h="254000">
                  <a:moveTo>
                    <a:pt x="250748" y="0"/>
                  </a:moveTo>
                  <a:lnTo>
                    <a:pt x="6376" y="0"/>
                  </a:lnTo>
                  <a:lnTo>
                    <a:pt x="1311" y="8428"/>
                  </a:lnTo>
                  <a:lnTo>
                    <a:pt x="1311" y="16294"/>
                  </a:lnTo>
                  <a:lnTo>
                    <a:pt x="0" y="244934"/>
                  </a:lnTo>
                  <a:lnTo>
                    <a:pt x="0" y="252800"/>
                  </a:lnTo>
                  <a:lnTo>
                    <a:pt x="6376" y="254000"/>
                  </a:lnTo>
                  <a:lnTo>
                    <a:pt x="250748" y="254000"/>
                  </a:lnTo>
                  <a:lnTo>
                    <a:pt x="255311" y="252800"/>
                  </a:lnTo>
                  <a:lnTo>
                    <a:pt x="255311"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7" name="object 73">
              <a:extLst>
                <a:ext uri="{FF2B5EF4-FFF2-40B4-BE49-F238E27FC236}">
                  <a16:creationId xmlns:a16="http://schemas.microsoft.com/office/drawing/2014/main" id="{C3B1489B-8925-4732-8D75-09770BCB943C}"/>
                </a:ext>
              </a:extLst>
            </p:cNvPr>
            <p:cNvPicPr/>
            <p:nvPr/>
          </p:nvPicPr>
          <p:blipFill>
            <a:blip r:embed="rId17" cstate="print"/>
            <a:stretch>
              <a:fillRect/>
            </a:stretch>
          </p:blipFill>
          <p:spPr>
            <a:xfrm>
              <a:off x="3955617" y="4386231"/>
              <a:ext cx="333326" cy="333326"/>
            </a:xfrm>
            <a:prstGeom prst="rect">
              <a:avLst/>
            </a:prstGeom>
          </p:spPr>
        </p:pic>
        <p:sp>
          <p:nvSpPr>
            <p:cNvPr id="68" name="object 74">
              <a:extLst>
                <a:ext uri="{FF2B5EF4-FFF2-40B4-BE49-F238E27FC236}">
                  <a16:creationId xmlns:a16="http://schemas.microsoft.com/office/drawing/2014/main" id="{9A1AE95F-C0D7-4DE9-91F7-6653B73ACCD1}"/>
                </a:ext>
              </a:extLst>
            </p:cNvPr>
            <p:cNvSpPr/>
            <p:nvPr/>
          </p:nvSpPr>
          <p:spPr>
            <a:xfrm>
              <a:off x="3987800" y="4406900"/>
              <a:ext cx="266700" cy="254000"/>
            </a:xfrm>
            <a:custGeom>
              <a:avLst/>
              <a:gdLst/>
              <a:ahLst/>
              <a:cxnLst/>
              <a:rect l="l" t="t" r="r" b="b"/>
              <a:pathLst>
                <a:path w="266700" h="254000">
                  <a:moveTo>
                    <a:pt x="256665" y="0"/>
                  </a:moveTo>
                  <a:lnTo>
                    <a:pt x="12293" y="0"/>
                  </a:lnTo>
                  <a:lnTo>
                    <a:pt x="0" y="808"/>
                  </a:lnTo>
                  <a:lnTo>
                    <a:pt x="0" y="8674"/>
                  </a:lnTo>
                  <a:lnTo>
                    <a:pt x="5916" y="237314"/>
                  </a:lnTo>
                  <a:lnTo>
                    <a:pt x="5916" y="245180"/>
                  </a:lnTo>
                  <a:lnTo>
                    <a:pt x="12293" y="254000"/>
                  </a:lnTo>
                  <a:lnTo>
                    <a:pt x="256665" y="254000"/>
                  </a:lnTo>
                  <a:lnTo>
                    <a:pt x="266700" y="245180"/>
                  </a:lnTo>
                  <a:lnTo>
                    <a:pt x="266700" y="808"/>
                  </a:lnTo>
                  <a:lnTo>
                    <a:pt x="256665"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9" name="object 75">
              <a:extLst>
                <a:ext uri="{FF2B5EF4-FFF2-40B4-BE49-F238E27FC236}">
                  <a16:creationId xmlns:a16="http://schemas.microsoft.com/office/drawing/2014/main" id="{E4653D4E-F6A5-4538-AF37-CAB908D6A783}"/>
                </a:ext>
              </a:extLst>
            </p:cNvPr>
            <p:cNvPicPr/>
            <p:nvPr/>
          </p:nvPicPr>
          <p:blipFill>
            <a:blip r:embed="rId18" cstate="print"/>
            <a:stretch>
              <a:fillRect/>
            </a:stretch>
          </p:blipFill>
          <p:spPr>
            <a:xfrm>
              <a:off x="4265888" y="4386231"/>
              <a:ext cx="333326" cy="333326"/>
            </a:xfrm>
            <a:prstGeom prst="rect">
              <a:avLst/>
            </a:prstGeom>
          </p:spPr>
        </p:pic>
        <p:sp>
          <p:nvSpPr>
            <p:cNvPr id="70" name="object 76">
              <a:extLst>
                <a:ext uri="{FF2B5EF4-FFF2-40B4-BE49-F238E27FC236}">
                  <a16:creationId xmlns:a16="http://schemas.microsoft.com/office/drawing/2014/main" id="{D180EC84-52AB-438E-BAC9-AC613F24A296}"/>
                </a:ext>
              </a:extLst>
            </p:cNvPr>
            <p:cNvSpPr/>
            <p:nvPr/>
          </p:nvSpPr>
          <p:spPr>
            <a:xfrm>
              <a:off x="4303988" y="4406900"/>
              <a:ext cx="255904" cy="254000"/>
            </a:xfrm>
            <a:custGeom>
              <a:avLst/>
              <a:gdLst/>
              <a:ahLst/>
              <a:cxnLst/>
              <a:rect l="l" t="t" r="r" b="b"/>
              <a:pathLst>
                <a:path w="255904" h="254000">
                  <a:moveTo>
                    <a:pt x="250748" y="0"/>
                  </a:moveTo>
                  <a:lnTo>
                    <a:pt x="6376" y="0"/>
                  </a:lnTo>
                  <a:lnTo>
                    <a:pt x="1311" y="808"/>
                  </a:lnTo>
                  <a:lnTo>
                    <a:pt x="1311" y="8674"/>
                  </a:lnTo>
                  <a:lnTo>
                    <a:pt x="0" y="237314"/>
                  </a:lnTo>
                  <a:lnTo>
                    <a:pt x="0" y="245180"/>
                  </a:lnTo>
                  <a:lnTo>
                    <a:pt x="6376" y="254000"/>
                  </a:lnTo>
                  <a:lnTo>
                    <a:pt x="250748" y="254000"/>
                  </a:lnTo>
                  <a:lnTo>
                    <a:pt x="255311" y="245180"/>
                  </a:lnTo>
                  <a:lnTo>
                    <a:pt x="255311"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1" name="object 77">
            <a:extLst>
              <a:ext uri="{FF2B5EF4-FFF2-40B4-BE49-F238E27FC236}">
                <a16:creationId xmlns:a16="http://schemas.microsoft.com/office/drawing/2014/main" id="{A8BBE19E-F27C-406C-B09A-35218607B4B1}"/>
              </a:ext>
            </a:extLst>
          </p:cNvPr>
          <p:cNvGrpSpPr/>
          <p:nvPr/>
        </p:nvGrpSpPr>
        <p:grpSpPr>
          <a:xfrm>
            <a:off x="8345202" y="4883974"/>
            <a:ext cx="917575" cy="484505"/>
            <a:chOff x="4675972" y="4155930"/>
            <a:chExt cx="917575" cy="484505"/>
          </a:xfrm>
        </p:grpSpPr>
        <p:pic>
          <p:nvPicPr>
            <p:cNvPr id="72" name="object 78">
              <a:extLst>
                <a:ext uri="{FF2B5EF4-FFF2-40B4-BE49-F238E27FC236}">
                  <a16:creationId xmlns:a16="http://schemas.microsoft.com/office/drawing/2014/main" id="{955CFF21-292E-48C9-BAD7-63D03D359618}"/>
                </a:ext>
              </a:extLst>
            </p:cNvPr>
            <p:cNvPicPr/>
            <p:nvPr/>
          </p:nvPicPr>
          <p:blipFill>
            <a:blip r:embed="rId28" cstate="print"/>
            <a:stretch>
              <a:fillRect/>
            </a:stretch>
          </p:blipFill>
          <p:spPr>
            <a:xfrm>
              <a:off x="4675972" y="4155930"/>
              <a:ext cx="917471" cy="484047"/>
            </a:xfrm>
            <a:prstGeom prst="rect">
              <a:avLst/>
            </a:prstGeom>
          </p:spPr>
        </p:pic>
        <p:sp>
          <p:nvSpPr>
            <p:cNvPr id="73" name="object 79">
              <a:extLst>
                <a:ext uri="{FF2B5EF4-FFF2-40B4-BE49-F238E27FC236}">
                  <a16:creationId xmlns:a16="http://schemas.microsoft.com/office/drawing/2014/main" id="{B214278D-9D19-4E3A-B483-D141426A6454}"/>
                </a:ext>
              </a:extLst>
            </p:cNvPr>
            <p:cNvSpPr/>
            <p:nvPr/>
          </p:nvSpPr>
          <p:spPr>
            <a:xfrm>
              <a:off x="4714072" y="4171030"/>
              <a:ext cx="841375" cy="408305"/>
            </a:xfrm>
            <a:custGeom>
              <a:avLst/>
              <a:gdLst/>
              <a:ahLst/>
              <a:cxnLst/>
              <a:rect l="l" t="t" r="r" b="b"/>
              <a:pathLst>
                <a:path w="841375" h="408304">
                  <a:moveTo>
                    <a:pt x="238927" y="0"/>
                  </a:moveTo>
                  <a:lnTo>
                    <a:pt x="0" y="203923"/>
                  </a:lnTo>
                  <a:lnTo>
                    <a:pt x="238927" y="407847"/>
                  </a:lnTo>
                  <a:lnTo>
                    <a:pt x="238927" y="299368"/>
                  </a:lnTo>
                  <a:lnTo>
                    <a:pt x="731728" y="299368"/>
                  </a:lnTo>
                  <a:lnTo>
                    <a:pt x="841270" y="203923"/>
                  </a:lnTo>
                  <a:lnTo>
                    <a:pt x="732176" y="108868"/>
                  </a:lnTo>
                  <a:lnTo>
                    <a:pt x="238927" y="108868"/>
                  </a:lnTo>
                  <a:lnTo>
                    <a:pt x="238927" y="0"/>
                  </a:lnTo>
                  <a:close/>
                </a:path>
                <a:path w="841375" h="408304">
                  <a:moveTo>
                    <a:pt x="731728" y="299368"/>
                  </a:moveTo>
                  <a:lnTo>
                    <a:pt x="607227" y="299368"/>
                  </a:lnTo>
                  <a:lnTo>
                    <a:pt x="607227" y="407847"/>
                  </a:lnTo>
                  <a:lnTo>
                    <a:pt x="731728" y="299368"/>
                  </a:lnTo>
                  <a:close/>
                </a:path>
                <a:path w="841375" h="408304">
                  <a:moveTo>
                    <a:pt x="607227" y="0"/>
                  </a:moveTo>
                  <a:lnTo>
                    <a:pt x="607227" y="108868"/>
                  </a:lnTo>
                  <a:lnTo>
                    <a:pt x="732176" y="108868"/>
                  </a:lnTo>
                  <a:lnTo>
                    <a:pt x="607227" y="0"/>
                  </a:lnTo>
                  <a:close/>
                </a:path>
              </a:pathLst>
            </a:custGeom>
            <a:solidFill>
              <a:schemeClr val="bg2">
                <a:lumMod val="25000"/>
              </a:schemeClr>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4" name="object 80">
            <a:extLst>
              <a:ext uri="{FF2B5EF4-FFF2-40B4-BE49-F238E27FC236}">
                <a16:creationId xmlns:a16="http://schemas.microsoft.com/office/drawing/2014/main" id="{8C556FB3-BAF0-48CA-A2A9-B85286F7CE0C}"/>
              </a:ext>
            </a:extLst>
          </p:cNvPr>
          <p:cNvGrpSpPr/>
          <p:nvPr/>
        </p:nvGrpSpPr>
        <p:grpSpPr>
          <a:xfrm>
            <a:off x="9294537" y="4474731"/>
            <a:ext cx="2195195" cy="1263015"/>
            <a:chOff x="5670201" y="3456591"/>
            <a:chExt cx="2195195" cy="1263015"/>
          </a:xfrm>
        </p:grpSpPr>
        <p:pic>
          <p:nvPicPr>
            <p:cNvPr id="75" name="object 81">
              <a:extLst>
                <a:ext uri="{FF2B5EF4-FFF2-40B4-BE49-F238E27FC236}">
                  <a16:creationId xmlns:a16="http://schemas.microsoft.com/office/drawing/2014/main" id="{5CEA0753-EB87-457D-ACF6-06735BE7822F}"/>
                </a:ext>
              </a:extLst>
            </p:cNvPr>
            <p:cNvPicPr/>
            <p:nvPr/>
          </p:nvPicPr>
          <p:blipFill>
            <a:blip r:embed="rId15" cstate="print"/>
            <a:stretch>
              <a:fillRect/>
            </a:stretch>
          </p:blipFill>
          <p:spPr>
            <a:xfrm>
              <a:off x="5670201" y="4076351"/>
              <a:ext cx="333326" cy="333326"/>
            </a:xfrm>
            <a:prstGeom prst="rect">
              <a:avLst/>
            </a:prstGeom>
          </p:spPr>
        </p:pic>
        <p:sp>
          <p:nvSpPr>
            <p:cNvPr id="76" name="object 82">
              <a:extLst>
                <a:ext uri="{FF2B5EF4-FFF2-40B4-BE49-F238E27FC236}">
                  <a16:creationId xmlns:a16="http://schemas.microsoft.com/office/drawing/2014/main" id="{F1188B35-826F-466F-904D-AE26A8031F60}"/>
                </a:ext>
              </a:extLst>
            </p:cNvPr>
            <p:cNvSpPr/>
            <p:nvPr/>
          </p:nvSpPr>
          <p:spPr>
            <a:xfrm>
              <a:off x="5702299" y="4089399"/>
              <a:ext cx="266700" cy="254000"/>
            </a:xfrm>
            <a:custGeom>
              <a:avLst/>
              <a:gdLst/>
              <a:ahLst/>
              <a:cxnLst/>
              <a:rect l="l" t="t" r="r" b="b"/>
              <a:pathLst>
                <a:path w="266700" h="254000">
                  <a:moveTo>
                    <a:pt x="256750" y="0"/>
                  </a:moveTo>
                  <a:lnTo>
                    <a:pt x="20243" y="0"/>
                  </a:lnTo>
                  <a:lnTo>
                    <a:pt x="13762" y="1439"/>
                  </a:lnTo>
                  <a:lnTo>
                    <a:pt x="7172" y="5197"/>
                  </a:lnTo>
                  <a:lnTo>
                    <a:pt x="2057" y="10429"/>
                  </a:lnTo>
                  <a:lnTo>
                    <a:pt x="0" y="16294"/>
                  </a:lnTo>
                  <a:lnTo>
                    <a:pt x="6002" y="244934"/>
                  </a:lnTo>
                  <a:lnTo>
                    <a:pt x="6002" y="252800"/>
                  </a:lnTo>
                  <a:lnTo>
                    <a:pt x="12378" y="254000"/>
                  </a:lnTo>
                  <a:lnTo>
                    <a:pt x="256750" y="254000"/>
                  </a:lnTo>
                  <a:lnTo>
                    <a:pt x="266700" y="252800"/>
                  </a:lnTo>
                  <a:lnTo>
                    <a:pt x="266700" y="8428"/>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7" name="object 83">
              <a:extLst>
                <a:ext uri="{FF2B5EF4-FFF2-40B4-BE49-F238E27FC236}">
                  <a16:creationId xmlns:a16="http://schemas.microsoft.com/office/drawing/2014/main" id="{6E4408B5-4ADC-4A44-AF82-993F801D7B62}"/>
                </a:ext>
              </a:extLst>
            </p:cNvPr>
            <p:cNvPicPr/>
            <p:nvPr/>
          </p:nvPicPr>
          <p:blipFill>
            <a:blip r:embed="rId29" cstate="print"/>
            <a:stretch>
              <a:fillRect/>
            </a:stretch>
          </p:blipFill>
          <p:spPr>
            <a:xfrm>
              <a:off x="5980473" y="4076351"/>
              <a:ext cx="333326" cy="333326"/>
            </a:xfrm>
            <a:prstGeom prst="rect">
              <a:avLst/>
            </a:prstGeom>
          </p:spPr>
        </p:pic>
        <p:sp>
          <p:nvSpPr>
            <p:cNvPr id="78" name="object 84">
              <a:extLst>
                <a:ext uri="{FF2B5EF4-FFF2-40B4-BE49-F238E27FC236}">
                  <a16:creationId xmlns:a16="http://schemas.microsoft.com/office/drawing/2014/main" id="{8E3515F8-58B1-4B93-B706-530D25B08A88}"/>
                </a:ext>
              </a:extLst>
            </p:cNvPr>
            <p:cNvSpPr/>
            <p:nvPr/>
          </p:nvSpPr>
          <p:spPr>
            <a:xfrm>
              <a:off x="6018573" y="4089399"/>
              <a:ext cx="255270" cy="254000"/>
            </a:xfrm>
            <a:custGeom>
              <a:avLst/>
              <a:gdLst/>
              <a:ahLst/>
              <a:cxnLst/>
              <a:rect l="l" t="t" r="r" b="b"/>
              <a:pathLst>
                <a:path w="255270" h="254000">
                  <a:moveTo>
                    <a:pt x="250748" y="0"/>
                  </a:moveTo>
                  <a:lnTo>
                    <a:pt x="6376" y="0"/>
                  </a:lnTo>
                  <a:lnTo>
                    <a:pt x="1226" y="8428"/>
                  </a:lnTo>
                  <a:lnTo>
                    <a:pt x="1226" y="16294"/>
                  </a:lnTo>
                  <a:lnTo>
                    <a:pt x="0" y="244934"/>
                  </a:lnTo>
                  <a:lnTo>
                    <a:pt x="0" y="252800"/>
                  </a:lnTo>
                  <a:lnTo>
                    <a:pt x="6376" y="254000"/>
                  </a:lnTo>
                  <a:lnTo>
                    <a:pt x="250748" y="254000"/>
                  </a:lnTo>
                  <a:lnTo>
                    <a:pt x="255226" y="252800"/>
                  </a:lnTo>
                  <a:lnTo>
                    <a:pt x="255226"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9" name="object 85">
              <a:extLst>
                <a:ext uri="{FF2B5EF4-FFF2-40B4-BE49-F238E27FC236}">
                  <a16:creationId xmlns:a16="http://schemas.microsoft.com/office/drawing/2014/main" id="{1D1C8B92-6AB6-4841-AC1A-4A4D5C86F5FC}"/>
                </a:ext>
              </a:extLst>
            </p:cNvPr>
            <p:cNvPicPr/>
            <p:nvPr/>
          </p:nvPicPr>
          <p:blipFill>
            <a:blip r:embed="rId30" cstate="print"/>
            <a:stretch>
              <a:fillRect/>
            </a:stretch>
          </p:blipFill>
          <p:spPr>
            <a:xfrm>
              <a:off x="5670201" y="4386231"/>
              <a:ext cx="333326" cy="333326"/>
            </a:xfrm>
            <a:prstGeom prst="rect">
              <a:avLst/>
            </a:prstGeom>
          </p:spPr>
        </p:pic>
        <p:sp>
          <p:nvSpPr>
            <p:cNvPr id="80" name="object 86">
              <a:extLst>
                <a:ext uri="{FF2B5EF4-FFF2-40B4-BE49-F238E27FC236}">
                  <a16:creationId xmlns:a16="http://schemas.microsoft.com/office/drawing/2014/main" id="{699DA6CA-2489-4E0A-981C-BFE929F3DE9E}"/>
                </a:ext>
              </a:extLst>
            </p:cNvPr>
            <p:cNvSpPr/>
            <p:nvPr/>
          </p:nvSpPr>
          <p:spPr>
            <a:xfrm>
              <a:off x="5702299" y="4406900"/>
              <a:ext cx="266700" cy="254000"/>
            </a:xfrm>
            <a:custGeom>
              <a:avLst/>
              <a:gdLst/>
              <a:ahLst/>
              <a:cxnLst/>
              <a:rect l="l" t="t" r="r" b="b"/>
              <a:pathLst>
                <a:path w="266700" h="254000">
                  <a:moveTo>
                    <a:pt x="256750" y="0"/>
                  </a:moveTo>
                  <a:lnTo>
                    <a:pt x="12378" y="0"/>
                  </a:lnTo>
                  <a:lnTo>
                    <a:pt x="0" y="808"/>
                  </a:lnTo>
                  <a:lnTo>
                    <a:pt x="0" y="8674"/>
                  </a:lnTo>
                  <a:lnTo>
                    <a:pt x="6002" y="237315"/>
                  </a:lnTo>
                  <a:lnTo>
                    <a:pt x="6002" y="245181"/>
                  </a:lnTo>
                  <a:lnTo>
                    <a:pt x="12378" y="254000"/>
                  </a:lnTo>
                  <a:lnTo>
                    <a:pt x="256750" y="254000"/>
                  </a:lnTo>
                  <a:lnTo>
                    <a:pt x="266700" y="245181"/>
                  </a:lnTo>
                  <a:lnTo>
                    <a:pt x="266700" y="808"/>
                  </a:lnTo>
                  <a:lnTo>
                    <a:pt x="256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1" name="object 87">
              <a:extLst>
                <a:ext uri="{FF2B5EF4-FFF2-40B4-BE49-F238E27FC236}">
                  <a16:creationId xmlns:a16="http://schemas.microsoft.com/office/drawing/2014/main" id="{B94E5EBE-1147-4D7F-80F1-A7FE2FCEB204}"/>
                </a:ext>
              </a:extLst>
            </p:cNvPr>
            <p:cNvPicPr/>
            <p:nvPr/>
          </p:nvPicPr>
          <p:blipFill>
            <a:blip r:embed="rId31" cstate="print"/>
            <a:stretch>
              <a:fillRect/>
            </a:stretch>
          </p:blipFill>
          <p:spPr>
            <a:xfrm>
              <a:off x="5980473" y="4386231"/>
              <a:ext cx="333326" cy="333326"/>
            </a:xfrm>
            <a:prstGeom prst="rect">
              <a:avLst/>
            </a:prstGeom>
          </p:spPr>
        </p:pic>
        <p:sp>
          <p:nvSpPr>
            <p:cNvPr id="82" name="object 88">
              <a:extLst>
                <a:ext uri="{FF2B5EF4-FFF2-40B4-BE49-F238E27FC236}">
                  <a16:creationId xmlns:a16="http://schemas.microsoft.com/office/drawing/2014/main" id="{0EC669C7-7539-4456-8FE4-C66706B64AB2}"/>
                </a:ext>
              </a:extLst>
            </p:cNvPr>
            <p:cNvSpPr/>
            <p:nvPr/>
          </p:nvSpPr>
          <p:spPr>
            <a:xfrm>
              <a:off x="6018568" y="4406899"/>
              <a:ext cx="255270" cy="254000"/>
            </a:xfrm>
            <a:custGeom>
              <a:avLst/>
              <a:gdLst/>
              <a:ahLst/>
              <a:cxnLst/>
              <a:rect l="l" t="t" r="r" b="b"/>
              <a:pathLst>
                <a:path w="255270" h="254000">
                  <a:moveTo>
                    <a:pt x="255231" y="1270"/>
                  </a:moveTo>
                  <a:lnTo>
                    <a:pt x="254266" y="1270"/>
                  </a:lnTo>
                  <a:lnTo>
                    <a:pt x="254266" y="0"/>
                  </a:lnTo>
                  <a:lnTo>
                    <a:pt x="2324" y="0"/>
                  </a:lnTo>
                  <a:lnTo>
                    <a:pt x="2324" y="1270"/>
                  </a:lnTo>
                  <a:lnTo>
                    <a:pt x="1231" y="1270"/>
                  </a:lnTo>
                  <a:lnTo>
                    <a:pt x="1231" y="8890"/>
                  </a:lnTo>
                  <a:lnTo>
                    <a:pt x="609" y="8890"/>
                  </a:lnTo>
                  <a:lnTo>
                    <a:pt x="609" y="237490"/>
                  </a:lnTo>
                  <a:lnTo>
                    <a:pt x="0" y="237490"/>
                  </a:lnTo>
                  <a:lnTo>
                    <a:pt x="0" y="245110"/>
                  </a:lnTo>
                  <a:lnTo>
                    <a:pt x="3162" y="245110"/>
                  </a:lnTo>
                  <a:lnTo>
                    <a:pt x="3162" y="254000"/>
                  </a:lnTo>
                  <a:lnTo>
                    <a:pt x="253009" y="254000"/>
                  </a:lnTo>
                  <a:lnTo>
                    <a:pt x="253009" y="245110"/>
                  </a:lnTo>
                  <a:lnTo>
                    <a:pt x="255231" y="245110"/>
                  </a:lnTo>
                  <a:lnTo>
                    <a:pt x="255231" y="237490"/>
                  </a:lnTo>
                  <a:lnTo>
                    <a:pt x="255231" y="8890"/>
                  </a:lnTo>
                  <a:lnTo>
                    <a:pt x="255231"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3" name="object 89">
              <a:extLst>
                <a:ext uri="{FF2B5EF4-FFF2-40B4-BE49-F238E27FC236}">
                  <a16:creationId xmlns:a16="http://schemas.microsoft.com/office/drawing/2014/main" id="{24C5B249-B9ED-4C77-87B2-945218CB5A98}"/>
                </a:ext>
              </a:extLst>
            </p:cNvPr>
            <p:cNvPicPr/>
            <p:nvPr/>
          </p:nvPicPr>
          <p:blipFill>
            <a:blip r:embed="rId32" cstate="print"/>
            <a:stretch>
              <a:fillRect/>
            </a:stretch>
          </p:blipFill>
          <p:spPr>
            <a:xfrm>
              <a:off x="6290743" y="4076351"/>
              <a:ext cx="333326" cy="333326"/>
            </a:xfrm>
            <a:prstGeom prst="rect">
              <a:avLst/>
            </a:prstGeom>
          </p:spPr>
        </p:pic>
        <p:sp>
          <p:nvSpPr>
            <p:cNvPr id="84" name="object 90">
              <a:extLst>
                <a:ext uri="{FF2B5EF4-FFF2-40B4-BE49-F238E27FC236}">
                  <a16:creationId xmlns:a16="http://schemas.microsoft.com/office/drawing/2014/main" id="{E14B1425-6EA6-4443-9F60-237EEB264EDC}"/>
                </a:ext>
              </a:extLst>
            </p:cNvPr>
            <p:cNvSpPr/>
            <p:nvPr/>
          </p:nvSpPr>
          <p:spPr>
            <a:xfrm>
              <a:off x="6324599" y="4089399"/>
              <a:ext cx="266700" cy="254000"/>
            </a:xfrm>
            <a:custGeom>
              <a:avLst/>
              <a:gdLst/>
              <a:ahLst/>
              <a:cxnLst/>
              <a:rect l="l" t="t" r="r" b="b"/>
              <a:pathLst>
                <a:path w="266700" h="254000">
                  <a:moveTo>
                    <a:pt x="247126" y="0"/>
                  </a:moveTo>
                  <a:lnTo>
                    <a:pt x="10619" y="0"/>
                  </a:lnTo>
                  <a:lnTo>
                    <a:pt x="0" y="8428"/>
                  </a:lnTo>
                  <a:lnTo>
                    <a:pt x="0" y="16294"/>
                  </a:lnTo>
                  <a:lnTo>
                    <a:pt x="4243" y="244934"/>
                  </a:lnTo>
                  <a:lnTo>
                    <a:pt x="4243" y="252800"/>
                  </a:lnTo>
                  <a:lnTo>
                    <a:pt x="10619" y="254000"/>
                  </a:lnTo>
                  <a:lnTo>
                    <a:pt x="254993" y="254000"/>
                  </a:lnTo>
                  <a:lnTo>
                    <a:pt x="266700" y="252800"/>
                  </a:lnTo>
                  <a:lnTo>
                    <a:pt x="266700" y="16294"/>
                  </a:lnTo>
                  <a:lnTo>
                    <a:pt x="264747" y="10429"/>
                  </a:lnTo>
                  <a:lnTo>
                    <a:pt x="259863" y="5197"/>
                  </a:lnTo>
                  <a:lnTo>
                    <a:pt x="253503" y="1439"/>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5" name="object 91">
              <a:extLst>
                <a:ext uri="{FF2B5EF4-FFF2-40B4-BE49-F238E27FC236}">
                  <a16:creationId xmlns:a16="http://schemas.microsoft.com/office/drawing/2014/main" id="{F3E658B3-2A03-48E1-8736-CF729E1D04F5}"/>
                </a:ext>
              </a:extLst>
            </p:cNvPr>
            <p:cNvPicPr/>
            <p:nvPr/>
          </p:nvPicPr>
          <p:blipFill>
            <a:blip r:embed="rId33" cstate="print"/>
            <a:stretch>
              <a:fillRect/>
            </a:stretch>
          </p:blipFill>
          <p:spPr>
            <a:xfrm>
              <a:off x="6290743" y="4386231"/>
              <a:ext cx="333326" cy="333326"/>
            </a:xfrm>
            <a:prstGeom prst="rect">
              <a:avLst/>
            </a:prstGeom>
          </p:spPr>
        </p:pic>
        <p:sp>
          <p:nvSpPr>
            <p:cNvPr id="86" name="object 92">
              <a:extLst>
                <a:ext uri="{FF2B5EF4-FFF2-40B4-BE49-F238E27FC236}">
                  <a16:creationId xmlns:a16="http://schemas.microsoft.com/office/drawing/2014/main" id="{8DDD3BF1-98F1-407F-8FDD-8FF5AC9721F3}"/>
                </a:ext>
              </a:extLst>
            </p:cNvPr>
            <p:cNvSpPr/>
            <p:nvPr/>
          </p:nvSpPr>
          <p:spPr>
            <a:xfrm>
              <a:off x="6324599" y="4406900"/>
              <a:ext cx="266700" cy="254000"/>
            </a:xfrm>
            <a:custGeom>
              <a:avLst/>
              <a:gdLst/>
              <a:ahLst/>
              <a:cxnLst/>
              <a:rect l="l" t="t" r="r" b="b"/>
              <a:pathLst>
                <a:path w="266700" h="254000">
                  <a:moveTo>
                    <a:pt x="254993" y="0"/>
                  </a:moveTo>
                  <a:lnTo>
                    <a:pt x="10619" y="0"/>
                  </a:lnTo>
                  <a:lnTo>
                    <a:pt x="0" y="808"/>
                  </a:lnTo>
                  <a:lnTo>
                    <a:pt x="0" y="8674"/>
                  </a:lnTo>
                  <a:lnTo>
                    <a:pt x="4243" y="237315"/>
                  </a:lnTo>
                  <a:lnTo>
                    <a:pt x="4243" y="245181"/>
                  </a:lnTo>
                  <a:lnTo>
                    <a:pt x="10619" y="254000"/>
                  </a:lnTo>
                  <a:lnTo>
                    <a:pt x="247126" y="254000"/>
                  </a:lnTo>
                  <a:lnTo>
                    <a:pt x="253503" y="252499"/>
                  </a:lnTo>
                  <a:lnTo>
                    <a:pt x="259863" y="248607"/>
                  </a:lnTo>
                  <a:lnTo>
                    <a:pt x="264747" y="243240"/>
                  </a:lnTo>
                  <a:lnTo>
                    <a:pt x="266700" y="237315"/>
                  </a:lnTo>
                  <a:lnTo>
                    <a:pt x="266700" y="808"/>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7" name="object 93">
              <a:extLst>
                <a:ext uri="{FF2B5EF4-FFF2-40B4-BE49-F238E27FC236}">
                  <a16:creationId xmlns:a16="http://schemas.microsoft.com/office/drawing/2014/main" id="{54A4D0C5-7444-45FD-B17B-790CE765B7A1}"/>
                </a:ext>
              </a:extLst>
            </p:cNvPr>
            <p:cNvPicPr/>
            <p:nvPr/>
          </p:nvPicPr>
          <p:blipFill>
            <a:blip r:embed="rId34" cstate="print"/>
            <a:stretch>
              <a:fillRect/>
            </a:stretch>
          </p:blipFill>
          <p:spPr>
            <a:xfrm>
              <a:off x="6601014" y="4076351"/>
              <a:ext cx="333326" cy="333326"/>
            </a:xfrm>
            <a:prstGeom prst="rect">
              <a:avLst/>
            </a:prstGeom>
          </p:spPr>
        </p:pic>
        <p:sp>
          <p:nvSpPr>
            <p:cNvPr id="88" name="object 94">
              <a:extLst>
                <a:ext uri="{FF2B5EF4-FFF2-40B4-BE49-F238E27FC236}">
                  <a16:creationId xmlns:a16="http://schemas.microsoft.com/office/drawing/2014/main" id="{4D883856-66E8-4372-A422-85790E42F271}"/>
                </a:ext>
              </a:extLst>
            </p:cNvPr>
            <p:cNvSpPr/>
            <p:nvPr/>
          </p:nvSpPr>
          <p:spPr>
            <a:xfrm>
              <a:off x="6639114" y="4089399"/>
              <a:ext cx="257175" cy="254000"/>
            </a:xfrm>
            <a:custGeom>
              <a:avLst/>
              <a:gdLst/>
              <a:ahLst/>
              <a:cxnLst/>
              <a:rect l="l" t="t" r="r" b="b"/>
              <a:pathLst>
                <a:path w="257175" h="254000">
                  <a:moveTo>
                    <a:pt x="250748" y="0"/>
                  </a:moveTo>
                  <a:lnTo>
                    <a:pt x="6376" y="0"/>
                  </a:lnTo>
                  <a:lnTo>
                    <a:pt x="2985" y="8428"/>
                  </a:lnTo>
                  <a:lnTo>
                    <a:pt x="2985" y="16294"/>
                  </a:lnTo>
                  <a:lnTo>
                    <a:pt x="0" y="244934"/>
                  </a:lnTo>
                  <a:lnTo>
                    <a:pt x="0" y="252800"/>
                  </a:lnTo>
                  <a:lnTo>
                    <a:pt x="6376" y="254000"/>
                  </a:lnTo>
                  <a:lnTo>
                    <a:pt x="250748" y="254000"/>
                  </a:lnTo>
                  <a:lnTo>
                    <a:pt x="256985" y="252800"/>
                  </a:lnTo>
                  <a:lnTo>
                    <a:pt x="256985"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9" name="object 95">
              <a:extLst>
                <a:ext uri="{FF2B5EF4-FFF2-40B4-BE49-F238E27FC236}">
                  <a16:creationId xmlns:a16="http://schemas.microsoft.com/office/drawing/2014/main" id="{3BE989B3-039E-47A0-B333-777495851F7B}"/>
                </a:ext>
              </a:extLst>
            </p:cNvPr>
            <p:cNvPicPr/>
            <p:nvPr/>
          </p:nvPicPr>
          <p:blipFill>
            <a:blip r:embed="rId35" cstate="print"/>
            <a:stretch>
              <a:fillRect/>
            </a:stretch>
          </p:blipFill>
          <p:spPr>
            <a:xfrm>
              <a:off x="6601014" y="4386231"/>
              <a:ext cx="333326" cy="333326"/>
            </a:xfrm>
            <a:prstGeom prst="rect">
              <a:avLst/>
            </a:prstGeom>
          </p:spPr>
        </p:pic>
        <p:sp>
          <p:nvSpPr>
            <p:cNvPr id="90" name="object 96">
              <a:extLst>
                <a:ext uri="{FF2B5EF4-FFF2-40B4-BE49-F238E27FC236}">
                  <a16:creationId xmlns:a16="http://schemas.microsoft.com/office/drawing/2014/main" id="{79A35AB1-FF19-4C40-8910-301B8C7F6ADC}"/>
                </a:ext>
              </a:extLst>
            </p:cNvPr>
            <p:cNvSpPr/>
            <p:nvPr/>
          </p:nvSpPr>
          <p:spPr>
            <a:xfrm>
              <a:off x="6639114" y="4406900"/>
              <a:ext cx="257175" cy="254000"/>
            </a:xfrm>
            <a:custGeom>
              <a:avLst/>
              <a:gdLst/>
              <a:ahLst/>
              <a:cxnLst/>
              <a:rect l="l" t="t" r="r" b="b"/>
              <a:pathLst>
                <a:path w="257175" h="254000">
                  <a:moveTo>
                    <a:pt x="250748" y="0"/>
                  </a:moveTo>
                  <a:lnTo>
                    <a:pt x="6376" y="0"/>
                  </a:lnTo>
                  <a:lnTo>
                    <a:pt x="2985" y="808"/>
                  </a:lnTo>
                  <a:lnTo>
                    <a:pt x="2985" y="8674"/>
                  </a:lnTo>
                  <a:lnTo>
                    <a:pt x="0" y="237315"/>
                  </a:lnTo>
                  <a:lnTo>
                    <a:pt x="0" y="245181"/>
                  </a:lnTo>
                  <a:lnTo>
                    <a:pt x="6376" y="254000"/>
                  </a:lnTo>
                  <a:lnTo>
                    <a:pt x="250748" y="254000"/>
                  </a:lnTo>
                  <a:lnTo>
                    <a:pt x="256985" y="245181"/>
                  </a:lnTo>
                  <a:lnTo>
                    <a:pt x="256985"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1" name="object 97">
              <a:extLst>
                <a:ext uri="{FF2B5EF4-FFF2-40B4-BE49-F238E27FC236}">
                  <a16:creationId xmlns:a16="http://schemas.microsoft.com/office/drawing/2014/main" id="{A26A31E8-1B98-4586-8F0C-7D127E2B29DC}"/>
                </a:ext>
              </a:extLst>
            </p:cNvPr>
            <p:cNvPicPr/>
            <p:nvPr/>
          </p:nvPicPr>
          <p:blipFill>
            <a:blip r:embed="rId36" cstate="print"/>
            <a:stretch>
              <a:fillRect/>
            </a:stretch>
          </p:blipFill>
          <p:spPr>
            <a:xfrm>
              <a:off x="6911284" y="4076351"/>
              <a:ext cx="333326" cy="333326"/>
            </a:xfrm>
            <a:prstGeom prst="rect">
              <a:avLst/>
            </a:prstGeom>
          </p:spPr>
        </p:pic>
        <p:pic>
          <p:nvPicPr>
            <p:cNvPr id="92" name="object 98">
              <a:extLst>
                <a:ext uri="{FF2B5EF4-FFF2-40B4-BE49-F238E27FC236}">
                  <a16:creationId xmlns:a16="http://schemas.microsoft.com/office/drawing/2014/main" id="{31CAB18B-9A20-4F76-858A-120D221D8A80}"/>
                </a:ext>
              </a:extLst>
            </p:cNvPr>
            <p:cNvPicPr/>
            <p:nvPr/>
          </p:nvPicPr>
          <p:blipFill>
            <a:blip r:embed="rId37" cstate="print"/>
            <a:stretch>
              <a:fillRect/>
            </a:stretch>
          </p:blipFill>
          <p:spPr>
            <a:xfrm>
              <a:off x="6946899" y="4089399"/>
              <a:ext cx="254000" cy="254000"/>
            </a:xfrm>
            <a:prstGeom prst="rect">
              <a:avLst/>
            </a:prstGeom>
          </p:spPr>
        </p:pic>
        <p:pic>
          <p:nvPicPr>
            <p:cNvPr id="93" name="object 99">
              <a:extLst>
                <a:ext uri="{FF2B5EF4-FFF2-40B4-BE49-F238E27FC236}">
                  <a16:creationId xmlns:a16="http://schemas.microsoft.com/office/drawing/2014/main" id="{AAC5F6DA-010C-46D7-ABEF-43EB5F8EC93D}"/>
                </a:ext>
              </a:extLst>
            </p:cNvPr>
            <p:cNvPicPr/>
            <p:nvPr/>
          </p:nvPicPr>
          <p:blipFill>
            <a:blip r:embed="rId38" cstate="print"/>
            <a:stretch>
              <a:fillRect/>
            </a:stretch>
          </p:blipFill>
          <p:spPr>
            <a:xfrm>
              <a:off x="6911284" y="4386231"/>
              <a:ext cx="333326" cy="333326"/>
            </a:xfrm>
            <a:prstGeom prst="rect">
              <a:avLst/>
            </a:prstGeom>
          </p:spPr>
        </p:pic>
        <p:pic>
          <p:nvPicPr>
            <p:cNvPr id="94" name="object 100">
              <a:extLst>
                <a:ext uri="{FF2B5EF4-FFF2-40B4-BE49-F238E27FC236}">
                  <a16:creationId xmlns:a16="http://schemas.microsoft.com/office/drawing/2014/main" id="{7C4EAC93-C808-47FB-B4B9-CF8A349C08FD}"/>
                </a:ext>
              </a:extLst>
            </p:cNvPr>
            <p:cNvPicPr/>
            <p:nvPr/>
          </p:nvPicPr>
          <p:blipFill>
            <a:blip r:embed="rId39" cstate="print"/>
            <a:stretch>
              <a:fillRect/>
            </a:stretch>
          </p:blipFill>
          <p:spPr>
            <a:xfrm>
              <a:off x="6946899" y="4406900"/>
              <a:ext cx="254000" cy="254000"/>
            </a:xfrm>
            <a:prstGeom prst="rect">
              <a:avLst/>
            </a:prstGeom>
          </p:spPr>
        </p:pic>
        <p:pic>
          <p:nvPicPr>
            <p:cNvPr id="95" name="object 101">
              <a:extLst>
                <a:ext uri="{FF2B5EF4-FFF2-40B4-BE49-F238E27FC236}">
                  <a16:creationId xmlns:a16="http://schemas.microsoft.com/office/drawing/2014/main" id="{D9A82518-5508-4667-801F-5C89F3AC3D48}"/>
                </a:ext>
              </a:extLst>
            </p:cNvPr>
            <p:cNvPicPr/>
            <p:nvPr/>
          </p:nvPicPr>
          <p:blipFill>
            <a:blip r:embed="rId40" cstate="print"/>
            <a:stretch>
              <a:fillRect/>
            </a:stretch>
          </p:blipFill>
          <p:spPr>
            <a:xfrm>
              <a:off x="7221555" y="4076351"/>
              <a:ext cx="333326" cy="333326"/>
            </a:xfrm>
            <a:prstGeom prst="rect">
              <a:avLst/>
            </a:prstGeom>
          </p:spPr>
        </p:pic>
        <p:sp>
          <p:nvSpPr>
            <p:cNvPr id="96" name="object 102">
              <a:extLst>
                <a:ext uri="{FF2B5EF4-FFF2-40B4-BE49-F238E27FC236}">
                  <a16:creationId xmlns:a16="http://schemas.microsoft.com/office/drawing/2014/main" id="{56E3DB43-85E3-471C-A2B1-AB47D393707D}"/>
                </a:ext>
              </a:extLst>
            </p:cNvPr>
            <p:cNvSpPr/>
            <p:nvPr/>
          </p:nvSpPr>
          <p:spPr>
            <a:xfrm>
              <a:off x="7259655" y="4089399"/>
              <a:ext cx="259079" cy="254000"/>
            </a:xfrm>
            <a:custGeom>
              <a:avLst/>
              <a:gdLst/>
              <a:ahLst/>
              <a:cxnLst/>
              <a:rect l="l" t="t" r="r" b="b"/>
              <a:pathLst>
                <a:path w="259079" h="254000">
                  <a:moveTo>
                    <a:pt x="250750" y="0"/>
                  </a:moveTo>
                  <a:lnTo>
                    <a:pt x="6376" y="0"/>
                  </a:lnTo>
                  <a:lnTo>
                    <a:pt x="4744" y="8428"/>
                  </a:lnTo>
                  <a:lnTo>
                    <a:pt x="4744" y="16294"/>
                  </a:lnTo>
                  <a:lnTo>
                    <a:pt x="0" y="244934"/>
                  </a:lnTo>
                  <a:lnTo>
                    <a:pt x="0" y="252800"/>
                  </a:lnTo>
                  <a:lnTo>
                    <a:pt x="6376" y="254000"/>
                  </a:lnTo>
                  <a:lnTo>
                    <a:pt x="250750" y="254000"/>
                  </a:lnTo>
                  <a:lnTo>
                    <a:pt x="258744" y="252800"/>
                  </a:lnTo>
                  <a:lnTo>
                    <a:pt x="258744" y="842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7" name="object 103">
              <a:extLst>
                <a:ext uri="{FF2B5EF4-FFF2-40B4-BE49-F238E27FC236}">
                  <a16:creationId xmlns:a16="http://schemas.microsoft.com/office/drawing/2014/main" id="{200E7BDD-F2DA-4F2B-BD8C-D1622125D859}"/>
                </a:ext>
              </a:extLst>
            </p:cNvPr>
            <p:cNvPicPr/>
            <p:nvPr/>
          </p:nvPicPr>
          <p:blipFill>
            <a:blip r:embed="rId41" cstate="print"/>
            <a:stretch>
              <a:fillRect/>
            </a:stretch>
          </p:blipFill>
          <p:spPr>
            <a:xfrm>
              <a:off x="7221555" y="4386231"/>
              <a:ext cx="333326" cy="333326"/>
            </a:xfrm>
            <a:prstGeom prst="rect">
              <a:avLst/>
            </a:prstGeom>
          </p:spPr>
        </p:pic>
        <p:sp>
          <p:nvSpPr>
            <p:cNvPr id="98" name="object 104">
              <a:extLst>
                <a:ext uri="{FF2B5EF4-FFF2-40B4-BE49-F238E27FC236}">
                  <a16:creationId xmlns:a16="http://schemas.microsoft.com/office/drawing/2014/main" id="{D7FB607B-9EFE-4F57-BC64-58B14387F192}"/>
                </a:ext>
              </a:extLst>
            </p:cNvPr>
            <p:cNvSpPr/>
            <p:nvPr/>
          </p:nvSpPr>
          <p:spPr>
            <a:xfrm>
              <a:off x="7259655" y="4406900"/>
              <a:ext cx="259079" cy="254000"/>
            </a:xfrm>
            <a:custGeom>
              <a:avLst/>
              <a:gdLst/>
              <a:ahLst/>
              <a:cxnLst/>
              <a:rect l="l" t="t" r="r" b="b"/>
              <a:pathLst>
                <a:path w="259079" h="254000">
                  <a:moveTo>
                    <a:pt x="250750" y="0"/>
                  </a:moveTo>
                  <a:lnTo>
                    <a:pt x="6376" y="0"/>
                  </a:lnTo>
                  <a:lnTo>
                    <a:pt x="4744" y="808"/>
                  </a:lnTo>
                  <a:lnTo>
                    <a:pt x="4744" y="8674"/>
                  </a:lnTo>
                  <a:lnTo>
                    <a:pt x="0" y="237315"/>
                  </a:lnTo>
                  <a:lnTo>
                    <a:pt x="0" y="245181"/>
                  </a:lnTo>
                  <a:lnTo>
                    <a:pt x="6376" y="254000"/>
                  </a:lnTo>
                  <a:lnTo>
                    <a:pt x="250750" y="254000"/>
                  </a:lnTo>
                  <a:lnTo>
                    <a:pt x="258744" y="245181"/>
                  </a:lnTo>
                  <a:lnTo>
                    <a:pt x="258744" y="80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9" name="object 105">
              <a:extLst>
                <a:ext uri="{FF2B5EF4-FFF2-40B4-BE49-F238E27FC236}">
                  <a16:creationId xmlns:a16="http://schemas.microsoft.com/office/drawing/2014/main" id="{95F6F7C5-6773-4975-B74B-95D3171696FB}"/>
                </a:ext>
              </a:extLst>
            </p:cNvPr>
            <p:cNvPicPr/>
            <p:nvPr/>
          </p:nvPicPr>
          <p:blipFill>
            <a:blip r:embed="rId42" cstate="print"/>
            <a:stretch>
              <a:fillRect/>
            </a:stretch>
          </p:blipFill>
          <p:spPr>
            <a:xfrm>
              <a:off x="7531826" y="4076351"/>
              <a:ext cx="333326" cy="333326"/>
            </a:xfrm>
            <a:prstGeom prst="rect">
              <a:avLst/>
            </a:prstGeom>
          </p:spPr>
        </p:pic>
        <p:pic>
          <p:nvPicPr>
            <p:cNvPr id="100" name="object 106">
              <a:extLst>
                <a:ext uri="{FF2B5EF4-FFF2-40B4-BE49-F238E27FC236}">
                  <a16:creationId xmlns:a16="http://schemas.microsoft.com/office/drawing/2014/main" id="{1A91D370-B614-4673-B4B5-CAC0E7EAE0DF}"/>
                </a:ext>
              </a:extLst>
            </p:cNvPr>
            <p:cNvPicPr/>
            <p:nvPr/>
          </p:nvPicPr>
          <p:blipFill>
            <a:blip r:embed="rId43" cstate="print"/>
            <a:stretch>
              <a:fillRect/>
            </a:stretch>
          </p:blipFill>
          <p:spPr>
            <a:xfrm>
              <a:off x="7569200" y="4089399"/>
              <a:ext cx="254000" cy="254000"/>
            </a:xfrm>
            <a:prstGeom prst="rect">
              <a:avLst/>
            </a:prstGeom>
          </p:spPr>
        </p:pic>
        <p:pic>
          <p:nvPicPr>
            <p:cNvPr id="101" name="object 107">
              <a:extLst>
                <a:ext uri="{FF2B5EF4-FFF2-40B4-BE49-F238E27FC236}">
                  <a16:creationId xmlns:a16="http://schemas.microsoft.com/office/drawing/2014/main" id="{2DB1ECC9-FAE3-4005-949F-F7900A2DDBE3}"/>
                </a:ext>
              </a:extLst>
            </p:cNvPr>
            <p:cNvPicPr/>
            <p:nvPr/>
          </p:nvPicPr>
          <p:blipFill>
            <a:blip r:embed="rId44" cstate="print"/>
            <a:stretch>
              <a:fillRect/>
            </a:stretch>
          </p:blipFill>
          <p:spPr>
            <a:xfrm>
              <a:off x="7531826" y="4386231"/>
              <a:ext cx="333326" cy="333326"/>
            </a:xfrm>
            <a:prstGeom prst="rect">
              <a:avLst/>
            </a:prstGeom>
          </p:spPr>
        </p:pic>
        <p:sp>
          <p:nvSpPr>
            <p:cNvPr id="102" name="object 108">
              <a:extLst>
                <a:ext uri="{FF2B5EF4-FFF2-40B4-BE49-F238E27FC236}">
                  <a16:creationId xmlns:a16="http://schemas.microsoft.com/office/drawing/2014/main" id="{0CF6A4FC-0F08-4315-AA1B-8A4A4AA3D3B6}"/>
                </a:ext>
              </a:extLst>
            </p:cNvPr>
            <p:cNvSpPr/>
            <p:nvPr/>
          </p:nvSpPr>
          <p:spPr>
            <a:xfrm>
              <a:off x="7569200" y="4406899"/>
              <a:ext cx="254000" cy="254000"/>
            </a:xfrm>
            <a:custGeom>
              <a:avLst/>
              <a:gdLst/>
              <a:ahLst/>
              <a:cxnLst/>
              <a:rect l="l" t="t" r="r" b="b"/>
              <a:pathLst>
                <a:path w="254000" h="254000">
                  <a:moveTo>
                    <a:pt x="254000" y="1270"/>
                  </a:moveTo>
                  <a:lnTo>
                    <a:pt x="253453" y="1270"/>
                  </a:lnTo>
                  <a:lnTo>
                    <a:pt x="253453" y="0"/>
                  </a:lnTo>
                  <a:lnTo>
                    <a:pt x="1511" y="0"/>
                  </a:lnTo>
                  <a:lnTo>
                    <a:pt x="1511" y="1270"/>
                  </a:lnTo>
                  <a:lnTo>
                    <a:pt x="0" y="1270"/>
                  </a:lnTo>
                  <a:lnTo>
                    <a:pt x="0" y="8890"/>
                  </a:lnTo>
                  <a:lnTo>
                    <a:pt x="355" y="8890"/>
                  </a:lnTo>
                  <a:lnTo>
                    <a:pt x="355" y="237490"/>
                  </a:lnTo>
                  <a:lnTo>
                    <a:pt x="723" y="237490"/>
                  </a:lnTo>
                  <a:lnTo>
                    <a:pt x="723" y="245110"/>
                  </a:lnTo>
                  <a:lnTo>
                    <a:pt x="3886" y="245110"/>
                  </a:lnTo>
                  <a:lnTo>
                    <a:pt x="3886" y="254000"/>
                  </a:lnTo>
                  <a:lnTo>
                    <a:pt x="252742" y="254000"/>
                  </a:lnTo>
                  <a:lnTo>
                    <a:pt x="252742" y="245110"/>
                  </a:lnTo>
                  <a:lnTo>
                    <a:pt x="254000" y="245110"/>
                  </a:lnTo>
                  <a:lnTo>
                    <a:pt x="254000" y="237490"/>
                  </a:lnTo>
                  <a:lnTo>
                    <a:pt x="254000" y="8890"/>
                  </a:lnTo>
                  <a:lnTo>
                    <a:pt x="254000"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3" name="object 109">
              <a:extLst>
                <a:ext uri="{FF2B5EF4-FFF2-40B4-BE49-F238E27FC236}">
                  <a16:creationId xmlns:a16="http://schemas.microsoft.com/office/drawing/2014/main" id="{5D52B206-99FA-4C7C-AA54-76E2BC2341CA}"/>
                </a:ext>
              </a:extLst>
            </p:cNvPr>
            <p:cNvPicPr/>
            <p:nvPr/>
          </p:nvPicPr>
          <p:blipFill>
            <a:blip r:embed="rId45" cstate="print"/>
            <a:stretch>
              <a:fillRect/>
            </a:stretch>
          </p:blipFill>
          <p:spPr>
            <a:xfrm>
              <a:off x="5670201" y="3766471"/>
              <a:ext cx="333326" cy="333326"/>
            </a:xfrm>
            <a:prstGeom prst="rect">
              <a:avLst/>
            </a:prstGeom>
          </p:spPr>
        </p:pic>
        <p:sp>
          <p:nvSpPr>
            <p:cNvPr id="104" name="object 110">
              <a:extLst>
                <a:ext uri="{FF2B5EF4-FFF2-40B4-BE49-F238E27FC236}">
                  <a16:creationId xmlns:a16="http://schemas.microsoft.com/office/drawing/2014/main" id="{DD505498-4689-463E-A651-A3E5091845A4}"/>
                </a:ext>
              </a:extLst>
            </p:cNvPr>
            <p:cNvSpPr/>
            <p:nvPr/>
          </p:nvSpPr>
          <p:spPr>
            <a:xfrm>
              <a:off x="5702299" y="3784599"/>
              <a:ext cx="266700" cy="254000"/>
            </a:xfrm>
            <a:custGeom>
              <a:avLst/>
              <a:gdLst/>
              <a:ahLst/>
              <a:cxnLst/>
              <a:rect l="l" t="t" r="r" b="b"/>
              <a:pathLst>
                <a:path w="266700" h="254000">
                  <a:moveTo>
                    <a:pt x="256750" y="0"/>
                  </a:moveTo>
                  <a:lnTo>
                    <a:pt x="12378" y="0"/>
                  </a:lnTo>
                  <a:lnTo>
                    <a:pt x="0" y="3347"/>
                  </a:lnTo>
                  <a:lnTo>
                    <a:pt x="0" y="11214"/>
                  </a:lnTo>
                  <a:lnTo>
                    <a:pt x="6002" y="239854"/>
                  </a:lnTo>
                  <a:lnTo>
                    <a:pt x="6002" y="247720"/>
                  </a:lnTo>
                  <a:lnTo>
                    <a:pt x="12378" y="254000"/>
                  </a:lnTo>
                  <a:lnTo>
                    <a:pt x="256750" y="254000"/>
                  </a:lnTo>
                  <a:lnTo>
                    <a:pt x="266700" y="247720"/>
                  </a:lnTo>
                  <a:lnTo>
                    <a:pt x="266700" y="3347"/>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5" name="object 111">
              <a:extLst>
                <a:ext uri="{FF2B5EF4-FFF2-40B4-BE49-F238E27FC236}">
                  <a16:creationId xmlns:a16="http://schemas.microsoft.com/office/drawing/2014/main" id="{52161511-93E6-420F-A283-AE957D977601}"/>
                </a:ext>
              </a:extLst>
            </p:cNvPr>
            <p:cNvPicPr/>
            <p:nvPr/>
          </p:nvPicPr>
          <p:blipFill>
            <a:blip r:embed="rId46" cstate="print"/>
            <a:stretch>
              <a:fillRect/>
            </a:stretch>
          </p:blipFill>
          <p:spPr>
            <a:xfrm>
              <a:off x="5980473" y="3766471"/>
              <a:ext cx="333326" cy="333326"/>
            </a:xfrm>
            <a:prstGeom prst="rect">
              <a:avLst/>
            </a:prstGeom>
          </p:spPr>
        </p:pic>
        <p:sp>
          <p:nvSpPr>
            <p:cNvPr id="106" name="object 112">
              <a:extLst>
                <a:ext uri="{FF2B5EF4-FFF2-40B4-BE49-F238E27FC236}">
                  <a16:creationId xmlns:a16="http://schemas.microsoft.com/office/drawing/2014/main" id="{5FAA0F02-E759-466F-A685-4FC55929A336}"/>
                </a:ext>
              </a:extLst>
            </p:cNvPr>
            <p:cNvSpPr/>
            <p:nvPr/>
          </p:nvSpPr>
          <p:spPr>
            <a:xfrm>
              <a:off x="6018573" y="3784599"/>
              <a:ext cx="255270" cy="254000"/>
            </a:xfrm>
            <a:custGeom>
              <a:avLst/>
              <a:gdLst/>
              <a:ahLst/>
              <a:cxnLst/>
              <a:rect l="l" t="t" r="r" b="b"/>
              <a:pathLst>
                <a:path w="255270" h="254000">
                  <a:moveTo>
                    <a:pt x="250748" y="0"/>
                  </a:moveTo>
                  <a:lnTo>
                    <a:pt x="6376" y="0"/>
                  </a:lnTo>
                  <a:lnTo>
                    <a:pt x="1226" y="3347"/>
                  </a:lnTo>
                  <a:lnTo>
                    <a:pt x="1226" y="11214"/>
                  </a:lnTo>
                  <a:lnTo>
                    <a:pt x="0" y="239854"/>
                  </a:lnTo>
                  <a:lnTo>
                    <a:pt x="0" y="247720"/>
                  </a:lnTo>
                  <a:lnTo>
                    <a:pt x="6376" y="254000"/>
                  </a:lnTo>
                  <a:lnTo>
                    <a:pt x="250748" y="254000"/>
                  </a:lnTo>
                  <a:lnTo>
                    <a:pt x="255226" y="247720"/>
                  </a:lnTo>
                  <a:lnTo>
                    <a:pt x="255226"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7" name="object 113">
              <a:extLst>
                <a:ext uri="{FF2B5EF4-FFF2-40B4-BE49-F238E27FC236}">
                  <a16:creationId xmlns:a16="http://schemas.microsoft.com/office/drawing/2014/main" id="{D87977B2-C8C7-4719-ACBC-50207F004490}"/>
                </a:ext>
              </a:extLst>
            </p:cNvPr>
            <p:cNvPicPr/>
            <p:nvPr/>
          </p:nvPicPr>
          <p:blipFill>
            <a:blip r:embed="rId47" cstate="print"/>
            <a:stretch>
              <a:fillRect/>
            </a:stretch>
          </p:blipFill>
          <p:spPr>
            <a:xfrm>
              <a:off x="6290743" y="3766471"/>
              <a:ext cx="333326" cy="333326"/>
            </a:xfrm>
            <a:prstGeom prst="rect">
              <a:avLst/>
            </a:prstGeom>
          </p:spPr>
        </p:pic>
        <p:sp>
          <p:nvSpPr>
            <p:cNvPr id="108" name="object 114">
              <a:extLst>
                <a:ext uri="{FF2B5EF4-FFF2-40B4-BE49-F238E27FC236}">
                  <a16:creationId xmlns:a16="http://schemas.microsoft.com/office/drawing/2014/main" id="{66380B90-5E26-4083-845C-4AE12C3DFD5E}"/>
                </a:ext>
              </a:extLst>
            </p:cNvPr>
            <p:cNvSpPr/>
            <p:nvPr/>
          </p:nvSpPr>
          <p:spPr>
            <a:xfrm>
              <a:off x="6324599" y="3784599"/>
              <a:ext cx="266700" cy="254000"/>
            </a:xfrm>
            <a:custGeom>
              <a:avLst/>
              <a:gdLst/>
              <a:ahLst/>
              <a:cxnLst/>
              <a:rect l="l" t="t" r="r" b="b"/>
              <a:pathLst>
                <a:path w="266700" h="254000">
                  <a:moveTo>
                    <a:pt x="254993" y="0"/>
                  </a:moveTo>
                  <a:lnTo>
                    <a:pt x="10619" y="0"/>
                  </a:lnTo>
                  <a:lnTo>
                    <a:pt x="0" y="3347"/>
                  </a:lnTo>
                  <a:lnTo>
                    <a:pt x="0" y="11214"/>
                  </a:lnTo>
                  <a:lnTo>
                    <a:pt x="4243" y="239854"/>
                  </a:lnTo>
                  <a:lnTo>
                    <a:pt x="4243" y="247720"/>
                  </a:lnTo>
                  <a:lnTo>
                    <a:pt x="10619" y="254000"/>
                  </a:lnTo>
                  <a:lnTo>
                    <a:pt x="254993" y="254000"/>
                  </a:lnTo>
                  <a:lnTo>
                    <a:pt x="266700" y="247720"/>
                  </a:lnTo>
                  <a:lnTo>
                    <a:pt x="266700" y="3347"/>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9" name="object 115">
              <a:extLst>
                <a:ext uri="{FF2B5EF4-FFF2-40B4-BE49-F238E27FC236}">
                  <a16:creationId xmlns:a16="http://schemas.microsoft.com/office/drawing/2014/main" id="{5BA86533-1F71-4E69-A60A-77D293D3CE07}"/>
                </a:ext>
              </a:extLst>
            </p:cNvPr>
            <p:cNvPicPr/>
            <p:nvPr/>
          </p:nvPicPr>
          <p:blipFill>
            <a:blip r:embed="rId48" cstate="print"/>
            <a:stretch>
              <a:fillRect/>
            </a:stretch>
          </p:blipFill>
          <p:spPr>
            <a:xfrm>
              <a:off x="6601014" y="3766471"/>
              <a:ext cx="333326" cy="333326"/>
            </a:xfrm>
            <a:prstGeom prst="rect">
              <a:avLst/>
            </a:prstGeom>
          </p:spPr>
        </p:pic>
        <p:sp>
          <p:nvSpPr>
            <p:cNvPr id="110" name="object 116">
              <a:extLst>
                <a:ext uri="{FF2B5EF4-FFF2-40B4-BE49-F238E27FC236}">
                  <a16:creationId xmlns:a16="http://schemas.microsoft.com/office/drawing/2014/main" id="{88EFF9EE-BB82-449B-9036-78B836FADCFF}"/>
                </a:ext>
              </a:extLst>
            </p:cNvPr>
            <p:cNvSpPr/>
            <p:nvPr/>
          </p:nvSpPr>
          <p:spPr>
            <a:xfrm>
              <a:off x="6639114" y="3784599"/>
              <a:ext cx="257175" cy="254000"/>
            </a:xfrm>
            <a:custGeom>
              <a:avLst/>
              <a:gdLst/>
              <a:ahLst/>
              <a:cxnLst/>
              <a:rect l="l" t="t" r="r" b="b"/>
              <a:pathLst>
                <a:path w="257175" h="254000">
                  <a:moveTo>
                    <a:pt x="250748" y="0"/>
                  </a:moveTo>
                  <a:lnTo>
                    <a:pt x="6376" y="0"/>
                  </a:lnTo>
                  <a:lnTo>
                    <a:pt x="2985" y="3347"/>
                  </a:lnTo>
                  <a:lnTo>
                    <a:pt x="2985" y="11214"/>
                  </a:lnTo>
                  <a:lnTo>
                    <a:pt x="0" y="239854"/>
                  </a:lnTo>
                  <a:lnTo>
                    <a:pt x="0" y="247720"/>
                  </a:lnTo>
                  <a:lnTo>
                    <a:pt x="6376" y="254000"/>
                  </a:lnTo>
                  <a:lnTo>
                    <a:pt x="250748" y="254000"/>
                  </a:lnTo>
                  <a:lnTo>
                    <a:pt x="256985" y="247720"/>
                  </a:lnTo>
                  <a:lnTo>
                    <a:pt x="256985"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1" name="object 117">
              <a:extLst>
                <a:ext uri="{FF2B5EF4-FFF2-40B4-BE49-F238E27FC236}">
                  <a16:creationId xmlns:a16="http://schemas.microsoft.com/office/drawing/2014/main" id="{EB1C3C8B-02F7-4C20-9AD7-F5099ACBFA9B}"/>
                </a:ext>
              </a:extLst>
            </p:cNvPr>
            <p:cNvPicPr/>
            <p:nvPr/>
          </p:nvPicPr>
          <p:blipFill>
            <a:blip r:embed="rId49" cstate="print"/>
            <a:stretch>
              <a:fillRect/>
            </a:stretch>
          </p:blipFill>
          <p:spPr>
            <a:xfrm>
              <a:off x="6911284" y="3766471"/>
              <a:ext cx="333326" cy="333326"/>
            </a:xfrm>
            <a:prstGeom prst="rect">
              <a:avLst/>
            </a:prstGeom>
          </p:spPr>
        </p:pic>
        <p:pic>
          <p:nvPicPr>
            <p:cNvPr id="112" name="object 118">
              <a:extLst>
                <a:ext uri="{FF2B5EF4-FFF2-40B4-BE49-F238E27FC236}">
                  <a16:creationId xmlns:a16="http://schemas.microsoft.com/office/drawing/2014/main" id="{86DFA673-03A6-4BA8-8B6F-8569420F1AAB}"/>
                </a:ext>
              </a:extLst>
            </p:cNvPr>
            <p:cNvPicPr/>
            <p:nvPr/>
          </p:nvPicPr>
          <p:blipFill>
            <a:blip r:embed="rId50" cstate="print"/>
            <a:stretch>
              <a:fillRect/>
            </a:stretch>
          </p:blipFill>
          <p:spPr>
            <a:xfrm>
              <a:off x="6946899" y="3784599"/>
              <a:ext cx="254000" cy="254000"/>
            </a:xfrm>
            <a:prstGeom prst="rect">
              <a:avLst/>
            </a:prstGeom>
          </p:spPr>
        </p:pic>
        <p:pic>
          <p:nvPicPr>
            <p:cNvPr id="113" name="object 119">
              <a:extLst>
                <a:ext uri="{FF2B5EF4-FFF2-40B4-BE49-F238E27FC236}">
                  <a16:creationId xmlns:a16="http://schemas.microsoft.com/office/drawing/2014/main" id="{AB3C299D-4127-41BC-88E5-C0DF45C3DD95}"/>
                </a:ext>
              </a:extLst>
            </p:cNvPr>
            <p:cNvPicPr/>
            <p:nvPr/>
          </p:nvPicPr>
          <p:blipFill>
            <a:blip r:embed="rId51" cstate="print"/>
            <a:stretch>
              <a:fillRect/>
            </a:stretch>
          </p:blipFill>
          <p:spPr>
            <a:xfrm>
              <a:off x="7221555" y="3766471"/>
              <a:ext cx="333326" cy="333326"/>
            </a:xfrm>
            <a:prstGeom prst="rect">
              <a:avLst/>
            </a:prstGeom>
          </p:spPr>
        </p:pic>
        <p:sp>
          <p:nvSpPr>
            <p:cNvPr id="114" name="object 120">
              <a:extLst>
                <a:ext uri="{FF2B5EF4-FFF2-40B4-BE49-F238E27FC236}">
                  <a16:creationId xmlns:a16="http://schemas.microsoft.com/office/drawing/2014/main" id="{A4E6B272-A5E2-406A-8BA4-B77C596A988D}"/>
                </a:ext>
              </a:extLst>
            </p:cNvPr>
            <p:cNvSpPr/>
            <p:nvPr/>
          </p:nvSpPr>
          <p:spPr>
            <a:xfrm>
              <a:off x="7259655" y="3784599"/>
              <a:ext cx="259079" cy="254000"/>
            </a:xfrm>
            <a:custGeom>
              <a:avLst/>
              <a:gdLst/>
              <a:ahLst/>
              <a:cxnLst/>
              <a:rect l="l" t="t" r="r" b="b"/>
              <a:pathLst>
                <a:path w="259079" h="254000">
                  <a:moveTo>
                    <a:pt x="250750" y="0"/>
                  </a:moveTo>
                  <a:lnTo>
                    <a:pt x="6376" y="0"/>
                  </a:lnTo>
                  <a:lnTo>
                    <a:pt x="4744" y="3347"/>
                  </a:lnTo>
                  <a:lnTo>
                    <a:pt x="4744" y="11214"/>
                  </a:lnTo>
                  <a:lnTo>
                    <a:pt x="0" y="239854"/>
                  </a:lnTo>
                  <a:lnTo>
                    <a:pt x="0" y="247720"/>
                  </a:lnTo>
                  <a:lnTo>
                    <a:pt x="6376" y="254000"/>
                  </a:lnTo>
                  <a:lnTo>
                    <a:pt x="250750" y="254000"/>
                  </a:lnTo>
                  <a:lnTo>
                    <a:pt x="258744" y="247720"/>
                  </a:lnTo>
                  <a:lnTo>
                    <a:pt x="258744" y="334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5" name="object 121">
              <a:extLst>
                <a:ext uri="{FF2B5EF4-FFF2-40B4-BE49-F238E27FC236}">
                  <a16:creationId xmlns:a16="http://schemas.microsoft.com/office/drawing/2014/main" id="{B7D8EEE8-FA48-490F-855E-7A545372DA49}"/>
                </a:ext>
              </a:extLst>
            </p:cNvPr>
            <p:cNvPicPr/>
            <p:nvPr/>
          </p:nvPicPr>
          <p:blipFill>
            <a:blip r:embed="rId52" cstate="print"/>
            <a:stretch>
              <a:fillRect/>
            </a:stretch>
          </p:blipFill>
          <p:spPr>
            <a:xfrm>
              <a:off x="7531826" y="3766471"/>
              <a:ext cx="333326" cy="333326"/>
            </a:xfrm>
            <a:prstGeom prst="rect">
              <a:avLst/>
            </a:prstGeom>
          </p:spPr>
        </p:pic>
        <p:pic>
          <p:nvPicPr>
            <p:cNvPr id="116" name="object 122">
              <a:extLst>
                <a:ext uri="{FF2B5EF4-FFF2-40B4-BE49-F238E27FC236}">
                  <a16:creationId xmlns:a16="http://schemas.microsoft.com/office/drawing/2014/main" id="{9B2C8D11-5C1D-4FD5-ADA1-38C4B88D7FB5}"/>
                </a:ext>
              </a:extLst>
            </p:cNvPr>
            <p:cNvPicPr/>
            <p:nvPr/>
          </p:nvPicPr>
          <p:blipFill>
            <a:blip r:embed="rId53" cstate="print"/>
            <a:stretch>
              <a:fillRect/>
            </a:stretch>
          </p:blipFill>
          <p:spPr>
            <a:xfrm>
              <a:off x="7569200" y="3784599"/>
              <a:ext cx="254000" cy="254000"/>
            </a:xfrm>
            <a:prstGeom prst="rect">
              <a:avLst/>
            </a:prstGeom>
          </p:spPr>
        </p:pic>
        <p:pic>
          <p:nvPicPr>
            <p:cNvPr id="117" name="object 123">
              <a:extLst>
                <a:ext uri="{FF2B5EF4-FFF2-40B4-BE49-F238E27FC236}">
                  <a16:creationId xmlns:a16="http://schemas.microsoft.com/office/drawing/2014/main" id="{5A55B6C6-692F-49F6-B44B-6B1B3610727E}"/>
                </a:ext>
              </a:extLst>
            </p:cNvPr>
            <p:cNvPicPr/>
            <p:nvPr/>
          </p:nvPicPr>
          <p:blipFill>
            <a:blip r:embed="rId54" cstate="print"/>
            <a:stretch>
              <a:fillRect/>
            </a:stretch>
          </p:blipFill>
          <p:spPr>
            <a:xfrm>
              <a:off x="5670201" y="3456591"/>
              <a:ext cx="333326" cy="333326"/>
            </a:xfrm>
            <a:prstGeom prst="rect">
              <a:avLst/>
            </a:prstGeom>
          </p:spPr>
        </p:pic>
        <p:sp>
          <p:nvSpPr>
            <p:cNvPr id="118" name="object 124">
              <a:extLst>
                <a:ext uri="{FF2B5EF4-FFF2-40B4-BE49-F238E27FC236}">
                  <a16:creationId xmlns:a16="http://schemas.microsoft.com/office/drawing/2014/main" id="{F0842C81-0087-4009-A1CC-9C61F6B4515B}"/>
                </a:ext>
              </a:extLst>
            </p:cNvPr>
            <p:cNvSpPr/>
            <p:nvPr/>
          </p:nvSpPr>
          <p:spPr>
            <a:xfrm>
              <a:off x="5702299" y="3467099"/>
              <a:ext cx="266700" cy="266700"/>
            </a:xfrm>
            <a:custGeom>
              <a:avLst/>
              <a:gdLst/>
              <a:ahLst/>
              <a:cxnLst/>
              <a:rect l="l" t="t" r="r" b="b"/>
              <a:pathLst>
                <a:path w="266700" h="266700">
                  <a:moveTo>
                    <a:pt x="248884" y="0"/>
                  </a:moveTo>
                  <a:lnTo>
                    <a:pt x="20243" y="0"/>
                  </a:lnTo>
                  <a:lnTo>
                    <a:pt x="13762" y="1836"/>
                  </a:lnTo>
                  <a:lnTo>
                    <a:pt x="7172" y="6467"/>
                  </a:lnTo>
                  <a:lnTo>
                    <a:pt x="2057" y="12572"/>
                  </a:lnTo>
                  <a:lnTo>
                    <a:pt x="0" y="18834"/>
                  </a:lnTo>
                  <a:lnTo>
                    <a:pt x="6002" y="247474"/>
                  </a:lnTo>
                  <a:lnTo>
                    <a:pt x="6002" y="255339"/>
                  </a:lnTo>
                  <a:lnTo>
                    <a:pt x="12378" y="266700"/>
                  </a:lnTo>
                  <a:lnTo>
                    <a:pt x="248884" y="266700"/>
                  </a:lnTo>
                  <a:lnTo>
                    <a:pt x="254986" y="264802"/>
                  </a:lnTo>
                  <a:lnTo>
                    <a:pt x="260742" y="260036"/>
                  </a:lnTo>
                  <a:lnTo>
                    <a:pt x="265022" y="253796"/>
                  </a:lnTo>
                  <a:lnTo>
                    <a:pt x="266700" y="247474"/>
                  </a:lnTo>
                  <a:lnTo>
                    <a:pt x="266700" y="18834"/>
                  </a:lnTo>
                  <a:lnTo>
                    <a:pt x="265022" y="12572"/>
                  </a:lnTo>
                  <a:lnTo>
                    <a:pt x="260742" y="6467"/>
                  </a:lnTo>
                  <a:lnTo>
                    <a:pt x="254986" y="1836"/>
                  </a:lnTo>
                  <a:lnTo>
                    <a:pt x="24888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9" name="object 125">
              <a:extLst>
                <a:ext uri="{FF2B5EF4-FFF2-40B4-BE49-F238E27FC236}">
                  <a16:creationId xmlns:a16="http://schemas.microsoft.com/office/drawing/2014/main" id="{26FD06DC-3080-4637-968A-0F659FFE756E}"/>
                </a:ext>
              </a:extLst>
            </p:cNvPr>
            <p:cNvPicPr/>
            <p:nvPr/>
          </p:nvPicPr>
          <p:blipFill>
            <a:blip r:embed="rId55" cstate="print"/>
            <a:stretch>
              <a:fillRect/>
            </a:stretch>
          </p:blipFill>
          <p:spPr>
            <a:xfrm>
              <a:off x="5980473" y="3456591"/>
              <a:ext cx="333326" cy="333326"/>
            </a:xfrm>
            <a:prstGeom prst="rect">
              <a:avLst/>
            </a:prstGeom>
          </p:spPr>
        </p:pic>
        <p:sp>
          <p:nvSpPr>
            <p:cNvPr id="120" name="object 126">
              <a:extLst>
                <a:ext uri="{FF2B5EF4-FFF2-40B4-BE49-F238E27FC236}">
                  <a16:creationId xmlns:a16="http://schemas.microsoft.com/office/drawing/2014/main" id="{A44C26DF-7E4E-4D90-B03B-E7FCCB5E706D}"/>
                </a:ext>
              </a:extLst>
            </p:cNvPr>
            <p:cNvSpPr/>
            <p:nvPr/>
          </p:nvSpPr>
          <p:spPr>
            <a:xfrm>
              <a:off x="6018573" y="3467099"/>
              <a:ext cx="255270" cy="266700"/>
            </a:xfrm>
            <a:custGeom>
              <a:avLst/>
              <a:gdLst/>
              <a:ahLst/>
              <a:cxnLst/>
              <a:rect l="l" t="t" r="r" b="b"/>
              <a:pathLst>
                <a:path w="255270" h="266700">
                  <a:moveTo>
                    <a:pt x="250748" y="0"/>
                  </a:moveTo>
                  <a:lnTo>
                    <a:pt x="6376" y="0"/>
                  </a:lnTo>
                  <a:lnTo>
                    <a:pt x="1226" y="10967"/>
                  </a:lnTo>
                  <a:lnTo>
                    <a:pt x="1226" y="18834"/>
                  </a:lnTo>
                  <a:lnTo>
                    <a:pt x="0" y="247474"/>
                  </a:lnTo>
                  <a:lnTo>
                    <a:pt x="0" y="255339"/>
                  </a:lnTo>
                  <a:lnTo>
                    <a:pt x="6376" y="266700"/>
                  </a:lnTo>
                  <a:lnTo>
                    <a:pt x="250748" y="266700"/>
                  </a:lnTo>
                  <a:lnTo>
                    <a:pt x="255226" y="255339"/>
                  </a:lnTo>
                  <a:lnTo>
                    <a:pt x="255226"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1" name="object 127">
              <a:extLst>
                <a:ext uri="{FF2B5EF4-FFF2-40B4-BE49-F238E27FC236}">
                  <a16:creationId xmlns:a16="http://schemas.microsoft.com/office/drawing/2014/main" id="{AB135D4D-2094-4330-B19E-CE7186718634}"/>
                </a:ext>
              </a:extLst>
            </p:cNvPr>
            <p:cNvPicPr/>
            <p:nvPr/>
          </p:nvPicPr>
          <p:blipFill>
            <a:blip r:embed="rId56" cstate="print"/>
            <a:stretch>
              <a:fillRect/>
            </a:stretch>
          </p:blipFill>
          <p:spPr>
            <a:xfrm>
              <a:off x="6290743" y="3456591"/>
              <a:ext cx="333326" cy="333326"/>
            </a:xfrm>
            <a:prstGeom prst="rect">
              <a:avLst/>
            </a:prstGeom>
          </p:spPr>
        </p:pic>
        <p:sp>
          <p:nvSpPr>
            <p:cNvPr id="122" name="object 128">
              <a:extLst>
                <a:ext uri="{FF2B5EF4-FFF2-40B4-BE49-F238E27FC236}">
                  <a16:creationId xmlns:a16="http://schemas.microsoft.com/office/drawing/2014/main" id="{217B15DE-FD2D-4281-BEF0-196E4D54D158}"/>
                </a:ext>
              </a:extLst>
            </p:cNvPr>
            <p:cNvSpPr/>
            <p:nvPr/>
          </p:nvSpPr>
          <p:spPr>
            <a:xfrm>
              <a:off x="6324599" y="3467099"/>
              <a:ext cx="266700" cy="266700"/>
            </a:xfrm>
            <a:custGeom>
              <a:avLst/>
              <a:gdLst/>
              <a:ahLst/>
              <a:cxnLst/>
              <a:rect l="l" t="t" r="r" b="b"/>
              <a:pathLst>
                <a:path w="266700" h="266700">
                  <a:moveTo>
                    <a:pt x="247126" y="0"/>
                  </a:moveTo>
                  <a:lnTo>
                    <a:pt x="18486" y="0"/>
                  </a:lnTo>
                  <a:lnTo>
                    <a:pt x="12279" y="1836"/>
                  </a:lnTo>
                  <a:lnTo>
                    <a:pt x="6293" y="6467"/>
                  </a:lnTo>
                  <a:lnTo>
                    <a:pt x="1782" y="12572"/>
                  </a:lnTo>
                  <a:lnTo>
                    <a:pt x="0" y="18834"/>
                  </a:lnTo>
                  <a:lnTo>
                    <a:pt x="4243" y="247474"/>
                  </a:lnTo>
                  <a:lnTo>
                    <a:pt x="4243" y="255339"/>
                  </a:lnTo>
                  <a:lnTo>
                    <a:pt x="10619" y="266700"/>
                  </a:lnTo>
                  <a:lnTo>
                    <a:pt x="247126" y="266700"/>
                  </a:lnTo>
                  <a:lnTo>
                    <a:pt x="253503" y="264802"/>
                  </a:lnTo>
                  <a:lnTo>
                    <a:pt x="259863" y="260036"/>
                  </a:lnTo>
                  <a:lnTo>
                    <a:pt x="264747" y="253796"/>
                  </a:lnTo>
                  <a:lnTo>
                    <a:pt x="266700" y="247474"/>
                  </a:lnTo>
                  <a:lnTo>
                    <a:pt x="266700" y="18834"/>
                  </a:lnTo>
                  <a:lnTo>
                    <a:pt x="264747" y="12572"/>
                  </a:lnTo>
                  <a:lnTo>
                    <a:pt x="259863" y="6467"/>
                  </a:lnTo>
                  <a:lnTo>
                    <a:pt x="253503" y="1836"/>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3" name="object 129">
              <a:extLst>
                <a:ext uri="{FF2B5EF4-FFF2-40B4-BE49-F238E27FC236}">
                  <a16:creationId xmlns:a16="http://schemas.microsoft.com/office/drawing/2014/main" id="{E94873EA-5251-4C0A-ADCE-8DFE739411BF}"/>
                </a:ext>
              </a:extLst>
            </p:cNvPr>
            <p:cNvPicPr/>
            <p:nvPr/>
          </p:nvPicPr>
          <p:blipFill>
            <a:blip r:embed="rId57" cstate="print"/>
            <a:stretch>
              <a:fillRect/>
            </a:stretch>
          </p:blipFill>
          <p:spPr>
            <a:xfrm>
              <a:off x="6601014" y="3456591"/>
              <a:ext cx="333326" cy="333326"/>
            </a:xfrm>
            <a:prstGeom prst="rect">
              <a:avLst/>
            </a:prstGeom>
          </p:spPr>
        </p:pic>
        <p:sp>
          <p:nvSpPr>
            <p:cNvPr id="124" name="object 130">
              <a:extLst>
                <a:ext uri="{FF2B5EF4-FFF2-40B4-BE49-F238E27FC236}">
                  <a16:creationId xmlns:a16="http://schemas.microsoft.com/office/drawing/2014/main" id="{AC6439FD-182A-4B1E-B004-83403ECF0541}"/>
                </a:ext>
              </a:extLst>
            </p:cNvPr>
            <p:cNvSpPr/>
            <p:nvPr/>
          </p:nvSpPr>
          <p:spPr>
            <a:xfrm>
              <a:off x="6639114" y="3467099"/>
              <a:ext cx="257175" cy="266700"/>
            </a:xfrm>
            <a:custGeom>
              <a:avLst/>
              <a:gdLst/>
              <a:ahLst/>
              <a:cxnLst/>
              <a:rect l="l" t="t" r="r" b="b"/>
              <a:pathLst>
                <a:path w="257175" h="266700">
                  <a:moveTo>
                    <a:pt x="250748" y="0"/>
                  </a:moveTo>
                  <a:lnTo>
                    <a:pt x="6376" y="0"/>
                  </a:lnTo>
                  <a:lnTo>
                    <a:pt x="2985" y="10967"/>
                  </a:lnTo>
                  <a:lnTo>
                    <a:pt x="2985" y="18834"/>
                  </a:lnTo>
                  <a:lnTo>
                    <a:pt x="0" y="247474"/>
                  </a:lnTo>
                  <a:lnTo>
                    <a:pt x="0" y="255339"/>
                  </a:lnTo>
                  <a:lnTo>
                    <a:pt x="6376" y="266700"/>
                  </a:lnTo>
                  <a:lnTo>
                    <a:pt x="250748" y="266700"/>
                  </a:lnTo>
                  <a:lnTo>
                    <a:pt x="256985" y="255339"/>
                  </a:lnTo>
                  <a:lnTo>
                    <a:pt x="256985"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5" name="object 131">
              <a:extLst>
                <a:ext uri="{FF2B5EF4-FFF2-40B4-BE49-F238E27FC236}">
                  <a16:creationId xmlns:a16="http://schemas.microsoft.com/office/drawing/2014/main" id="{8DBDF9A8-F94C-4B4B-A24A-D248C9A16437}"/>
                </a:ext>
              </a:extLst>
            </p:cNvPr>
            <p:cNvPicPr/>
            <p:nvPr/>
          </p:nvPicPr>
          <p:blipFill>
            <a:blip r:embed="rId58" cstate="print"/>
            <a:stretch>
              <a:fillRect/>
            </a:stretch>
          </p:blipFill>
          <p:spPr>
            <a:xfrm>
              <a:off x="6911284" y="3456591"/>
              <a:ext cx="333326" cy="333326"/>
            </a:xfrm>
            <a:prstGeom prst="rect">
              <a:avLst/>
            </a:prstGeom>
          </p:spPr>
        </p:pic>
        <p:sp>
          <p:nvSpPr>
            <p:cNvPr id="126" name="object 132">
              <a:extLst>
                <a:ext uri="{FF2B5EF4-FFF2-40B4-BE49-F238E27FC236}">
                  <a16:creationId xmlns:a16="http://schemas.microsoft.com/office/drawing/2014/main" id="{039092D2-1A8F-479C-9432-692590C9927A}"/>
                </a:ext>
              </a:extLst>
            </p:cNvPr>
            <p:cNvSpPr/>
            <p:nvPr/>
          </p:nvSpPr>
          <p:spPr>
            <a:xfrm>
              <a:off x="6946899" y="3467099"/>
              <a:ext cx="254000" cy="266700"/>
            </a:xfrm>
            <a:custGeom>
              <a:avLst/>
              <a:gdLst/>
              <a:ahLst/>
              <a:cxnLst/>
              <a:rect l="l" t="t" r="r" b="b"/>
              <a:pathLst>
                <a:path w="254000" h="266700">
                  <a:moveTo>
                    <a:pt x="253234" y="0"/>
                  </a:moveTo>
                  <a:lnTo>
                    <a:pt x="8860" y="0"/>
                  </a:lnTo>
                  <a:lnTo>
                    <a:pt x="0" y="10967"/>
                  </a:lnTo>
                  <a:lnTo>
                    <a:pt x="0" y="18834"/>
                  </a:lnTo>
                  <a:lnTo>
                    <a:pt x="2484" y="247474"/>
                  </a:lnTo>
                  <a:lnTo>
                    <a:pt x="2484" y="255339"/>
                  </a:lnTo>
                  <a:lnTo>
                    <a:pt x="8860" y="266700"/>
                  </a:lnTo>
                  <a:lnTo>
                    <a:pt x="253234" y="266700"/>
                  </a:lnTo>
                  <a:lnTo>
                    <a:pt x="254000" y="255339"/>
                  </a:lnTo>
                  <a:lnTo>
                    <a:pt x="254000" y="10967"/>
                  </a:lnTo>
                  <a:lnTo>
                    <a:pt x="25323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7" name="object 133">
              <a:extLst>
                <a:ext uri="{FF2B5EF4-FFF2-40B4-BE49-F238E27FC236}">
                  <a16:creationId xmlns:a16="http://schemas.microsoft.com/office/drawing/2014/main" id="{1120AA22-5C38-4FDC-BE68-54BBACF2D5AE}"/>
                </a:ext>
              </a:extLst>
            </p:cNvPr>
            <p:cNvPicPr/>
            <p:nvPr/>
          </p:nvPicPr>
          <p:blipFill>
            <a:blip r:embed="rId59" cstate="print"/>
            <a:stretch>
              <a:fillRect/>
            </a:stretch>
          </p:blipFill>
          <p:spPr>
            <a:xfrm>
              <a:off x="7221555" y="3456591"/>
              <a:ext cx="333326" cy="333326"/>
            </a:xfrm>
            <a:prstGeom prst="rect">
              <a:avLst/>
            </a:prstGeom>
          </p:spPr>
        </p:pic>
        <p:sp>
          <p:nvSpPr>
            <p:cNvPr id="128" name="object 134">
              <a:extLst>
                <a:ext uri="{FF2B5EF4-FFF2-40B4-BE49-F238E27FC236}">
                  <a16:creationId xmlns:a16="http://schemas.microsoft.com/office/drawing/2014/main" id="{34B4C4C9-B29E-4ECC-B5F0-5390CB522D40}"/>
                </a:ext>
              </a:extLst>
            </p:cNvPr>
            <p:cNvSpPr/>
            <p:nvPr/>
          </p:nvSpPr>
          <p:spPr>
            <a:xfrm>
              <a:off x="7259655" y="3467099"/>
              <a:ext cx="259079" cy="266700"/>
            </a:xfrm>
            <a:custGeom>
              <a:avLst/>
              <a:gdLst/>
              <a:ahLst/>
              <a:cxnLst/>
              <a:rect l="l" t="t" r="r" b="b"/>
              <a:pathLst>
                <a:path w="259079" h="266700">
                  <a:moveTo>
                    <a:pt x="250750" y="0"/>
                  </a:moveTo>
                  <a:lnTo>
                    <a:pt x="6376" y="0"/>
                  </a:lnTo>
                  <a:lnTo>
                    <a:pt x="4744" y="10967"/>
                  </a:lnTo>
                  <a:lnTo>
                    <a:pt x="4744" y="18834"/>
                  </a:lnTo>
                  <a:lnTo>
                    <a:pt x="0" y="247474"/>
                  </a:lnTo>
                  <a:lnTo>
                    <a:pt x="0" y="255339"/>
                  </a:lnTo>
                  <a:lnTo>
                    <a:pt x="6376" y="266700"/>
                  </a:lnTo>
                  <a:lnTo>
                    <a:pt x="250750" y="266700"/>
                  </a:lnTo>
                  <a:lnTo>
                    <a:pt x="258744" y="255339"/>
                  </a:lnTo>
                  <a:lnTo>
                    <a:pt x="258744" y="1096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9" name="object 135">
              <a:extLst>
                <a:ext uri="{FF2B5EF4-FFF2-40B4-BE49-F238E27FC236}">
                  <a16:creationId xmlns:a16="http://schemas.microsoft.com/office/drawing/2014/main" id="{1CB8D0F7-7E41-45C3-9C93-B084C89FB9E9}"/>
                </a:ext>
              </a:extLst>
            </p:cNvPr>
            <p:cNvPicPr/>
            <p:nvPr/>
          </p:nvPicPr>
          <p:blipFill>
            <a:blip r:embed="rId60" cstate="print"/>
            <a:stretch>
              <a:fillRect/>
            </a:stretch>
          </p:blipFill>
          <p:spPr>
            <a:xfrm>
              <a:off x="7531826" y="3456591"/>
              <a:ext cx="333326" cy="333326"/>
            </a:xfrm>
            <a:prstGeom prst="rect">
              <a:avLst/>
            </a:prstGeom>
          </p:spPr>
        </p:pic>
        <p:sp>
          <p:nvSpPr>
            <p:cNvPr id="130" name="object 136">
              <a:extLst>
                <a:ext uri="{FF2B5EF4-FFF2-40B4-BE49-F238E27FC236}">
                  <a16:creationId xmlns:a16="http://schemas.microsoft.com/office/drawing/2014/main" id="{E98638CA-E77F-40D8-BB53-08423DC7E048}"/>
                </a:ext>
              </a:extLst>
            </p:cNvPr>
            <p:cNvSpPr/>
            <p:nvPr/>
          </p:nvSpPr>
          <p:spPr>
            <a:xfrm>
              <a:off x="7569200" y="3467099"/>
              <a:ext cx="254000" cy="266700"/>
            </a:xfrm>
            <a:custGeom>
              <a:avLst/>
              <a:gdLst/>
              <a:ahLst/>
              <a:cxnLst/>
              <a:rect l="l" t="t" r="r" b="b"/>
              <a:pathLst>
                <a:path w="254000" h="266700">
                  <a:moveTo>
                    <a:pt x="251475" y="0"/>
                  </a:moveTo>
                  <a:lnTo>
                    <a:pt x="7103" y="0"/>
                  </a:lnTo>
                  <a:lnTo>
                    <a:pt x="0" y="10967"/>
                  </a:lnTo>
                  <a:lnTo>
                    <a:pt x="0" y="18834"/>
                  </a:lnTo>
                  <a:lnTo>
                    <a:pt x="726" y="247474"/>
                  </a:lnTo>
                  <a:lnTo>
                    <a:pt x="726" y="255339"/>
                  </a:lnTo>
                  <a:lnTo>
                    <a:pt x="7103" y="266700"/>
                  </a:lnTo>
                  <a:lnTo>
                    <a:pt x="251475" y="266700"/>
                  </a:lnTo>
                  <a:lnTo>
                    <a:pt x="254000" y="255339"/>
                  </a:lnTo>
                  <a:lnTo>
                    <a:pt x="254000" y="10967"/>
                  </a:lnTo>
                  <a:lnTo>
                    <a:pt x="25147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154523009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D491-C33F-47B4-828F-776A2F8AD7FA}"/>
              </a:ext>
            </a:extLst>
          </p:cNvPr>
          <p:cNvSpPr>
            <a:spLocks noGrp="1"/>
          </p:cNvSpPr>
          <p:nvPr>
            <p:ph type="title"/>
          </p:nvPr>
        </p:nvSpPr>
        <p:spPr>
          <a:xfrm>
            <a:off x="838200" y="365125"/>
            <a:ext cx="10515600" cy="1325563"/>
          </a:xfrm>
        </p:spPr>
        <p:txBody>
          <a:bodyPr/>
          <a:lstStyle/>
          <a:p>
            <a:r>
              <a:rPr lang="it-IT" dirty="0"/>
              <a:t>EMR Cluster</a:t>
            </a:r>
            <a:endParaRPr lang="en-US" dirty="0"/>
          </a:p>
        </p:txBody>
      </p:sp>
      <p:sp>
        <p:nvSpPr>
          <p:cNvPr id="82" name="Content Placeholder 2">
            <a:extLst>
              <a:ext uri="{FF2B5EF4-FFF2-40B4-BE49-F238E27FC236}">
                <a16:creationId xmlns:a16="http://schemas.microsoft.com/office/drawing/2014/main" id="{82FE6606-5B36-47B5-9E89-032597D1FD4D}"/>
              </a:ext>
            </a:extLst>
          </p:cNvPr>
          <p:cNvSpPr>
            <a:spLocks noGrp="1"/>
          </p:cNvSpPr>
          <p:nvPr>
            <p:ph sz="half" idx="1"/>
          </p:nvPr>
        </p:nvSpPr>
        <p:spPr>
          <a:xfrm>
            <a:off x="838200" y="1825625"/>
            <a:ext cx="5181600" cy="4351338"/>
          </a:xfrm>
        </p:spPr>
        <p:txBody>
          <a:bodyPr/>
          <a:lstStyle/>
          <a:p>
            <a:r>
              <a:rPr lang="en-US" dirty="0"/>
              <a:t>EMR cluster</a:t>
            </a:r>
          </a:p>
          <a:p>
            <a:endParaRPr lang="en-US" dirty="0"/>
          </a:p>
          <a:p>
            <a:r>
              <a:rPr lang="en-US" dirty="0"/>
              <a:t>Master group controls the cluster</a:t>
            </a:r>
          </a:p>
          <a:p>
            <a:pPr lvl="1"/>
            <a:r>
              <a:rPr lang="en-US" dirty="0"/>
              <a:t>Coordinate the work distribution</a:t>
            </a:r>
          </a:p>
          <a:p>
            <a:pPr lvl="1"/>
            <a:r>
              <a:rPr lang="en-US" dirty="0"/>
              <a:t>Manage the cluster state</a:t>
            </a:r>
          </a:p>
          <a:p>
            <a:r>
              <a:rPr lang="en-US" dirty="0"/>
              <a:t>Core groups</a:t>
            </a:r>
          </a:p>
          <a:p>
            <a:pPr lvl="1"/>
            <a:r>
              <a:rPr lang="en-US" dirty="0"/>
              <a:t>Core instances run Data Node daemons</a:t>
            </a:r>
          </a:p>
          <a:p>
            <a:r>
              <a:rPr lang="en-US" dirty="0"/>
              <a:t>(Optional) Task instances</a:t>
            </a:r>
          </a:p>
        </p:txBody>
      </p:sp>
      <p:sp>
        <p:nvSpPr>
          <p:cNvPr id="4" name="Footer Placeholder 3">
            <a:extLst>
              <a:ext uri="{FF2B5EF4-FFF2-40B4-BE49-F238E27FC236}">
                <a16:creationId xmlns:a16="http://schemas.microsoft.com/office/drawing/2014/main" id="{60857203-F148-43F4-887F-CE0EB71FEE50}"/>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C5E8921-06F6-4409-9EA7-5D08056467B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222</a:t>
            </a:fld>
            <a:endParaRPr lang="it-IT"/>
          </a:p>
        </p:txBody>
      </p:sp>
      <p:grpSp>
        <p:nvGrpSpPr>
          <p:cNvPr id="10" name="object 2">
            <a:extLst>
              <a:ext uri="{FF2B5EF4-FFF2-40B4-BE49-F238E27FC236}">
                <a16:creationId xmlns:a16="http://schemas.microsoft.com/office/drawing/2014/main" id="{19B90861-C61C-4871-BB24-1C891FDB35AB}"/>
              </a:ext>
            </a:extLst>
          </p:cNvPr>
          <p:cNvGrpSpPr/>
          <p:nvPr/>
        </p:nvGrpSpPr>
        <p:grpSpPr>
          <a:xfrm>
            <a:off x="6738008" y="5041560"/>
            <a:ext cx="475615" cy="600710"/>
            <a:chOff x="1422868" y="3856572"/>
            <a:chExt cx="475615" cy="600710"/>
          </a:xfrm>
        </p:grpSpPr>
        <p:pic>
          <p:nvPicPr>
            <p:cNvPr id="11" name="object 3">
              <a:extLst>
                <a:ext uri="{FF2B5EF4-FFF2-40B4-BE49-F238E27FC236}">
                  <a16:creationId xmlns:a16="http://schemas.microsoft.com/office/drawing/2014/main" id="{CDA8030D-CB31-4C7C-B94E-12767FCABB30}"/>
                </a:ext>
              </a:extLst>
            </p:cNvPr>
            <p:cNvPicPr/>
            <p:nvPr/>
          </p:nvPicPr>
          <p:blipFill>
            <a:blip r:embed="rId2" cstate="print"/>
            <a:stretch>
              <a:fillRect/>
            </a:stretch>
          </p:blipFill>
          <p:spPr>
            <a:xfrm>
              <a:off x="1616128" y="3856572"/>
              <a:ext cx="88900" cy="353157"/>
            </a:xfrm>
            <a:prstGeom prst="rect">
              <a:avLst/>
            </a:prstGeom>
          </p:spPr>
        </p:pic>
        <p:sp>
          <p:nvSpPr>
            <p:cNvPr id="12" name="object 4">
              <a:extLst>
                <a:ext uri="{FF2B5EF4-FFF2-40B4-BE49-F238E27FC236}">
                  <a16:creationId xmlns:a16="http://schemas.microsoft.com/office/drawing/2014/main" id="{553780E5-BA0A-46E2-886D-B5F9C51BE0D0}"/>
                </a:ext>
              </a:extLst>
            </p:cNvPr>
            <p:cNvSpPr/>
            <p:nvPr/>
          </p:nvSpPr>
          <p:spPr>
            <a:xfrm>
              <a:off x="16573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13" name="object 5">
              <a:extLst>
                <a:ext uri="{FF2B5EF4-FFF2-40B4-BE49-F238E27FC236}">
                  <a16:creationId xmlns:a16="http://schemas.microsoft.com/office/drawing/2014/main" id="{A56036E7-5109-46E5-B3A2-037FB7F596A2}"/>
                </a:ext>
              </a:extLst>
            </p:cNvPr>
            <p:cNvPicPr/>
            <p:nvPr/>
          </p:nvPicPr>
          <p:blipFill>
            <a:blip r:embed="rId3" cstate="print"/>
            <a:stretch>
              <a:fillRect/>
            </a:stretch>
          </p:blipFill>
          <p:spPr>
            <a:xfrm>
              <a:off x="1422868" y="4103708"/>
              <a:ext cx="475420" cy="353157"/>
            </a:xfrm>
            <a:prstGeom prst="rect">
              <a:avLst/>
            </a:prstGeom>
          </p:spPr>
        </p:pic>
        <p:sp>
          <p:nvSpPr>
            <p:cNvPr id="14" name="object 6">
              <a:extLst>
                <a:ext uri="{FF2B5EF4-FFF2-40B4-BE49-F238E27FC236}">
                  <a16:creationId xmlns:a16="http://schemas.microsoft.com/office/drawing/2014/main" id="{A9667A24-7E03-443B-B905-68CCB176627C}"/>
                </a:ext>
              </a:extLst>
            </p:cNvPr>
            <p:cNvSpPr/>
            <p:nvPr/>
          </p:nvSpPr>
          <p:spPr>
            <a:xfrm>
              <a:off x="14605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15" name="object 7">
            <a:extLst>
              <a:ext uri="{FF2B5EF4-FFF2-40B4-BE49-F238E27FC236}">
                <a16:creationId xmlns:a16="http://schemas.microsoft.com/office/drawing/2014/main" id="{ECC68D73-A543-44D0-9A04-D5A2C28BEC85}"/>
              </a:ext>
            </a:extLst>
          </p:cNvPr>
          <p:cNvSpPr txBox="1"/>
          <p:nvPr/>
        </p:nvSpPr>
        <p:spPr>
          <a:xfrm>
            <a:off x="681694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a:latin typeface="Arial MT"/>
              <a:cs typeface="Arial MT"/>
            </a:endParaRPr>
          </a:p>
        </p:txBody>
      </p:sp>
      <p:grpSp>
        <p:nvGrpSpPr>
          <p:cNvPr id="16" name="object 8">
            <a:extLst>
              <a:ext uri="{FF2B5EF4-FFF2-40B4-BE49-F238E27FC236}">
                <a16:creationId xmlns:a16="http://schemas.microsoft.com/office/drawing/2014/main" id="{4A7475E6-E94F-46C5-B6E0-635FE9F8F00F}"/>
              </a:ext>
            </a:extLst>
          </p:cNvPr>
          <p:cNvGrpSpPr/>
          <p:nvPr/>
        </p:nvGrpSpPr>
        <p:grpSpPr>
          <a:xfrm>
            <a:off x="6738008" y="5041560"/>
            <a:ext cx="1298575" cy="643890"/>
            <a:chOff x="1422868" y="3856572"/>
            <a:chExt cx="1298575" cy="643890"/>
          </a:xfrm>
        </p:grpSpPr>
        <p:sp>
          <p:nvSpPr>
            <p:cNvPr id="17" name="object 9">
              <a:extLst>
                <a:ext uri="{FF2B5EF4-FFF2-40B4-BE49-F238E27FC236}">
                  <a16:creationId xmlns:a16="http://schemas.microsoft.com/office/drawing/2014/main" id="{833FB33D-D0A2-44B5-80D2-B64A69F114F5}"/>
                </a:ext>
              </a:extLst>
            </p:cNvPr>
            <p:cNvSpPr/>
            <p:nvPr/>
          </p:nvSpPr>
          <p:spPr>
            <a:xfrm>
              <a:off x="1460968" y="40630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18" name="object 10">
              <a:extLst>
                <a:ext uri="{FF2B5EF4-FFF2-40B4-BE49-F238E27FC236}">
                  <a16:creationId xmlns:a16="http://schemas.microsoft.com/office/drawing/2014/main" id="{071F6FF3-3692-499B-A8F7-62B104F2172C}"/>
                </a:ext>
              </a:extLst>
            </p:cNvPr>
            <p:cNvSpPr/>
            <p:nvPr/>
          </p:nvSpPr>
          <p:spPr>
            <a:xfrm>
              <a:off x="1460968" y="4063087"/>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19" name="object 11">
              <a:extLst>
                <a:ext uri="{FF2B5EF4-FFF2-40B4-BE49-F238E27FC236}">
                  <a16:creationId xmlns:a16="http://schemas.microsoft.com/office/drawing/2014/main" id="{5C1CF1BE-14A8-4754-A264-288D670A4A25}"/>
                </a:ext>
              </a:extLst>
            </p:cNvPr>
            <p:cNvPicPr/>
            <p:nvPr/>
          </p:nvPicPr>
          <p:blipFill>
            <a:blip r:embed="rId4" cstate="print"/>
            <a:stretch>
              <a:fillRect/>
            </a:stretch>
          </p:blipFill>
          <p:spPr>
            <a:xfrm>
              <a:off x="1422868" y="4326099"/>
              <a:ext cx="475420" cy="174166"/>
            </a:xfrm>
            <a:prstGeom prst="rect">
              <a:avLst/>
            </a:prstGeom>
          </p:spPr>
        </p:pic>
        <p:sp>
          <p:nvSpPr>
            <p:cNvPr id="20" name="object 12">
              <a:extLst>
                <a:ext uri="{FF2B5EF4-FFF2-40B4-BE49-F238E27FC236}">
                  <a16:creationId xmlns:a16="http://schemas.microsoft.com/office/drawing/2014/main" id="{E0A32201-CC65-4C03-B875-F3519C366DEF}"/>
                </a:ext>
              </a:extLst>
            </p:cNvPr>
            <p:cNvSpPr/>
            <p:nvPr/>
          </p:nvSpPr>
          <p:spPr>
            <a:xfrm>
              <a:off x="1460968" y="4341199"/>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pic>
          <p:nvPicPr>
            <p:cNvPr id="21" name="object 13">
              <a:extLst>
                <a:ext uri="{FF2B5EF4-FFF2-40B4-BE49-F238E27FC236}">
                  <a16:creationId xmlns:a16="http://schemas.microsoft.com/office/drawing/2014/main" id="{74538B85-5623-40A3-8A91-FF9839590469}"/>
                </a:ext>
              </a:extLst>
            </p:cNvPr>
            <p:cNvPicPr/>
            <p:nvPr/>
          </p:nvPicPr>
          <p:blipFill>
            <a:blip r:embed="rId5" cstate="print"/>
            <a:stretch>
              <a:fillRect/>
            </a:stretch>
          </p:blipFill>
          <p:spPr>
            <a:xfrm>
              <a:off x="2439088" y="3856572"/>
              <a:ext cx="88900" cy="353157"/>
            </a:xfrm>
            <a:prstGeom prst="rect">
              <a:avLst/>
            </a:prstGeom>
          </p:spPr>
        </p:pic>
        <p:sp>
          <p:nvSpPr>
            <p:cNvPr id="22" name="object 14">
              <a:extLst>
                <a:ext uri="{FF2B5EF4-FFF2-40B4-BE49-F238E27FC236}">
                  <a16:creationId xmlns:a16="http://schemas.microsoft.com/office/drawing/2014/main" id="{0985AC48-989A-4716-BC39-0E3CBE6F82BD}"/>
                </a:ext>
              </a:extLst>
            </p:cNvPr>
            <p:cNvSpPr/>
            <p:nvPr/>
          </p:nvSpPr>
          <p:spPr>
            <a:xfrm>
              <a:off x="24828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23" name="object 15">
              <a:extLst>
                <a:ext uri="{FF2B5EF4-FFF2-40B4-BE49-F238E27FC236}">
                  <a16:creationId xmlns:a16="http://schemas.microsoft.com/office/drawing/2014/main" id="{9982677D-2DF5-4C1F-A7DE-48E12B9F1F0D}"/>
                </a:ext>
              </a:extLst>
            </p:cNvPr>
            <p:cNvPicPr/>
            <p:nvPr/>
          </p:nvPicPr>
          <p:blipFill>
            <a:blip r:embed="rId6" cstate="print"/>
            <a:stretch>
              <a:fillRect/>
            </a:stretch>
          </p:blipFill>
          <p:spPr>
            <a:xfrm>
              <a:off x="2245828" y="4103708"/>
              <a:ext cx="475420" cy="353157"/>
            </a:xfrm>
            <a:prstGeom prst="rect">
              <a:avLst/>
            </a:prstGeom>
          </p:spPr>
        </p:pic>
        <p:sp>
          <p:nvSpPr>
            <p:cNvPr id="24" name="object 16">
              <a:extLst>
                <a:ext uri="{FF2B5EF4-FFF2-40B4-BE49-F238E27FC236}">
                  <a16:creationId xmlns:a16="http://schemas.microsoft.com/office/drawing/2014/main" id="{C2731581-D877-4767-B55B-78ABBECFBEEE}"/>
                </a:ext>
              </a:extLst>
            </p:cNvPr>
            <p:cNvSpPr/>
            <p:nvPr/>
          </p:nvSpPr>
          <p:spPr>
            <a:xfrm>
              <a:off x="22860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25" name="object 17">
            <a:extLst>
              <a:ext uri="{FF2B5EF4-FFF2-40B4-BE49-F238E27FC236}">
                <a16:creationId xmlns:a16="http://schemas.microsoft.com/office/drawing/2014/main" id="{27EFF2E4-8E13-489F-A095-F7D064B2F340}"/>
              </a:ext>
            </a:extLst>
          </p:cNvPr>
          <p:cNvSpPr txBox="1"/>
          <p:nvPr/>
        </p:nvSpPr>
        <p:spPr>
          <a:xfrm>
            <a:off x="763990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a:latin typeface="Arial MT"/>
              <a:cs typeface="Arial MT"/>
            </a:endParaRPr>
          </a:p>
        </p:txBody>
      </p:sp>
      <p:sp>
        <p:nvSpPr>
          <p:cNvPr id="27" name="object 22">
            <a:extLst>
              <a:ext uri="{FF2B5EF4-FFF2-40B4-BE49-F238E27FC236}">
                <a16:creationId xmlns:a16="http://schemas.microsoft.com/office/drawing/2014/main" id="{3CDFC9DF-82E5-48BC-B28F-4AA478FC78B3}"/>
              </a:ext>
            </a:extLst>
          </p:cNvPr>
          <p:cNvSpPr/>
          <p:nvPr/>
        </p:nvSpPr>
        <p:spPr>
          <a:xfrm>
            <a:off x="7599068" y="5248075"/>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28" name="object 23">
            <a:extLst>
              <a:ext uri="{FF2B5EF4-FFF2-40B4-BE49-F238E27FC236}">
                <a16:creationId xmlns:a16="http://schemas.microsoft.com/office/drawing/2014/main" id="{C5C2A550-D9B5-46F3-9DCC-1F67A4EEAA23}"/>
              </a:ext>
            </a:extLst>
          </p:cNvPr>
          <p:cNvSpPr/>
          <p:nvPr/>
        </p:nvSpPr>
        <p:spPr>
          <a:xfrm>
            <a:off x="7599068" y="5248075"/>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29" name="object 24">
            <a:extLst>
              <a:ext uri="{FF2B5EF4-FFF2-40B4-BE49-F238E27FC236}">
                <a16:creationId xmlns:a16="http://schemas.microsoft.com/office/drawing/2014/main" id="{EC7CE92A-8339-47EB-A8C2-727D6C90E48B}"/>
              </a:ext>
            </a:extLst>
          </p:cNvPr>
          <p:cNvPicPr/>
          <p:nvPr/>
        </p:nvPicPr>
        <p:blipFill>
          <a:blip r:embed="rId4" cstate="print"/>
          <a:stretch>
            <a:fillRect/>
          </a:stretch>
        </p:blipFill>
        <p:spPr>
          <a:xfrm>
            <a:off x="7560968" y="5511087"/>
            <a:ext cx="475420" cy="174166"/>
          </a:xfrm>
          <a:prstGeom prst="rect">
            <a:avLst/>
          </a:prstGeom>
        </p:spPr>
      </p:pic>
      <p:sp>
        <p:nvSpPr>
          <p:cNvPr id="30" name="object 25">
            <a:extLst>
              <a:ext uri="{FF2B5EF4-FFF2-40B4-BE49-F238E27FC236}">
                <a16:creationId xmlns:a16="http://schemas.microsoft.com/office/drawing/2014/main" id="{5202D104-B516-4F0B-8B8E-87D61B4A1769}"/>
              </a:ext>
            </a:extLst>
          </p:cNvPr>
          <p:cNvSpPr/>
          <p:nvPr/>
        </p:nvSpPr>
        <p:spPr>
          <a:xfrm>
            <a:off x="7599068" y="55261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32" name="object 27">
            <a:extLst>
              <a:ext uri="{FF2B5EF4-FFF2-40B4-BE49-F238E27FC236}">
                <a16:creationId xmlns:a16="http://schemas.microsoft.com/office/drawing/2014/main" id="{D21F416C-E121-44D8-B918-4E39DD8CC681}"/>
              </a:ext>
            </a:extLst>
          </p:cNvPr>
          <p:cNvSpPr/>
          <p:nvPr/>
        </p:nvSpPr>
        <p:spPr>
          <a:xfrm>
            <a:off x="6152060" y="2899487"/>
            <a:ext cx="5031105" cy="3022600"/>
          </a:xfrm>
          <a:custGeom>
            <a:avLst/>
            <a:gdLst/>
            <a:ahLst/>
            <a:cxnLst/>
            <a:rect l="l" t="t" r="r" b="b"/>
            <a:pathLst>
              <a:path w="5031105" h="3022600">
                <a:moveTo>
                  <a:pt x="0" y="2942367"/>
                </a:moveTo>
                <a:lnTo>
                  <a:pt x="1278" y="89220"/>
                </a:lnTo>
                <a:lnTo>
                  <a:pt x="25195" y="27246"/>
                </a:lnTo>
                <a:lnTo>
                  <a:pt x="83838" y="0"/>
                </a:lnTo>
                <a:lnTo>
                  <a:pt x="4946756" y="0"/>
                </a:lnTo>
                <a:lnTo>
                  <a:pt x="4979372" y="7429"/>
                </a:lnTo>
                <a:lnTo>
                  <a:pt x="5005981" y="27246"/>
                </a:lnTo>
                <a:lnTo>
                  <a:pt x="5023908" y="55745"/>
                </a:lnTo>
                <a:lnTo>
                  <a:pt x="5030478" y="89220"/>
                </a:lnTo>
                <a:lnTo>
                  <a:pt x="5030478" y="2942367"/>
                </a:lnTo>
                <a:lnTo>
                  <a:pt x="5023908" y="2974437"/>
                </a:lnTo>
                <a:lnTo>
                  <a:pt x="5005981" y="2999846"/>
                </a:lnTo>
                <a:lnTo>
                  <a:pt x="4979372" y="3016574"/>
                </a:lnTo>
                <a:lnTo>
                  <a:pt x="4946756" y="3022599"/>
                </a:lnTo>
                <a:lnTo>
                  <a:pt x="83838" y="3022599"/>
                </a:lnTo>
                <a:lnTo>
                  <a:pt x="51204" y="3016574"/>
                </a:lnTo>
                <a:lnTo>
                  <a:pt x="24555" y="2999846"/>
                </a:lnTo>
                <a:lnTo>
                  <a:pt x="6588" y="2974437"/>
                </a:lnTo>
                <a:lnTo>
                  <a:pt x="0" y="2942367"/>
                </a:lnTo>
                <a:close/>
              </a:path>
            </a:pathLst>
          </a:custGeom>
          <a:ln w="25400">
            <a:solidFill>
              <a:schemeClr val="bg2">
                <a:lumMod val="25000"/>
              </a:schemeClr>
            </a:solidFill>
            <a:prstDash val="dash"/>
          </a:ln>
        </p:spPr>
        <p:txBody>
          <a:bodyPr wrap="square" lIns="0" tIns="0" rIns="0" bIns="0" rtlCol="0"/>
          <a:lstStyle/>
          <a:p>
            <a:endParaRPr dirty="0"/>
          </a:p>
        </p:txBody>
      </p:sp>
      <p:sp>
        <p:nvSpPr>
          <p:cNvPr id="33" name="object 33">
            <a:extLst>
              <a:ext uri="{FF2B5EF4-FFF2-40B4-BE49-F238E27FC236}">
                <a16:creationId xmlns:a16="http://schemas.microsoft.com/office/drawing/2014/main" id="{CF4C3AB4-670E-4A99-8FD8-4692F0A43A5F}"/>
              </a:ext>
            </a:extLst>
          </p:cNvPr>
          <p:cNvSpPr txBox="1"/>
          <p:nvPr/>
        </p:nvSpPr>
        <p:spPr>
          <a:xfrm>
            <a:off x="6178456" y="2618102"/>
            <a:ext cx="1663700"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Amazon</a:t>
            </a:r>
            <a:r>
              <a:rPr sz="1400" spc="-15" dirty="0">
                <a:latin typeface="Arial MT"/>
                <a:cs typeface="Arial MT"/>
              </a:rPr>
              <a:t> </a:t>
            </a:r>
            <a:r>
              <a:rPr sz="1400" spc="-70" dirty="0">
                <a:latin typeface="Arial MT"/>
                <a:cs typeface="Arial MT"/>
              </a:rPr>
              <a:t>EMR</a:t>
            </a:r>
            <a:r>
              <a:rPr sz="1400" spc="-15" dirty="0">
                <a:latin typeface="Arial MT"/>
                <a:cs typeface="Arial MT"/>
              </a:rPr>
              <a:t> </a:t>
            </a:r>
            <a:r>
              <a:rPr sz="1400" spc="-30" dirty="0">
                <a:latin typeface="Arial MT"/>
                <a:cs typeface="Arial MT"/>
              </a:rPr>
              <a:t>Cluster</a:t>
            </a:r>
            <a:endParaRPr sz="1400">
              <a:latin typeface="Arial MT"/>
              <a:cs typeface="Arial MT"/>
            </a:endParaRPr>
          </a:p>
        </p:txBody>
      </p:sp>
      <p:sp>
        <p:nvSpPr>
          <p:cNvPr id="36" name="object 36">
            <a:extLst>
              <a:ext uri="{FF2B5EF4-FFF2-40B4-BE49-F238E27FC236}">
                <a16:creationId xmlns:a16="http://schemas.microsoft.com/office/drawing/2014/main" id="{C6E93BEC-2D1F-4323-ABB0-451D3311F3D0}"/>
              </a:ext>
            </a:extLst>
          </p:cNvPr>
          <p:cNvSpPr/>
          <p:nvPr/>
        </p:nvSpPr>
        <p:spPr>
          <a:xfrm>
            <a:off x="6356540" y="3242388"/>
            <a:ext cx="4622800" cy="736600"/>
          </a:xfrm>
          <a:custGeom>
            <a:avLst/>
            <a:gdLst/>
            <a:ahLst/>
            <a:cxnLst/>
            <a:rect l="l" t="t" r="r" b="b"/>
            <a:pathLst>
              <a:path w="4622800" h="736600">
                <a:moveTo>
                  <a:pt x="3250" y="673777"/>
                </a:moveTo>
                <a:lnTo>
                  <a:pt x="0" y="68688"/>
                </a:lnTo>
                <a:lnTo>
                  <a:pt x="21586" y="20229"/>
                </a:lnTo>
                <a:lnTo>
                  <a:pt x="71402" y="0"/>
                </a:lnTo>
                <a:lnTo>
                  <a:pt x="4550234" y="0"/>
                </a:lnTo>
                <a:lnTo>
                  <a:pt x="4577451" y="5439"/>
                </a:lnTo>
                <a:lnTo>
                  <a:pt x="4600631" y="20229"/>
                </a:lnTo>
                <a:lnTo>
                  <a:pt x="4616754" y="42076"/>
                </a:lnTo>
                <a:lnTo>
                  <a:pt x="4622799" y="68688"/>
                </a:lnTo>
                <a:lnTo>
                  <a:pt x="4622799" y="673777"/>
                </a:lnTo>
                <a:lnTo>
                  <a:pt x="4616754" y="699472"/>
                </a:lnTo>
                <a:lnTo>
                  <a:pt x="4600631" y="719303"/>
                </a:lnTo>
                <a:lnTo>
                  <a:pt x="4577451" y="732077"/>
                </a:lnTo>
                <a:lnTo>
                  <a:pt x="4550234" y="736600"/>
                </a:lnTo>
                <a:lnTo>
                  <a:pt x="71402" y="736600"/>
                </a:lnTo>
                <a:lnTo>
                  <a:pt x="44874" y="732077"/>
                </a:lnTo>
                <a:lnTo>
                  <a:pt x="23212" y="719303"/>
                </a:lnTo>
                <a:lnTo>
                  <a:pt x="8606" y="699472"/>
                </a:lnTo>
                <a:lnTo>
                  <a:pt x="3250" y="673777"/>
                </a:lnTo>
                <a:close/>
              </a:path>
            </a:pathLst>
          </a:custGeom>
          <a:ln w="25400">
            <a:solidFill>
              <a:srgbClr val="FFA900"/>
            </a:solidFill>
            <a:prstDash val="lgDash"/>
          </a:ln>
        </p:spPr>
        <p:txBody>
          <a:bodyPr wrap="square" lIns="0" tIns="0" rIns="0" bIns="0" rtlCol="0"/>
          <a:lstStyle/>
          <a:p>
            <a:endParaRPr/>
          </a:p>
        </p:txBody>
      </p:sp>
      <p:sp>
        <p:nvSpPr>
          <p:cNvPr id="37" name="object 37">
            <a:extLst>
              <a:ext uri="{FF2B5EF4-FFF2-40B4-BE49-F238E27FC236}">
                <a16:creationId xmlns:a16="http://schemas.microsoft.com/office/drawing/2014/main" id="{F4BE0CDE-ECEE-4E4C-B1AA-60D6A8E2A6D7}"/>
              </a:ext>
            </a:extLst>
          </p:cNvPr>
          <p:cNvSpPr txBox="1"/>
          <p:nvPr/>
        </p:nvSpPr>
        <p:spPr>
          <a:xfrm>
            <a:off x="9167391" y="2963151"/>
            <a:ext cx="17754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Arial MT"/>
                <a:cs typeface="Arial MT"/>
              </a:rPr>
              <a:t>Master </a:t>
            </a:r>
            <a:r>
              <a:rPr sz="1400" spc="-30" dirty="0">
                <a:latin typeface="Arial MT"/>
                <a:cs typeface="Arial MT"/>
              </a:rPr>
              <a:t>Instance</a:t>
            </a:r>
            <a:r>
              <a:rPr sz="1400" spc="-25" dirty="0">
                <a:latin typeface="Arial MT"/>
                <a:cs typeface="Arial MT"/>
              </a:rPr>
              <a:t> Group</a:t>
            </a:r>
            <a:endParaRPr sz="1400" dirty="0">
              <a:latin typeface="Arial MT"/>
              <a:cs typeface="Arial MT"/>
            </a:endParaRPr>
          </a:p>
        </p:txBody>
      </p:sp>
      <p:grpSp>
        <p:nvGrpSpPr>
          <p:cNvPr id="38" name="object 38">
            <a:extLst>
              <a:ext uri="{FF2B5EF4-FFF2-40B4-BE49-F238E27FC236}">
                <a16:creationId xmlns:a16="http://schemas.microsoft.com/office/drawing/2014/main" id="{496D28B8-6EA0-48E1-BD1F-D8056B9B6135}"/>
              </a:ext>
            </a:extLst>
          </p:cNvPr>
          <p:cNvGrpSpPr/>
          <p:nvPr/>
        </p:nvGrpSpPr>
        <p:grpSpPr>
          <a:xfrm>
            <a:off x="6353337" y="3347232"/>
            <a:ext cx="2570107" cy="2409755"/>
            <a:chOff x="1038197" y="2162244"/>
            <a:chExt cx="2570107" cy="2409755"/>
          </a:xfrm>
        </p:grpSpPr>
        <p:sp>
          <p:nvSpPr>
            <p:cNvPr id="39" name="object 39">
              <a:extLst>
                <a:ext uri="{FF2B5EF4-FFF2-40B4-BE49-F238E27FC236}">
                  <a16:creationId xmlns:a16="http://schemas.microsoft.com/office/drawing/2014/main" id="{F4061DD9-C8B7-4846-8072-85F412B1228B}"/>
                </a:ext>
              </a:extLst>
            </p:cNvPr>
            <p:cNvSpPr/>
            <p:nvPr/>
          </p:nvSpPr>
          <p:spPr>
            <a:xfrm>
              <a:off x="3097764" y="2162244"/>
              <a:ext cx="510540" cy="509905"/>
            </a:xfrm>
            <a:custGeom>
              <a:avLst/>
              <a:gdLst/>
              <a:ahLst/>
              <a:cxnLst/>
              <a:rect l="l" t="t" r="r" b="b"/>
              <a:pathLst>
                <a:path w="510539" h="509905">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40" name="object 40">
              <a:extLst>
                <a:ext uri="{FF2B5EF4-FFF2-40B4-BE49-F238E27FC236}">
                  <a16:creationId xmlns:a16="http://schemas.microsoft.com/office/drawing/2014/main" id="{471A7440-5DE1-410F-B8F3-C0CA2AA2EECD}"/>
                </a:ext>
              </a:extLst>
            </p:cNvPr>
            <p:cNvPicPr/>
            <p:nvPr/>
          </p:nvPicPr>
          <p:blipFill>
            <a:blip r:embed="rId7" cstate="print"/>
            <a:stretch>
              <a:fillRect/>
            </a:stretch>
          </p:blipFill>
          <p:spPr>
            <a:xfrm>
              <a:off x="3520339" y="2586069"/>
              <a:ext cx="87495" cy="115785"/>
            </a:xfrm>
            <a:prstGeom prst="rect">
              <a:avLst/>
            </a:prstGeom>
          </p:spPr>
        </p:pic>
        <p:sp>
          <p:nvSpPr>
            <p:cNvPr id="41" name="object 41">
              <a:extLst>
                <a:ext uri="{FF2B5EF4-FFF2-40B4-BE49-F238E27FC236}">
                  <a16:creationId xmlns:a16="http://schemas.microsoft.com/office/drawing/2014/main" id="{B0889411-C216-419E-B1D8-72C1A3A2BF79}"/>
                </a:ext>
              </a:extLst>
            </p:cNvPr>
            <p:cNvSpPr/>
            <p:nvPr/>
          </p:nvSpPr>
          <p:spPr>
            <a:xfrm>
              <a:off x="3181785" y="2671908"/>
              <a:ext cx="339725" cy="30480"/>
            </a:xfrm>
            <a:custGeom>
              <a:avLst/>
              <a:gdLst/>
              <a:ahLst/>
              <a:cxnLst/>
              <a:rect l="l" t="t" r="r" b="b"/>
              <a:pathLst>
                <a:path w="339725" h="30480">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42" name="object 42">
              <a:extLst>
                <a:ext uri="{FF2B5EF4-FFF2-40B4-BE49-F238E27FC236}">
                  <a16:creationId xmlns:a16="http://schemas.microsoft.com/office/drawing/2014/main" id="{F2B35102-DA99-423F-9557-98501F2FF66C}"/>
                </a:ext>
              </a:extLst>
            </p:cNvPr>
            <p:cNvPicPr/>
            <p:nvPr/>
          </p:nvPicPr>
          <p:blipFill>
            <a:blip r:embed="rId8" cstate="print"/>
            <a:stretch>
              <a:fillRect/>
            </a:stretch>
          </p:blipFill>
          <p:spPr>
            <a:xfrm>
              <a:off x="3097764" y="2586069"/>
              <a:ext cx="91259" cy="115785"/>
            </a:xfrm>
            <a:prstGeom prst="rect">
              <a:avLst/>
            </a:prstGeom>
          </p:spPr>
        </p:pic>
        <p:sp>
          <p:nvSpPr>
            <p:cNvPr id="44" name="object 44">
              <a:extLst>
                <a:ext uri="{FF2B5EF4-FFF2-40B4-BE49-F238E27FC236}">
                  <a16:creationId xmlns:a16="http://schemas.microsoft.com/office/drawing/2014/main" id="{A91930AC-BCC2-4634-AF3E-E04A9CE2BD0E}"/>
                </a:ext>
              </a:extLst>
            </p:cNvPr>
            <p:cNvSpPr/>
            <p:nvPr/>
          </p:nvSpPr>
          <p:spPr>
            <a:xfrm>
              <a:off x="1038197" y="3187699"/>
              <a:ext cx="2073910" cy="1384300"/>
            </a:xfrm>
            <a:custGeom>
              <a:avLst/>
              <a:gdLst/>
              <a:ahLst/>
              <a:cxnLst/>
              <a:rect l="l" t="t" r="r" b="b"/>
              <a:pathLst>
                <a:path w="2073910" h="1384300">
                  <a:moveTo>
                    <a:pt x="0" y="1319243"/>
                  </a:moveTo>
                  <a:lnTo>
                    <a:pt x="3202" y="73637"/>
                  </a:lnTo>
                  <a:lnTo>
                    <a:pt x="21562" y="22703"/>
                  </a:lnTo>
                  <a:lnTo>
                    <a:pt x="68151" y="0"/>
                  </a:lnTo>
                  <a:lnTo>
                    <a:pt x="1999759" y="0"/>
                  </a:lnTo>
                  <a:lnTo>
                    <a:pt x="2027130" y="6212"/>
                  </a:lnTo>
                  <a:lnTo>
                    <a:pt x="2050646" y="22703"/>
                  </a:lnTo>
                  <a:lnTo>
                    <a:pt x="2067104" y="46252"/>
                  </a:lnTo>
                  <a:lnTo>
                    <a:pt x="2073302" y="73637"/>
                  </a:lnTo>
                  <a:lnTo>
                    <a:pt x="2073302" y="1319243"/>
                  </a:lnTo>
                  <a:lnTo>
                    <a:pt x="2067104" y="1345287"/>
                  </a:lnTo>
                  <a:lnTo>
                    <a:pt x="2050646" y="1365886"/>
                  </a:lnTo>
                  <a:lnTo>
                    <a:pt x="2027130" y="1379428"/>
                  </a:lnTo>
                  <a:lnTo>
                    <a:pt x="1999759" y="1384300"/>
                  </a:lnTo>
                  <a:lnTo>
                    <a:pt x="68151" y="1384300"/>
                  </a:lnTo>
                  <a:lnTo>
                    <a:pt x="41624" y="1379428"/>
                  </a:lnTo>
                  <a:lnTo>
                    <a:pt x="19961" y="1365886"/>
                  </a:lnTo>
                  <a:lnTo>
                    <a:pt x="5355" y="1345287"/>
                  </a:lnTo>
                  <a:lnTo>
                    <a:pt x="0" y="1319243"/>
                  </a:lnTo>
                  <a:close/>
                </a:path>
              </a:pathLst>
            </a:custGeom>
            <a:ln w="25400">
              <a:solidFill>
                <a:srgbClr val="FFA900"/>
              </a:solidFill>
              <a:prstDash val="lgDash"/>
            </a:ln>
          </p:spPr>
          <p:txBody>
            <a:bodyPr wrap="square" lIns="0" tIns="0" rIns="0" bIns="0" rtlCol="0"/>
            <a:lstStyle/>
            <a:p>
              <a:endParaRPr/>
            </a:p>
          </p:txBody>
        </p:sp>
      </p:grpSp>
      <p:sp>
        <p:nvSpPr>
          <p:cNvPr id="45" name="object 45">
            <a:extLst>
              <a:ext uri="{FF2B5EF4-FFF2-40B4-BE49-F238E27FC236}">
                <a16:creationId xmlns:a16="http://schemas.microsoft.com/office/drawing/2014/main" id="{05E0F87F-9770-4724-B5AC-553DBAF75AF2}"/>
              </a:ext>
            </a:extLst>
          </p:cNvPr>
          <p:cNvSpPr txBox="1"/>
          <p:nvPr/>
        </p:nvSpPr>
        <p:spPr>
          <a:xfrm>
            <a:off x="6769288" y="4098401"/>
            <a:ext cx="1619885"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Core</a:t>
            </a:r>
            <a:r>
              <a:rPr sz="1400" spc="-25" dirty="0">
                <a:latin typeface="Arial MT"/>
                <a:cs typeface="Arial MT"/>
              </a:rPr>
              <a:t> </a:t>
            </a:r>
            <a:r>
              <a:rPr sz="1400" spc="-30" dirty="0">
                <a:latin typeface="Arial MT"/>
                <a:cs typeface="Arial MT"/>
              </a:rPr>
              <a:t>Instance</a:t>
            </a:r>
            <a:r>
              <a:rPr sz="1400" spc="-20" dirty="0">
                <a:latin typeface="Arial MT"/>
                <a:cs typeface="Arial MT"/>
              </a:rPr>
              <a:t> </a:t>
            </a:r>
            <a:r>
              <a:rPr sz="1400" spc="-25" dirty="0">
                <a:latin typeface="Arial MT"/>
                <a:cs typeface="Arial MT"/>
              </a:rPr>
              <a:t>Group</a:t>
            </a:r>
            <a:endParaRPr sz="1400">
              <a:latin typeface="Arial MT"/>
              <a:cs typeface="Arial MT"/>
            </a:endParaRPr>
          </a:p>
        </p:txBody>
      </p:sp>
      <p:grpSp>
        <p:nvGrpSpPr>
          <p:cNvPr id="46" name="object 46">
            <a:extLst>
              <a:ext uri="{FF2B5EF4-FFF2-40B4-BE49-F238E27FC236}">
                <a16:creationId xmlns:a16="http://schemas.microsoft.com/office/drawing/2014/main" id="{CB63D08F-9412-49BE-BFC4-5B25E7D03155}"/>
              </a:ext>
            </a:extLst>
          </p:cNvPr>
          <p:cNvGrpSpPr/>
          <p:nvPr/>
        </p:nvGrpSpPr>
        <p:grpSpPr>
          <a:xfrm>
            <a:off x="6720810" y="4347287"/>
            <a:ext cx="4283929" cy="1384300"/>
            <a:chOff x="1405670" y="3162299"/>
            <a:chExt cx="4283929" cy="1384300"/>
          </a:xfrm>
        </p:grpSpPr>
        <p:sp>
          <p:nvSpPr>
            <p:cNvPr id="47" name="object 47">
              <a:extLst>
                <a:ext uri="{FF2B5EF4-FFF2-40B4-BE49-F238E27FC236}">
                  <a16:creationId xmlns:a16="http://schemas.microsoft.com/office/drawing/2014/main" id="{F0FFAB43-8909-4673-A423-4F1E1B84E5C3}"/>
                </a:ext>
              </a:extLst>
            </p:cNvPr>
            <p:cNvSpPr/>
            <p:nvPr/>
          </p:nvSpPr>
          <p:spPr>
            <a:xfrm>
              <a:off x="22311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48" name="object 48">
              <a:extLst>
                <a:ext uri="{FF2B5EF4-FFF2-40B4-BE49-F238E27FC236}">
                  <a16:creationId xmlns:a16="http://schemas.microsoft.com/office/drawing/2014/main" id="{4C443972-DE22-45DD-B924-3C57E0D34C21}"/>
                </a:ext>
              </a:extLst>
            </p:cNvPr>
            <p:cNvPicPr/>
            <p:nvPr/>
          </p:nvPicPr>
          <p:blipFill>
            <a:blip r:embed="rId9" cstate="print"/>
            <a:stretch>
              <a:fillRect/>
            </a:stretch>
          </p:blipFill>
          <p:spPr>
            <a:xfrm>
              <a:off x="2648184" y="3788272"/>
              <a:ext cx="86344" cy="117329"/>
            </a:xfrm>
            <a:prstGeom prst="rect">
              <a:avLst/>
            </a:prstGeom>
          </p:spPr>
        </p:pic>
        <p:sp>
          <p:nvSpPr>
            <p:cNvPr id="49" name="object 49">
              <a:extLst>
                <a:ext uri="{FF2B5EF4-FFF2-40B4-BE49-F238E27FC236}">
                  <a16:creationId xmlns:a16="http://schemas.microsoft.com/office/drawing/2014/main" id="{1C092D6F-5BDE-4BC5-AF90-96A8C3B38D97}"/>
                </a:ext>
              </a:extLst>
            </p:cNvPr>
            <p:cNvSpPr/>
            <p:nvPr/>
          </p:nvSpPr>
          <p:spPr>
            <a:xfrm>
              <a:off x="23140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0" name="object 50">
              <a:extLst>
                <a:ext uri="{FF2B5EF4-FFF2-40B4-BE49-F238E27FC236}">
                  <a16:creationId xmlns:a16="http://schemas.microsoft.com/office/drawing/2014/main" id="{F67AD85E-154B-4F5C-97ED-69EB3FB79F3A}"/>
                </a:ext>
              </a:extLst>
            </p:cNvPr>
            <p:cNvPicPr/>
            <p:nvPr/>
          </p:nvPicPr>
          <p:blipFill>
            <a:blip r:embed="rId10" cstate="print"/>
            <a:stretch>
              <a:fillRect/>
            </a:stretch>
          </p:blipFill>
          <p:spPr>
            <a:xfrm>
              <a:off x="2231170" y="3788272"/>
              <a:ext cx="90059" cy="117329"/>
            </a:xfrm>
            <a:prstGeom prst="rect">
              <a:avLst/>
            </a:prstGeom>
          </p:spPr>
        </p:pic>
        <p:sp>
          <p:nvSpPr>
            <p:cNvPr id="51" name="object 51">
              <a:extLst>
                <a:ext uri="{FF2B5EF4-FFF2-40B4-BE49-F238E27FC236}">
                  <a16:creationId xmlns:a16="http://schemas.microsoft.com/office/drawing/2014/main" id="{8075AE10-2D60-4627-BEB3-92F309029D7E}"/>
                </a:ext>
              </a:extLst>
            </p:cNvPr>
            <p:cNvSpPr/>
            <p:nvPr/>
          </p:nvSpPr>
          <p:spPr>
            <a:xfrm>
              <a:off x="14056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52" name="object 52">
              <a:extLst>
                <a:ext uri="{FF2B5EF4-FFF2-40B4-BE49-F238E27FC236}">
                  <a16:creationId xmlns:a16="http://schemas.microsoft.com/office/drawing/2014/main" id="{DEB11ED4-730B-44EE-AE6B-91C8ACE099F1}"/>
                </a:ext>
              </a:extLst>
            </p:cNvPr>
            <p:cNvPicPr/>
            <p:nvPr/>
          </p:nvPicPr>
          <p:blipFill>
            <a:blip r:embed="rId9" cstate="print"/>
            <a:stretch>
              <a:fillRect/>
            </a:stretch>
          </p:blipFill>
          <p:spPr>
            <a:xfrm>
              <a:off x="1822684" y="3788272"/>
              <a:ext cx="86344" cy="117329"/>
            </a:xfrm>
            <a:prstGeom prst="rect">
              <a:avLst/>
            </a:prstGeom>
          </p:spPr>
        </p:pic>
        <p:sp>
          <p:nvSpPr>
            <p:cNvPr id="53" name="object 53">
              <a:extLst>
                <a:ext uri="{FF2B5EF4-FFF2-40B4-BE49-F238E27FC236}">
                  <a16:creationId xmlns:a16="http://schemas.microsoft.com/office/drawing/2014/main" id="{4E794127-ACED-4658-BD24-DCB6F69D94C7}"/>
                </a:ext>
              </a:extLst>
            </p:cNvPr>
            <p:cNvSpPr/>
            <p:nvPr/>
          </p:nvSpPr>
          <p:spPr>
            <a:xfrm>
              <a:off x="14885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4" name="object 54">
              <a:extLst>
                <a:ext uri="{FF2B5EF4-FFF2-40B4-BE49-F238E27FC236}">
                  <a16:creationId xmlns:a16="http://schemas.microsoft.com/office/drawing/2014/main" id="{DEE83A7C-15B2-4AAD-82DE-2D4ED7DF5045}"/>
                </a:ext>
              </a:extLst>
            </p:cNvPr>
            <p:cNvPicPr/>
            <p:nvPr/>
          </p:nvPicPr>
          <p:blipFill>
            <a:blip r:embed="rId10" cstate="print"/>
            <a:stretch>
              <a:fillRect/>
            </a:stretch>
          </p:blipFill>
          <p:spPr>
            <a:xfrm>
              <a:off x="1405670" y="3788272"/>
              <a:ext cx="90059" cy="117329"/>
            </a:xfrm>
            <a:prstGeom prst="rect">
              <a:avLst/>
            </a:prstGeom>
          </p:spPr>
        </p:pic>
        <p:sp>
          <p:nvSpPr>
            <p:cNvPr id="56" name="object 56">
              <a:extLst>
                <a:ext uri="{FF2B5EF4-FFF2-40B4-BE49-F238E27FC236}">
                  <a16:creationId xmlns:a16="http://schemas.microsoft.com/office/drawing/2014/main" id="{A808B6FD-E766-40C3-884A-725CAFCFABAB}"/>
                </a:ext>
              </a:extLst>
            </p:cNvPr>
            <p:cNvSpPr/>
            <p:nvPr/>
          </p:nvSpPr>
          <p:spPr>
            <a:xfrm>
              <a:off x="3619499" y="3162299"/>
              <a:ext cx="2070100" cy="1384300"/>
            </a:xfrm>
            <a:custGeom>
              <a:avLst/>
              <a:gdLst/>
              <a:ahLst/>
              <a:cxnLst/>
              <a:rect l="l" t="t" r="r" b="b"/>
              <a:pathLst>
                <a:path w="2070100" h="1384300">
                  <a:moveTo>
                    <a:pt x="4417" y="1319243"/>
                  </a:moveTo>
                  <a:lnTo>
                    <a:pt x="0" y="73637"/>
                  </a:lnTo>
                  <a:lnTo>
                    <a:pt x="22169" y="22703"/>
                  </a:lnTo>
                  <a:lnTo>
                    <a:pt x="72569" y="0"/>
                  </a:lnTo>
                  <a:lnTo>
                    <a:pt x="2004176" y="0"/>
                  </a:lnTo>
                  <a:lnTo>
                    <a:pt x="2030356" y="6212"/>
                  </a:lnTo>
                  <a:lnTo>
                    <a:pt x="2051253" y="22703"/>
                  </a:lnTo>
                  <a:lnTo>
                    <a:pt x="2065092" y="46252"/>
                  </a:lnTo>
                  <a:lnTo>
                    <a:pt x="2070100" y="73637"/>
                  </a:lnTo>
                  <a:lnTo>
                    <a:pt x="2070100" y="1319243"/>
                  </a:lnTo>
                  <a:lnTo>
                    <a:pt x="2065092" y="1345287"/>
                  </a:lnTo>
                  <a:lnTo>
                    <a:pt x="2051253" y="1365886"/>
                  </a:lnTo>
                  <a:lnTo>
                    <a:pt x="2030356" y="1379428"/>
                  </a:lnTo>
                  <a:lnTo>
                    <a:pt x="2004176" y="1384300"/>
                  </a:lnTo>
                  <a:lnTo>
                    <a:pt x="72569" y="1384300"/>
                  </a:lnTo>
                  <a:lnTo>
                    <a:pt x="46041" y="1379428"/>
                  </a:lnTo>
                  <a:lnTo>
                    <a:pt x="24378" y="1365886"/>
                  </a:lnTo>
                  <a:lnTo>
                    <a:pt x="9772" y="1345287"/>
                  </a:lnTo>
                  <a:lnTo>
                    <a:pt x="4417" y="1319243"/>
                  </a:lnTo>
                  <a:close/>
                </a:path>
              </a:pathLst>
            </a:custGeom>
            <a:ln w="25399">
              <a:solidFill>
                <a:srgbClr val="FFA900"/>
              </a:solidFill>
              <a:prstDash val="lgDash"/>
            </a:ln>
          </p:spPr>
          <p:txBody>
            <a:bodyPr wrap="square" lIns="0" tIns="0" rIns="0" bIns="0" rtlCol="0"/>
            <a:lstStyle/>
            <a:p>
              <a:endParaRPr/>
            </a:p>
          </p:txBody>
        </p:sp>
      </p:grpSp>
      <p:sp>
        <p:nvSpPr>
          <p:cNvPr id="57" name="object 57">
            <a:extLst>
              <a:ext uri="{FF2B5EF4-FFF2-40B4-BE49-F238E27FC236}">
                <a16:creationId xmlns:a16="http://schemas.microsoft.com/office/drawing/2014/main" id="{06A24FEA-873A-4B71-9DB1-8D786CAF0631}"/>
              </a:ext>
            </a:extLst>
          </p:cNvPr>
          <p:cNvSpPr txBox="1"/>
          <p:nvPr/>
        </p:nvSpPr>
        <p:spPr>
          <a:xfrm>
            <a:off x="9378300" y="4073001"/>
            <a:ext cx="1597025" cy="228268"/>
          </a:xfrm>
          <a:prstGeom prst="rect">
            <a:avLst/>
          </a:prstGeom>
        </p:spPr>
        <p:txBody>
          <a:bodyPr vert="horz" wrap="square" lIns="0" tIns="12700" rIns="0" bIns="0" rtlCol="0">
            <a:spAutoFit/>
          </a:bodyPr>
          <a:lstStyle/>
          <a:p>
            <a:pPr marL="12700">
              <a:lnSpc>
                <a:spcPct val="100000"/>
              </a:lnSpc>
              <a:spcBef>
                <a:spcPts val="100"/>
              </a:spcBef>
            </a:pPr>
            <a:r>
              <a:rPr sz="1400" spc="-240" dirty="0">
                <a:latin typeface="Arial MT"/>
                <a:cs typeface="Arial MT"/>
              </a:rPr>
              <a:t>T</a:t>
            </a:r>
            <a:r>
              <a:rPr sz="1400" spc="-30" dirty="0">
                <a:latin typeface="Arial MT"/>
                <a:cs typeface="Arial MT"/>
              </a:rPr>
              <a:t>ask</a:t>
            </a:r>
            <a:r>
              <a:rPr sz="1400" dirty="0">
                <a:latin typeface="Arial MT"/>
                <a:cs typeface="Arial MT"/>
              </a:rPr>
              <a:t> </a:t>
            </a:r>
            <a:r>
              <a:rPr sz="1400" spc="-30" dirty="0">
                <a:latin typeface="Arial MT"/>
                <a:cs typeface="Arial MT"/>
              </a:rPr>
              <a:t>Instance</a:t>
            </a:r>
            <a:r>
              <a:rPr sz="1400" dirty="0">
                <a:latin typeface="Arial MT"/>
                <a:cs typeface="Arial MT"/>
              </a:rPr>
              <a:t> </a:t>
            </a:r>
            <a:r>
              <a:rPr sz="1400" spc="-55" dirty="0">
                <a:latin typeface="Arial MT"/>
                <a:cs typeface="Arial MT"/>
              </a:rPr>
              <a:t>Gr</a:t>
            </a:r>
            <a:r>
              <a:rPr sz="1400" spc="-5" dirty="0">
                <a:latin typeface="Arial MT"/>
                <a:cs typeface="Arial MT"/>
              </a:rPr>
              <a:t>oup</a:t>
            </a:r>
            <a:endParaRPr sz="1400">
              <a:latin typeface="Arial MT"/>
              <a:cs typeface="Arial MT"/>
            </a:endParaRPr>
          </a:p>
        </p:txBody>
      </p:sp>
      <p:grpSp>
        <p:nvGrpSpPr>
          <p:cNvPr id="58" name="object 58">
            <a:extLst>
              <a:ext uri="{FF2B5EF4-FFF2-40B4-BE49-F238E27FC236}">
                <a16:creationId xmlns:a16="http://schemas.microsoft.com/office/drawing/2014/main" id="{A8453320-7962-42FE-AEF4-D9A0369A2556}"/>
              </a:ext>
            </a:extLst>
          </p:cNvPr>
          <p:cNvGrpSpPr/>
          <p:nvPr/>
        </p:nvGrpSpPr>
        <p:grpSpPr>
          <a:xfrm>
            <a:off x="8222310" y="3791311"/>
            <a:ext cx="917575" cy="720090"/>
            <a:chOff x="2907170" y="2606323"/>
            <a:chExt cx="917575" cy="720090"/>
          </a:xfrm>
        </p:grpSpPr>
        <p:pic>
          <p:nvPicPr>
            <p:cNvPr id="59" name="object 59">
              <a:extLst>
                <a:ext uri="{FF2B5EF4-FFF2-40B4-BE49-F238E27FC236}">
                  <a16:creationId xmlns:a16="http://schemas.microsoft.com/office/drawing/2014/main" id="{EEE13554-99AA-419B-B192-DAFCF95ED429}"/>
                </a:ext>
              </a:extLst>
            </p:cNvPr>
            <p:cNvPicPr/>
            <p:nvPr/>
          </p:nvPicPr>
          <p:blipFill>
            <a:blip r:embed="rId11" cstate="print"/>
            <a:stretch>
              <a:fillRect/>
            </a:stretch>
          </p:blipFill>
          <p:spPr>
            <a:xfrm>
              <a:off x="2907170" y="2606323"/>
              <a:ext cx="512783" cy="719838"/>
            </a:xfrm>
            <a:prstGeom prst="rect">
              <a:avLst/>
            </a:prstGeom>
          </p:spPr>
        </p:pic>
        <p:sp>
          <p:nvSpPr>
            <p:cNvPr id="60" name="object 60">
              <a:extLst>
                <a:ext uri="{FF2B5EF4-FFF2-40B4-BE49-F238E27FC236}">
                  <a16:creationId xmlns:a16="http://schemas.microsoft.com/office/drawing/2014/main" id="{9E3215BD-CAF0-4045-AC7F-7565034CA7A6}"/>
                </a:ext>
              </a:extLst>
            </p:cNvPr>
            <p:cNvSpPr/>
            <p:nvPr/>
          </p:nvSpPr>
          <p:spPr>
            <a:xfrm>
              <a:off x="3012424" y="3089264"/>
              <a:ext cx="111760" cy="136525"/>
            </a:xfrm>
            <a:custGeom>
              <a:avLst/>
              <a:gdLst/>
              <a:ahLst/>
              <a:cxnLst/>
              <a:rect l="l" t="t" r="r" b="b"/>
              <a:pathLst>
                <a:path w="111760" h="136525">
                  <a:moveTo>
                    <a:pt x="4418" y="0"/>
                  </a:moveTo>
                  <a:lnTo>
                    <a:pt x="0" y="136239"/>
                  </a:lnTo>
                  <a:lnTo>
                    <a:pt x="111641" y="58030"/>
                  </a:lnTo>
                  <a:lnTo>
                    <a:pt x="4418" y="0"/>
                  </a:lnTo>
                  <a:close/>
                </a:path>
              </a:pathLst>
            </a:custGeom>
            <a:solidFill>
              <a:schemeClr val="tx2">
                <a:lumMod val="75000"/>
              </a:schemeClr>
            </a:solidFill>
          </p:spPr>
          <p:txBody>
            <a:bodyPr wrap="square" lIns="0" tIns="0" rIns="0" bIns="0" rtlCol="0"/>
            <a:lstStyle/>
            <a:p>
              <a:endParaRPr/>
            </a:p>
          </p:txBody>
        </p:sp>
        <p:pic>
          <p:nvPicPr>
            <p:cNvPr id="61" name="object 61">
              <a:extLst>
                <a:ext uri="{FF2B5EF4-FFF2-40B4-BE49-F238E27FC236}">
                  <a16:creationId xmlns:a16="http://schemas.microsoft.com/office/drawing/2014/main" id="{CD10C58B-93FB-4B1C-A3ED-8B16A694B9E8}"/>
                </a:ext>
              </a:extLst>
            </p:cNvPr>
            <p:cNvPicPr/>
            <p:nvPr/>
          </p:nvPicPr>
          <p:blipFill>
            <a:blip r:embed="rId12" cstate="print"/>
            <a:stretch>
              <a:fillRect/>
            </a:stretch>
          </p:blipFill>
          <p:spPr>
            <a:xfrm>
              <a:off x="3311363" y="2606323"/>
              <a:ext cx="512783" cy="719838"/>
            </a:xfrm>
            <a:prstGeom prst="rect">
              <a:avLst/>
            </a:prstGeom>
          </p:spPr>
        </p:pic>
      </p:grpSp>
      <p:grpSp>
        <p:nvGrpSpPr>
          <p:cNvPr id="62" name="object 62">
            <a:extLst>
              <a:ext uri="{FF2B5EF4-FFF2-40B4-BE49-F238E27FC236}">
                <a16:creationId xmlns:a16="http://schemas.microsoft.com/office/drawing/2014/main" id="{2591EE01-566F-4E97-900B-686320090EFB}"/>
              </a:ext>
            </a:extLst>
          </p:cNvPr>
          <p:cNvGrpSpPr/>
          <p:nvPr/>
        </p:nvGrpSpPr>
        <p:grpSpPr>
          <a:xfrm>
            <a:off x="8366849" y="3839267"/>
            <a:ext cx="2258060" cy="1774825"/>
            <a:chOff x="3051709" y="2654279"/>
            <a:chExt cx="2258060" cy="1774825"/>
          </a:xfrm>
        </p:grpSpPr>
        <p:sp>
          <p:nvSpPr>
            <p:cNvPr id="63" name="object 63">
              <a:extLst>
                <a:ext uri="{FF2B5EF4-FFF2-40B4-BE49-F238E27FC236}">
                  <a16:creationId xmlns:a16="http://schemas.microsoft.com/office/drawing/2014/main" id="{52BFE99E-E49F-4BB6-9F5D-C742C465DAA9}"/>
                </a:ext>
              </a:extLst>
            </p:cNvPr>
            <p:cNvSpPr/>
            <p:nvPr/>
          </p:nvSpPr>
          <p:spPr>
            <a:xfrm>
              <a:off x="4161570" y="32671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64" name="object 64">
              <a:extLst>
                <a:ext uri="{FF2B5EF4-FFF2-40B4-BE49-F238E27FC236}">
                  <a16:creationId xmlns:a16="http://schemas.microsoft.com/office/drawing/2014/main" id="{037D38BB-0D8D-445B-B9E7-11F0AEC33411}"/>
                </a:ext>
              </a:extLst>
            </p:cNvPr>
            <p:cNvPicPr/>
            <p:nvPr/>
          </p:nvPicPr>
          <p:blipFill>
            <a:blip r:embed="rId7" cstate="print"/>
            <a:stretch>
              <a:fillRect/>
            </a:stretch>
          </p:blipFill>
          <p:spPr>
            <a:xfrm>
              <a:off x="4578584" y="3690969"/>
              <a:ext cx="86344" cy="115785"/>
            </a:xfrm>
            <a:prstGeom prst="rect">
              <a:avLst/>
            </a:prstGeom>
          </p:spPr>
        </p:pic>
        <p:sp>
          <p:nvSpPr>
            <p:cNvPr id="65" name="object 65">
              <a:extLst>
                <a:ext uri="{FF2B5EF4-FFF2-40B4-BE49-F238E27FC236}">
                  <a16:creationId xmlns:a16="http://schemas.microsoft.com/office/drawing/2014/main" id="{1364379B-1E2A-43CE-B6CD-FB2C10CA43DF}"/>
                </a:ext>
              </a:extLst>
            </p:cNvPr>
            <p:cNvSpPr/>
            <p:nvPr/>
          </p:nvSpPr>
          <p:spPr>
            <a:xfrm>
              <a:off x="4244486" y="3776808"/>
              <a:ext cx="335280" cy="30480"/>
            </a:xfrm>
            <a:custGeom>
              <a:avLst/>
              <a:gdLst/>
              <a:ahLst/>
              <a:cxnLst/>
              <a:rect l="l" t="t" r="r" b="b"/>
              <a:pathLst>
                <a:path w="335279" h="30479">
                  <a:moveTo>
                    <a:pt x="334698" y="0"/>
                  </a:moveTo>
                  <a:lnTo>
                    <a:pt x="0" y="0"/>
                  </a:lnTo>
                  <a:lnTo>
                    <a:pt x="0" y="29955"/>
                  </a:lnTo>
                  <a:lnTo>
                    <a:pt x="334698" y="29955"/>
                  </a:lnTo>
                  <a:lnTo>
                    <a:pt x="334698" y="0"/>
                  </a:lnTo>
                  <a:close/>
                </a:path>
              </a:pathLst>
            </a:custGeom>
            <a:solidFill>
              <a:srgbClr val="9D5025"/>
            </a:solidFill>
          </p:spPr>
          <p:txBody>
            <a:bodyPr wrap="square" lIns="0" tIns="0" rIns="0" bIns="0" rtlCol="0"/>
            <a:lstStyle/>
            <a:p>
              <a:endParaRPr/>
            </a:p>
          </p:txBody>
        </p:sp>
        <p:pic>
          <p:nvPicPr>
            <p:cNvPr id="66" name="object 66">
              <a:extLst>
                <a:ext uri="{FF2B5EF4-FFF2-40B4-BE49-F238E27FC236}">
                  <a16:creationId xmlns:a16="http://schemas.microsoft.com/office/drawing/2014/main" id="{D4EE1C42-C7C2-41AC-B09F-850136E19278}"/>
                </a:ext>
              </a:extLst>
            </p:cNvPr>
            <p:cNvPicPr/>
            <p:nvPr/>
          </p:nvPicPr>
          <p:blipFill>
            <a:blip r:embed="rId13" cstate="print"/>
            <a:stretch>
              <a:fillRect/>
            </a:stretch>
          </p:blipFill>
          <p:spPr>
            <a:xfrm>
              <a:off x="4161570" y="3690969"/>
              <a:ext cx="90059" cy="115785"/>
            </a:xfrm>
            <a:prstGeom prst="rect">
              <a:avLst/>
            </a:prstGeom>
          </p:spPr>
        </p:pic>
        <p:sp>
          <p:nvSpPr>
            <p:cNvPr id="67" name="object 67">
              <a:extLst>
                <a:ext uri="{FF2B5EF4-FFF2-40B4-BE49-F238E27FC236}">
                  <a16:creationId xmlns:a16="http://schemas.microsoft.com/office/drawing/2014/main" id="{705BD1BF-60CE-45D7-98B1-445262CF7475}"/>
                </a:ext>
              </a:extLst>
            </p:cNvPr>
            <p:cNvSpPr/>
            <p:nvPr/>
          </p:nvSpPr>
          <p:spPr>
            <a:xfrm>
              <a:off x="4799564" y="32671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68" name="object 68">
              <a:extLst>
                <a:ext uri="{FF2B5EF4-FFF2-40B4-BE49-F238E27FC236}">
                  <a16:creationId xmlns:a16="http://schemas.microsoft.com/office/drawing/2014/main" id="{FA3196C4-AA0D-4E7A-BB5E-3765FBC587E1}"/>
                </a:ext>
              </a:extLst>
            </p:cNvPr>
            <p:cNvPicPr/>
            <p:nvPr/>
          </p:nvPicPr>
          <p:blipFill>
            <a:blip r:embed="rId14" cstate="print"/>
            <a:stretch>
              <a:fillRect/>
            </a:stretch>
          </p:blipFill>
          <p:spPr>
            <a:xfrm>
              <a:off x="5222139" y="3690969"/>
              <a:ext cx="87495" cy="115785"/>
            </a:xfrm>
            <a:prstGeom prst="rect">
              <a:avLst/>
            </a:prstGeom>
          </p:spPr>
        </p:pic>
        <p:sp>
          <p:nvSpPr>
            <p:cNvPr id="69" name="object 69">
              <a:extLst>
                <a:ext uri="{FF2B5EF4-FFF2-40B4-BE49-F238E27FC236}">
                  <a16:creationId xmlns:a16="http://schemas.microsoft.com/office/drawing/2014/main" id="{33480BE9-F2C0-4874-95C1-2796FA554B7D}"/>
                </a:ext>
              </a:extLst>
            </p:cNvPr>
            <p:cNvSpPr/>
            <p:nvPr/>
          </p:nvSpPr>
          <p:spPr>
            <a:xfrm>
              <a:off x="4883585" y="3776808"/>
              <a:ext cx="339725" cy="30480"/>
            </a:xfrm>
            <a:custGeom>
              <a:avLst/>
              <a:gdLst/>
              <a:ahLst/>
              <a:cxnLst/>
              <a:rect l="l" t="t" r="r" b="b"/>
              <a:pathLst>
                <a:path w="339725" h="30479">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70" name="object 70">
              <a:extLst>
                <a:ext uri="{FF2B5EF4-FFF2-40B4-BE49-F238E27FC236}">
                  <a16:creationId xmlns:a16="http://schemas.microsoft.com/office/drawing/2014/main" id="{48198D3B-4137-4800-8F03-8E2A66BA7FD5}"/>
                </a:ext>
              </a:extLst>
            </p:cNvPr>
            <p:cNvPicPr/>
            <p:nvPr/>
          </p:nvPicPr>
          <p:blipFill>
            <a:blip r:embed="rId13" cstate="print"/>
            <a:stretch>
              <a:fillRect/>
            </a:stretch>
          </p:blipFill>
          <p:spPr>
            <a:xfrm>
              <a:off x="4799564" y="3690969"/>
              <a:ext cx="91259" cy="115785"/>
            </a:xfrm>
            <a:prstGeom prst="rect">
              <a:avLst/>
            </a:prstGeom>
          </p:spPr>
        </p:pic>
        <p:sp>
          <p:nvSpPr>
            <p:cNvPr id="71" name="object 71">
              <a:extLst>
                <a:ext uri="{FF2B5EF4-FFF2-40B4-BE49-F238E27FC236}">
                  <a16:creationId xmlns:a16="http://schemas.microsoft.com/office/drawing/2014/main" id="{655FBBB7-9CD5-4734-92CF-9C86B3993E02}"/>
                </a:ext>
              </a:extLst>
            </p:cNvPr>
            <p:cNvSpPr/>
            <p:nvPr/>
          </p:nvSpPr>
          <p:spPr>
            <a:xfrm>
              <a:off x="4161570" y="38894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72" name="object 72">
              <a:extLst>
                <a:ext uri="{FF2B5EF4-FFF2-40B4-BE49-F238E27FC236}">
                  <a16:creationId xmlns:a16="http://schemas.microsoft.com/office/drawing/2014/main" id="{D9119858-37E4-404F-8BED-B09806E4A342}"/>
                </a:ext>
              </a:extLst>
            </p:cNvPr>
            <p:cNvPicPr/>
            <p:nvPr/>
          </p:nvPicPr>
          <p:blipFill>
            <a:blip r:embed="rId15" cstate="print"/>
            <a:stretch>
              <a:fillRect/>
            </a:stretch>
          </p:blipFill>
          <p:spPr>
            <a:xfrm>
              <a:off x="4578584" y="4313269"/>
              <a:ext cx="86344" cy="115785"/>
            </a:xfrm>
            <a:prstGeom prst="rect">
              <a:avLst/>
            </a:prstGeom>
          </p:spPr>
        </p:pic>
        <p:sp>
          <p:nvSpPr>
            <p:cNvPr id="73" name="object 73">
              <a:extLst>
                <a:ext uri="{FF2B5EF4-FFF2-40B4-BE49-F238E27FC236}">
                  <a16:creationId xmlns:a16="http://schemas.microsoft.com/office/drawing/2014/main" id="{9C870FF5-6788-4CDB-B3E8-DB7D01906FF2}"/>
                </a:ext>
              </a:extLst>
            </p:cNvPr>
            <p:cNvSpPr/>
            <p:nvPr/>
          </p:nvSpPr>
          <p:spPr>
            <a:xfrm>
              <a:off x="4244486" y="4399108"/>
              <a:ext cx="335280" cy="30480"/>
            </a:xfrm>
            <a:custGeom>
              <a:avLst/>
              <a:gdLst/>
              <a:ahLst/>
              <a:cxnLst/>
              <a:rect l="l" t="t" r="r" b="b"/>
              <a:pathLst>
                <a:path w="335279" h="30479">
                  <a:moveTo>
                    <a:pt x="334698" y="0"/>
                  </a:moveTo>
                  <a:lnTo>
                    <a:pt x="0" y="0"/>
                  </a:lnTo>
                  <a:lnTo>
                    <a:pt x="0" y="29956"/>
                  </a:lnTo>
                  <a:lnTo>
                    <a:pt x="334698" y="29956"/>
                  </a:lnTo>
                  <a:lnTo>
                    <a:pt x="334698" y="0"/>
                  </a:lnTo>
                  <a:close/>
                </a:path>
              </a:pathLst>
            </a:custGeom>
            <a:solidFill>
              <a:srgbClr val="9D5025"/>
            </a:solidFill>
          </p:spPr>
          <p:txBody>
            <a:bodyPr wrap="square" lIns="0" tIns="0" rIns="0" bIns="0" rtlCol="0"/>
            <a:lstStyle/>
            <a:p>
              <a:endParaRPr/>
            </a:p>
          </p:txBody>
        </p:sp>
        <p:pic>
          <p:nvPicPr>
            <p:cNvPr id="74" name="object 74">
              <a:extLst>
                <a:ext uri="{FF2B5EF4-FFF2-40B4-BE49-F238E27FC236}">
                  <a16:creationId xmlns:a16="http://schemas.microsoft.com/office/drawing/2014/main" id="{2A719B57-9476-4B4F-88E9-850FC90D2CA8}"/>
                </a:ext>
              </a:extLst>
            </p:cNvPr>
            <p:cNvPicPr/>
            <p:nvPr/>
          </p:nvPicPr>
          <p:blipFill>
            <a:blip r:embed="rId13" cstate="print"/>
            <a:stretch>
              <a:fillRect/>
            </a:stretch>
          </p:blipFill>
          <p:spPr>
            <a:xfrm>
              <a:off x="4161570" y="4313269"/>
              <a:ext cx="90059" cy="115785"/>
            </a:xfrm>
            <a:prstGeom prst="rect">
              <a:avLst/>
            </a:prstGeom>
          </p:spPr>
        </p:pic>
        <p:sp>
          <p:nvSpPr>
            <p:cNvPr id="75" name="object 75">
              <a:extLst>
                <a:ext uri="{FF2B5EF4-FFF2-40B4-BE49-F238E27FC236}">
                  <a16:creationId xmlns:a16="http://schemas.microsoft.com/office/drawing/2014/main" id="{8C1291B2-36ED-4015-ACDF-1737A3988D35}"/>
                </a:ext>
              </a:extLst>
            </p:cNvPr>
            <p:cNvSpPr/>
            <p:nvPr/>
          </p:nvSpPr>
          <p:spPr>
            <a:xfrm>
              <a:off x="4799564" y="38894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76" name="object 76">
              <a:extLst>
                <a:ext uri="{FF2B5EF4-FFF2-40B4-BE49-F238E27FC236}">
                  <a16:creationId xmlns:a16="http://schemas.microsoft.com/office/drawing/2014/main" id="{C9F0A3BD-7B3C-45A1-9D12-0DC6BE4AE42E}"/>
                </a:ext>
              </a:extLst>
            </p:cNvPr>
            <p:cNvPicPr/>
            <p:nvPr/>
          </p:nvPicPr>
          <p:blipFill>
            <a:blip r:embed="rId14" cstate="print"/>
            <a:stretch>
              <a:fillRect/>
            </a:stretch>
          </p:blipFill>
          <p:spPr>
            <a:xfrm>
              <a:off x="5222139" y="4313269"/>
              <a:ext cx="87495" cy="115785"/>
            </a:xfrm>
            <a:prstGeom prst="rect">
              <a:avLst/>
            </a:prstGeom>
          </p:spPr>
        </p:pic>
        <p:sp>
          <p:nvSpPr>
            <p:cNvPr id="77" name="object 77">
              <a:extLst>
                <a:ext uri="{FF2B5EF4-FFF2-40B4-BE49-F238E27FC236}">
                  <a16:creationId xmlns:a16="http://schemas.microsoft.com/office/drawing/2014/main" id="{A26C77A2-D8A3-4D45-8E5A-4E18C99E8D74}"/>
                </a:ext>
              </a:extLst>
            </p:cNvPr>
            <p:cNvSpPr/>
            <p:nvPr/>
          </p:nvSpPr>
          <p:spPr>
            <a:xfrm>
              <a:off x="4883585" y="4399108"/>
              <a:ext cx="339725" cy="30480"/>
            </a:xfrm>
            <a:custGeom>
              <a:avLst/>
              <a:gdLst/>
              <a:ahLst/>
              <a:cxnLst/>
              <a:rect l="l" t="t" r="r" b="b"/>
              <a:pathLst>
                <a:path w="339725" h="30479">
                  <a:moveTo>
                    <a:pt x="339162" y="0"/>
                  </a:moveTo>
                  <a:lnTo>
                    <a:pt x="0" y="0"/>
                  </a:lnTo>
                  <a:lnTo>
                    <a:pt x="0" y="29956"/>
                  </a:lnTo>
                  <a:lnTo>
                    <a:pt x="339162" y="29956"/>
                  </a:lnTo>
                  <a:lnTo>
                    <a:pt x="339162" y="0"/>
                  </a:lnTo>
                  <a:close/>
                </a:path>
              </a:pathLst>
            </a:custGeom>
            <a:solidFill>
              <a:srgbClr val="9D5025"/>
            </a:solidFill>
          </p:spPr>
          <p:txBody>
            <a:bodyPr wrap="square" lIns="0" tIns="0" rIns="0" bIns="0" rtlCol="0"/>
            <a:lstStyle/>
            <a:p>
              <a:endParaRPr/>
            </a:p>
          </p:txBody>
        </p:sp>
        <p:pic>
          <p:nvPicPr>
            <p:cNvPr id="78" name="object 78">
              <a:extLst>
                <a:ext uri="{FF2B5EF4-FFF2-40B4-BE49-F238E27FC236}">
                  <a16:creationId xmlns:a16="http://schemas.microsoft.com/office/drawing/2014/main" id="{03EFE73A-EC6A-451F-B10D-A1701C0033B5}"/>
                </a:ext>
              </a:extLst>
            </p:cNvPr>
            <p:cNvPicPr/>
            <p:nvPr/>
          </p:nvPicPr>
          <p:blipFill>
            <a:blip r:embed="rId13" cstate="print"/>
            <a:stretch>
              <a:fillRect/>
            </a:stretch>
          </p:blipFill>
          <p:spPr>
            <a:xfrm>
              <a:off x="4799564" y="4313269"/>
              <a:ext cx="91259" cy="115785"/>
            </a:xfrm>
            <a:prstGeom prst="rect">
              <a:avLst/>
            </a:prstGeom>
          </p:spPr>
        </p:pic>
        <p:sp>
          <p:nvSpPr>
            <p:cNvPr id="79" name="object 79">
              <a:extLst>
                <a:ext uri="{FF2B5EF4-FFF2-40B4-BE49-F238E27FC236}">
                  <a16:creationId xmlns:a16="http://schemas.microsoft.com/office/drawing/2014/main" id="{A32DF7AE-EB22-41B3-8042-B71B6CEB8D02}"/>
                </a:ext>
              </a:extLst>
            </p:cNvPr>
            <p:cNvSpPr/>
            <p:nvPr/>
          </p:nvSpPr>
          <p:spPr>
            <a:xfrm>
              <a:off x="3064409" y="2666979"/>
              <a:ext cx="250825" cy="462915"/>
            </a:xfrm>
            <a:custGeom>
              <a:avLst/>
              <a:gdLst/>
              <a:ahLst/>
              <a:cxnLst/>
              <a:rect l="l" t="t" r="r" b="b"/>
              <a:pathLst>
                <a:path w="250825" h="462914">
                  <a:moveTo>
                    <a:pt x="250290" y="0"/>
                  </a:moveTo>
                  <a:lnTo>
                    <a:pt x="6044" y="451300"/>
                  </a:lnTo>
                  <a:lnTo>
                    <a:pt x="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0" name="object 80">
              <a:extLst>
                <a:ext uri="{FF2B5EF4-FFF2-40B4-BE49-F238E27FC236}">
                  <a16:creationId xmlns:a16="http://schemas.microsoft.com/office/drawing/2014/main" id="{BD45CB90-3E74-4418-AF5C-2EAE7999C6E9}"/>
                </a:ext>
              </a:extLst>
            </p:cNvPr>
            <p:cNvSpPr/>
            <p:nvPr/>
          </p:nvSpPr>
          <p:spPr>
            <a:xfrm>
              <a:off x="3416618" y="2666979"/>
              <a:ext cx="250825" cy="462915"/>
            </a:xfrm>
            <a:custGeom>
              <a:avLst/>
              <a:gdLst/>
              <a:ahLst/>
              <a:cxnLst/>
              <a:rect l="l" t="t" r="r" b="b"/>
              <a:pathLst>
                <a:path w="250825" h="462914">
                  <a:moveTo>
                    <a:pt x="0" y="0"/>
                  </a:moveTo>
                  <a:lnTo>
                    <a:pt x="244245" y="451300"/>
                  </a:lnTo>
                  <a:lnTo>
                    <a:pt x="25029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1" name="object 81">
              <a:extLst>
                <a:ext uri="{FF2B5EF4-FFF2-40B4-BE49-F238E27FC236}">
                  <a16:creationId xmlns:a16="http://schemas.microsoft.com/office/drawing/2014/main" id="{509AB023-667B-498A-8239-2A70CCF7833E}"/>
                </a:ext>
              </a:extLst>
            </p:cNvPr>
            <p:cNvSpPr/>
            <p:nvPr/>
          </p:nvSpPr>
          <p:spPr>
            <a:xfrm>
              <a:off x="3607252" y="3089264"/>
              <a:ext cx="111760" cy="136525"/>
            </a:xfrm>
            <a:custGeom>
              <a:avLst/>
              <a:gdLst/>
              <a:ahLst/>
              <a:cxnLst/>
              <a:rect l="l" t="t" r="r" b="b"/>
              <a:pathLst>
                <a:path w="111760" h="136525">
                  <a:moveTo>
                    <a:pt x="107223" y="0"/>
                  </a:moveTo>
                  <a:lnTo>
                    <a:pt x="0" y="58030"/>
                  </a:lnTo>
                  <a:lnTo>
                    <a:pt x="111641" y="136239"/>
                  </a:lnTo>
                  <a:lnTo>
                    <a:pt x="107223" y="0"/>
                  </a:lnTo>
                  <a:close/>
                </a:path>
              </a:pathLst>
            </a:custGeom>
            <a:solidFill>
              <a:schemeClr val="tx2">
                <a:lumMod val="75000"/>
              </a:schemeClr>
            </a:solidFill>
          </p:spPr>
          <p:txBody>
            <a:bodyPr wrap="square" lIns="0" tIns="0" rIns="0" bIns="0" rtlCol="0"/>
            <a:lstStyle/>
            <a:p>
              <a:endParaRPr/>
            </a:p>
          </p:txBody>
        </p:sp>
      </p:grpSp>
    </p:spTree>
    <p:extLst>
      <p:ext uri="{BB962C8B-B14F-4D97-AF65-F5344CB8AC3E}">
        <p14:creationId xmlns:p14="http://schemas.microsoft.com/office/powerpoint/2010/main" val="264895825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C66C1-F889-46D6-834F-00DFD98D18F0}"/>
              </a:ext>
            </a:extLst>
          </p:cNvPr>
          <p:cNvSpPr>
            <a:spLocks noGrp="1"/>
          </p:cNvSpPr>
          <p:nvPr>
            <p:ph type="title"/>
          </p:nvPr>
        </p:nvSpPr>
        <p:spPr>
          <a:xfrm>
            <a:off x="838200" y="365125"/>
            <a:ext cx="10515600" cy="1325563"/>
          </a:xfrm>
        </p:spPr>
        <p:txBody>
          <a:bodyPr/>
          <a:lstStyle/>
          <a:p>
            <a:r>
              <a:rPr lang="it-IT" dirty="0"/>
              <a:t>EMR Cluster</a:t>
            </a:r>
            <a:endParaRPr lang="en-US" dirty="0"/>
          </a:p>
        </p:txBody>
      </p:sp>
      <p:sp>
        <p:nvSpPr>
          <p:cNvPr id="3" name="Content Placeholder 2">
            <a:extLst>
              <a:ext uri="{FF2B5EF4-FFF2-40B4-BE49-F238E27FC236}">
                <a16:creationId xmlns:a16="http://schemas.microsoft.com/office/drawing/2014/main" id="{3F6940A6-CE6E-4C55-AF0E-28C0ADD832B0}"/>
              </a:ext>
            </a:extLst>
          </p:cNvPr>
          <p:cNvSpPr>
            <a:spLocks noGrp="1"/>
          </p:cNvSpPr>
          <p:nvPr>
            <p:ph idx="1"/>
          </p:nvPr>
        </p:nvSpPr>
        <p:spPr>
          <a:xfrm>
            <a:off x="838200" y="1700499"/>
            <a:ext cx="10515600" cy="4351338"/>
          </a:xfrm>
        </p:spPr>
        <p:txBody>
          <a:bodyPr/>
          <a:lstStyle/>
          <a:p>
            <a:r>
              <a:rPr lang="en-US" dirty="0"/>
              <a:t>The central component of Amazon EMR is the </a:t>
            </a:r>
            <a:r>
              <a:rPr lang="en-US" b="1" dirty="0"/>
              <a:t>cluster</a:t>
            </a:r>
          </a:p>
          <a:p>
            <a:pPr lvl="1"/>
            <a:r>
              <a:rPr lang="en-US" dirty="0"/>
              <a:t>A collection of </a:t>
            </a:r>
            <a:r>
              <a:rPr lang="en-US" b="1" dirty="0"/>
              <a:t>Amazon Elastic Compute Cloud (Amazon EC2)</a:t>
            </a:r>
            <a:r>
              <a:rPr lang="en-US" dirty="0"/>
              <a:t> instances</a:t>
            </a:r>
          </a:p>
          <a:p>
            <a:pPr lvl="1"/>
            <a:r>
              <a:rPr lang="en-US" dirty="0"/>
              <a:t>Each instance is called a </a:t>
            </a:r>
            <a:r>
              <a:rPr lang="en-US" b="1" dirty="0"/>
              <a:t>node</a:t>
            </a:r>
            <a:r>
              <a:rPr lang="en-US" dirty="0"/>
              <a:t> </a:t>
            </a:r>
          </a:p>
          <a:p>
            <a:r>
              <a:rPr lang="en-US" dirty="0"/>
              <a:t>The </a:t>
            </a:r>
            <a:r>
              <a:rPr lang="en-US" b="1" dirty="0"/>
              <a:t>node type </a:t>
            </a:r>
            <a:r>
              <a:rPr lang="en-US" dirty="0"/>
              <a:t>identifies the role within the cluster </a:t>
            </a:r>
          </a:p>
          <a:p>
            <a:pPr lvl="1"/>
            <a:r>
              <a:rPr lang="en-US" b="1" dirty="0"/>
              <a:t>Master</a:t>
            </a:r>
            <a:r>
              <a:rPr lang="en-US" dirty="0"/>
              <a:t> node coordinates the distribution of data and tasks among other nodes</a:t>
            </a:r>
          </a:p>
          <a:p>
            <a:pPr lvl="2"/>
            <a:r>
              <a:rPr lang="en-US" dirty="0"/>
              <a:t>Every cluster has (at least) a master node</a:t>
            </a:r>
          </a:p>
          <a:p>
            <a:pPr lvl="2"/>
            <a:r>
              <a:rPr lang="en-US" dirty="0"/>
              <a:t>Always active</a:t>
            </a:r>
          </a:p>
          <a:p>
            <a:pPr lvl="1"/>
            <a:r>
              <a:rPr lang="en-US" b="1" dirty="0"/>
              <a:t>Core</a:t>
            </a:r>
            <a:r>
              <a:rPr lang="en-US" dirty="0"/>
              <a:t> node runs tasks and store data in the Hadoop Distributed File System (HDFS) </a:t>
            </a:r>
          </a:p>
          <a:p>
            <a:pPr lvl="2"/>
            <a:r>
              <a:rPr lang="en-US" dirty="0"/>
              <a:t>Multi-node clusters have at least one core node</a:t>
            </a:r>
          </a:p>
          <a:p>
            <a:pPr lvl="2"/>
            <a:r>
              <a:rPr lang="en-US" dirty="0"/>
              <a:t>Always active, contains the data node daemon</a:t>
            </a:r>
          </a:p>
          <a:p>
            <a:pPr lvl="1"/>
            <a:r>
              <a:rPr lang="en-US" b="1" dirty="0"/>
              <a:t>Task</a:t>
            </a:r>
            <a:r>
              <a:rPr lang="en-US" dirty="0"/>
              <a:t> node only runs tasks</a:t>
            </a:r>
          </a:p>
          <a:p>
            <a:pPr lvl="2"/>
            <a:r>
              <a:rPr lang="en-US" dirty="0"/>
              <a:t>Task nodes are optional</a:t>
            </a:r>
          </a:p>
          <a:p>
            <a:pPr lvl="2"/>
            <a:r>
              <a:rPr lang="en-US" dirty="0"/>
              <a:t>Decoupling processing and storage, we lose data locality</a:t>
            </a:r>
          </a:p>
        </p:txBody>
      </p:sp>
      <p:sp>
        <p:nvSpPr>
          <p:cNvPr id="4" name="Footer Placeholder 3">
            <a:extLst>
              <a:ext uri="{FF2B5EF4-FFF2-40B4-BE49-F238E27FC236}">
                <a16:creationId xmlns:a16="http://schemas.microsoft.com/office/drawing/2014/main" id="{03F55EAA-7259-496B-8785-BC948F04EDFB}"/>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C1BA359-3E16-4917-9390-37E7AD6AE40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223</a:t>
            </a:fld>
            <a:endParaRPr lang="it-IT"/>
          </a:p>
        </p:txBody>
      </p:sp>
    </p:spTree>
    <p:extLst>
      <p:ext uri="{BB962C8B-B14F-4D97-AF65-F5344CB8AC3E}">
        <p14:creationId xmlns:p14="http://schemas.microsoft.com/office/powerpoint/2010/main" val="66760288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dirty="0"/>
              <a:t>On-Demand Instance</a:t>
            </a:r>
          </a:p>
          <a:p>
            <a:pPr lvl="1"/>
            <a:r>
              <a:rPr lang="en-US" dirty="0"/>
              <a:t>Pay for compute capacity by the hour (minimum of 60 seconds)</a:t>
            </a:r>
          </a:p>
          <a:p>
            <a:pPr lvl="1"/>
            <a:r>
              <a:rPr lang="en-US" dirty="0"/>
              <a:t>No long-term commitments</a:t>
            </a:r>
          </a:p>
          <a:p>
            <a:r>
              <a:rPr lang="en-US" dirty="0"/>
              <a:t>Spot Instance</a:t>
            </a:r>
          </a:p>
          <a:p>
            <a:pPr lvl="1"/>
            <a:r>
              <a:rPr lang="en-US" dirty="0"/>
              <a:t>Unused EC2 instance that is available for less than the on-demand price</a:t>
            </a:r>
          </a:p>
          <a:p>
            <a:pPr lvl="1"/>
            <a:r>
              <a:rPr lang="en-US" dirty="0"/>
              <a:t>Hourly price is called </a:t>
            </a:r>
            <a:r>
              <a:rPr lang="en-US" i="1" dirty="0"/>
              <a:t>spot price</a:t>
            </a:r>
          </a:p>
          <a:p>
            <a:pPr lvl="2"/>
            <a:r>
              <a:rPr lang="en-US" dirty="0"/>
              <a:t>Adjusted based on long-term supply and demand for spot instances</a:t>
            </a:r>
          </a:p>
          <a:p>
            <a:pPr lvl="1"/>
            <a:r>
              <a:rPr lang="en-US" dirty="0"/>
              <a:t>Run the instance when capacity is available and price is below threshold</a:t>
            </a:r>
          </a:p>
          <a:p>
            <a:pPr lvl="2"/>
            <a:r>
              <a:rPr lang="en-US" dirty="0"/>
              <a:t>When data-center resources are low, spot instances are dropped</a:t>
            </a:r>
          </a:p>
          <a:p>
            <a:pPr lvl="2"/>
            <a:r>
              <a:rPr lang="en-US" dirty="0"/>
              <a:t>Mainly suitable for batch workloads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224</a:t>
            </a:fld>
            <a:endParaRPr lang="it-IT"/>
          </a:p>
        </p:txBody>
      </p:sp>
      <p:sp>
        <p:nvSpPr>
          <p:cNvPr id="2" name="Content Placeholder 1">
            <a:extLst>
              <a:ext uri="{FF2B5EF4-FFF2-40B4-BE49-F238E27FC236}">
                <a16:creationId xmlns:a16="http://schemas.microsoft.com/office/drawing/2014/main" id="{D261FFB9-A0DD-4A32-9DF2-7A70E1466758}"/>
              </a:ext>
            </a:extLst>
          </p:cNvPr>
          <p:cNvSpPr>
            <a:spLocks noGrp="1"/>
          </p:cNvSpPr>
          <p:nvPr>
            <p:ph idx="13"/>
          </p:nvPr>
        </p:nvSpPr>
        <p:spPr/>
        <p:txBody>
          <a:bodyPr/>
          <a:lstStyle/>
          <a:p>
            <a:r>
              <a:rPr lang="en-US" dirty="0">
                <a:hlinkClick r:id="rId2"/>
              </a:rPr>
              <a:t>https://aws.amazon.com/ec2/pricing/</a:t>
            </a:r>
            <a:endParaRPr lang="en-US" dirty="0"/>
          </a:p>
        </p:txBody>
      </p:sp>
    </p:spTree>
    <p:extLst>
      <p:ext uri="{BB962C8B-B14F-4D97-AF65-F5344CB8AC3E}">
        <p14:creationId xmlns:p14="http://schemas.microsoft.com/office/powerpoint/2010/main" val="111406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Spot Instance cost strategies</a:t>
            </a:r>
          </a:p>
          <a:p>
            <a:endParaRPr lang="en-US" dirty="0"/>
          </a:p>
          <a:p>
            <a:r>
              <a:rPr lang="en-US" dirty="0"/>
              <a:t>Capacity-optimized strategy</a:t>
            </a:r>
          </a:p>
          <a:p>
            <a:pPr lvl="1"/>
            <a:r>
              <a:rPr lang="en-US" dirty="0"/>
              <a:t>Allocated instances into the most available pools</a:t>
            </a:r>
          </a:p>
          <a:p>
            <a:pPr lvl="1"/>
            <a:r>
              <a:rPr lang="en-US" dirty="0"/>
              <a:t>Look at real-time capacity data, predict which are the most available</a:t>
            </a:r>
          </a:p>
          <a:p>
            <a:pPr lvl="1"/>
            <a:r>
              <a:rPr lang="en-US" dirty="0"/>
              <a:t>Works well for workloads such as big data and analytics</a:t>
            </a:r>
          </a:p>
          <a:p>
            <a:pPr lvl="1"/>
            <a:r>
              <a:rPr lang="en-US" dirty="0"/>
              <a:t>Works well when we have high cost of interruption</a:t>
            </a:r>
          </a:p>
          <a:p>
            <a:r>
              <a:rPr lang="en-US" dirty="0"/>
              <a:t>Lowest-price strategy</a:t>
            </a:r>
          </a:p>
          <a:p>
            <a:pPr lvl="1"/>
            <a:r>
              <a:rPr lang="en-US" dirty="0"/>
              <a:t>Allocates instances in pools with lowest price at time of fulfillment</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225</a:t>
            </a:fld>
            <a:endParaRPr lang="it-IT"/>
          </a:p>
        </p:txBody>
      </p:sp>
    </p:spTree>
    <p:extLst>
      <p:ext uri="{BB962C8B-B14F-4D97-AF65-F5344CB8AC3E}">
        <p14:creationId xmlns:p14="http://schemas.microsoft.com/office/powerpoint/2010/main" val="161751179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226</a:t>
            </a:fld>
            <a:endParaRPr lang="it-IT"/>
          </a:p>
        </p:txBody>
      </p:sp>
      <p:pic>
        <p:nvPicPr>
          <p:cNvPr id="6" name="Picture 5">
            <a:extLst>
              <a:ext uri="{FF2B5EF4-FFF2-40B4-BE49-F238E27FC236}">
                <a16:creationId xmlns:a16="http://schemas.microsoft.com/office/drawing/2014/main" id="{3615CA7C-04BC-4D1E-BD42-92562BF5CA5C}"/>
              </a:ext>
            </a:extLst>
          </p:cNvPr>
          <p:cNvPicPr>
            <a:picLocks noChangeAspect="1"/>
          </p:cNvPicPr>
          <p:nvPr/>
        </p:nvPicPr>
        <p:blipFill rotWithShape="1">
          <a:blip r:embed="rId2"/>
          <a:srcRect l="6875" t="14293" r="64658" b="47050"/>
          <a:stretch/>
        </p:blipFill>
        <p:spPr>
          <a:xfrm>
            <a:off x="1905000" y="1690688"/>
            <a:ext cx="5207000" cy="1988678"/>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88716780-AD10-4012-912F-1EE8B670E7F9}"/>
              </a:ext>
            </a:extLst>
          </p:cNvPr>
          <p:cNvPicPr>
            <a:picLocks noChangeAspect="1"/>
          </p:cNvPicPr>
          <p:nvPr/>
        </p:nvPicPr>
        <p:blipFill rotWithShape="1">
          <a:blip r:embed="rId3"/>
          <a:srcRect l="6875" t="14293" r="67250" b="47050"/>
          <a:stretch/>
        </p:blipFill>
        <p:spPr>
          <a:xfrm>
            <a:off x="3246120" y="3830781"/>
            <a:ext cx="5207000" cy="21879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2099857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it-IT" dirty="0"/>
              <a:t>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dirty="0"/>
              <a:t>Choose to launch </a:t>
            </a:r>
            <a:r>
              <a:rPr lang="en-US" b="1" dirty="0"/>
              <a:t>master</a:t>
            </a:r>
            <a:r>
              <a:rPr lang="en-US" dirty="0"/>
              <a:t>, </a:t>
            </a:r>
            <a:r>
              <a:rPr lang="en-US" b="1" dirty="0"/>
              <a:t>core</a:t>
            </a:r>
            <a:r>
              <a:rPr lang="en-US" dirty="0"/>
              <a:t>, or </a:t>
            </a:r>
            <a:r>
              <a:rPr lang="en-US" b="1" dirty="0"/>
              <a:t>task</a:t>
            </a:r>
            <a:r>
              <a:rPr lang="en-US" dirty="0"/>
              <a:t> on Spot Instances </a:t>
            </a:r>
          </a:p>
          <a:p>
            <a:pPr lvl="1"/>
            <a:r>
              <a:rPr lang="en-US" dirty="0"/>
              <a:t>The </a:t>
            </a:r>
            <a:r>
              <a:rPr lang="en-US" b="1" dirty="0"/>
              <a:t>master</a:t>
            </a:r>
            <a:r>
              <a:rPr lang="en-US" dirty="0"/>
              <a:t> node controls the cluster</a:t>
            </a:r>
          </a:p>
          <a:p>
            <a:pPr lvl="2"/>
            <a:r>
              <a:rPr lang="en-US" dirty="0"/>
              <a:t>When terminated, the cluster ends</a:t>
            </a:r>
          </a:p>
          <a:p>
            <a:pPr lvl="2"/>
            <a:r>
              <a:rPr lang="en-US" dirty="0"/>
              <a:t>Use </a:t>
            </a:r>
            <a:r>
              <a:rPr lang="en-US" i="1" dirty="0"/>
              <a:t>spot instances</a:t>
            </a:r>
            <a:r>
              <a:rPr lang="en-US" dirty="0"/>
              <a:t> if you are running a cluster where sudden termination is acceptable</a:t>
            </a:r>
          </a:p>
          <a:p>
            <a:pPr lvl="1"/>
            <a:r>
              <a:rPr lang="en-US" b="1" dirty="0"/>
              <a:t>Core </a:t>
            </a:r>
            <a:r>
              <a:rPr lang="en-US" dirty="0"/>
              <a:t>nodes process data and store information using HDFS</a:t>
            </a:r>
          </a:p>
          <a:p>
            <a:pPr lvl="2"/>
            <a:r>
              <a:rPr lang="en-US" dirty="0"/>
              <a:t>When terminated, data is lost</a:t>
            </a:r>
          </a:p>
          <a:p>
            <a:pPr lvl="2"/>
            <a:r>
              <a:rPr lang="en-US" dirty="0"/>
              <a:t>Use </a:t>
            </a:r>
            <a:r>
              <a:rPr lang="en-US" i="1" dirty="0"/>
              <a:t>spot instances</a:t>
            </a:r>
            <a:r>
              <a:rPr lang="en-US" dirty="0"/>
              <a:t> when partial HDFS data loss is tolerable</a:t>
            </a:r>
          </a:p>
          <a:p>
            <a:pPr lvl="1"/>
            <a:r>
              <a:rPr lang="en-US" b="1" dirty="0"/>
              <a:t>Task </a:t>
            </a:r>
            <a:r>
              <a:rPr lang="en-US" dirty="0"/>
              <a:t>nodes process data but do not hold persistent data in HDFS</a:t>
            </a:r>
          </a:p>
          <a:p>
            <a:pPr lvl="2"/>
            <a:r>
              <a:rPr lang="en-US" dirty="0"/>
              <a:t>When terminated, computational capacity is lost</a:t>
            </a:r>
          </a:p>
          <a:p>
            <a:pPr lvl="2"/>
            <a:r>
              <a:rPr lang="en-US" dirty="0"/>
              <a:t>The effect of spot instances on the cluster is "minimal"</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227</a:t>
            </a:fld>
            <a:endParaRPr lang="it-IT"/>
          </a:p>
        </p:txBody>
      </p:sp>
      <p:sp>
        <p:nvSpPr>
          <p:cNvPr id="3" name="Content Placeholder 2">
            <a:extLst>
              <a:ext uri="{FF2B5EF4-FFF2-40B4-BE49-F238E27FC236}">
                <a16:creationId xmlns:a16="http://schemas.microsoft.com/office/drawing/2014/main" id="{584FE3E1-5DA7-46FC-85E0-CECE9E10290E}"/>
              </a:ext>
            </a:extLst>
          </p:cNvPr>
          <p:cNvSpPr>
            <a:spLocks noGrp="1"/>
          </p:cNvSpPr>
          <p:nvPr>
            <p:ph idx="13"/>
          </p:nvPr>
        </p:nvSpPr>
        <p:spPr/>
        <p:txBody>
          <a:bodyPr/>
          <a:lstStyle/>
          <a:p>
            <a:r>
              <a:rPr lang="en-US" dirty="0">
                <a:hlinkClick r:id="rId2"/>
              </a:rPr>
              <a:t>https://docs.aws.amazon.com/emr/latest/ManagementGuide/emr-plan-instances-guidelines.html</a:t>
            </a:r>
            <a:r>
              <a:rPr lang="en-US" dirty="0"/>
              <a:t> </a:t>
            </a:r>
          </a:p>
        </p:txBody>
      </p:sp>
    </p:spTree>
    <p:extLst>
      <p:ext uri="{BB962C8B-B14F-4D97-AF65-F5344CB8AC3E}">
        <p14:creationId xmlns:p14="http://schemas.microsoft.com/office/powerpoint/2010/main" val="299024068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99A4-322D-43B1-BAB6-7E3ED09A6012}"/>
              </a:ext>
            </a:extLst>
          </p:cNvPr>
          <p:cNvSpPr>
            <a:spLocks noGrp="1"/>
          </p:cNvSpPr>
          <p:nvPr>
            <p:ph type="title"/>
          </p:nvPr>
        </p:nvSpPr>
        <p:spPr/>
        <p:txBody>
          <a:bodyPr/>
          <a:lstStyle/>
          <a:p>
            <a:r>
              <a:rPr lang="it-IT" dirty="0"/>
              <a:t>EMR</a:t>
            </a:r>
            <a:endParaRPr lang="en-US" dirty="0"/>
          </a:p>
        </p:txBody>
      </p:sp>
      <p:pic>
        <p:nvPicPr>
          <p:cNvPr id="8" name="Content Placeholder 7">
            <a:extLst>
              <a:ext uri="{FF2B5EF4-FFF2-40B4-BE49-F238E27FC236}">
                <a16:creationId xmlns:a16="http://schemas.microsoft.com/office/drawing/2014/main" id="{C63D0461-7294-4067-89FC-52E8D773F5AB}"/>
              </a:ext>
            </a:extLst>
          </p:cNvPr>
          <p:cNvPicPr>
            <a:picLocks noGrp="1" noChangeAspect="1"/>
          </p:cNvPicPr>
          <p:nvPr>
            <p:ph idx="1"/>
          </p:nvPr>
        </p:nvPicPr>
        <p:blipFill>
          <a:blip r:embed="rId2"/>
          <a:stretch>
            <a:fillRect/>
          </a:stretch>
        </p:blipFill>
        <p:spPr>
          <a:xfrm>
            <a:off x="838200" y="2765398"/>
            <a:ext cx="10515600" cy="222096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E72F360-EA12-4CAE-ADCC-8B96727CBFF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55F9D9F-8BC2-4C2B-9C67-9756B0EC31A6}"/>
              </a:ext>
            </a:extLst>
          </p:cNvPr>
          <p:cNvSpPr>
            <a:spLocks noGrp="1"/>
          </p:cNvSpPr>
          <p:nvPr>
            <p:ph type="sldNum" sz="quarter" idx="12"/>
          </p:nvPr>
        </p:nvSpPr>
        <p:spPr/>
        <p:txBody>
          <a:bodyPr/>
          <a:lstStyle/>
          <a:p>
            <a:fld id="{5DD6F1BA-2510-46FC-9346-AB1F3CA1593B}" type="slidenum">
              <a:rPr lang="it-IT" smtClean="0"/>
              <a:t>228</a:t>
            </a:fld>
            <a:endParaRPr lang="it-IT"/>
          </a:p>
        </p:txBody>
      </p:sp>
      <p:sp>
        <p:nvSpPr>
          <p:cNvPr id="3" name="Content Placeholder 2">
            <a:extLst>
              <a:ext uri="{FF2B5EF4-FFF2-40B4-BE49-F238E27FC236}">
                <a16:creationId xmlns:a16="http://schemas.microsoft.com/office/drawing/2014/main" id="{2E7051D7-22DB-4DB1-BC69-2EE6739760C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12761014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9F6F-2E55-417F-A94F-BE5C1BB1E166}"/>
              </a:ext>
            </a:extLst>
          </p:cNvPr>
          <p:cNvSpPr>
            <a:spLocks noGrp="1"/>
          </p:cNvSpPr>
          <p:nvPr>
            <p:ph type="title"/>
          </p:nvPr>
        </p:nvSpPr>
        <p:spPr/>
        <p:txBody>
          <a:bodyPr/>
          <a:lstStyle/>
          <a:p>
            <a:r>
              <a:rPr lang="it-IT" dirty="0" err="1"/>
              <a:t>Add</a:t>
            </a:r>
            <a:r>
              <a:rPr lang="it-IT" dirty="0"/>
              <a:t> some storage</a:t>
            </a:r>
            <a:endParaRPr lang="en-US" dirty="0"/>
          </a:p>
        </p:txBody>
      </p:sp>
      <p:sp>
        <p:nvSpPr>
          <p:cNvPr id="3" name="Content Placeholder 2">
            <a:extLst>
              <a:ext uri="{FF2B5EF4-FFF2-40B4-BE49-F238E27FC236}">
                <a16:creationId xmlns:a16="http://schemas.microsoft.com/office/drawing/2014/main" id="{6A4FAF31-2BC1-4BEC-B319-E728B84ACD6A}"/>
              </a:ext>
            </a:extLst>
          </p:cNvPr>
          <p:cNvSpPr>
            <a:spLocks noGrp="1"/>
          </p:cNvSpPr>
          <p:nvPr>
            <p:ph idx="1"/>
          </p:nvPr>
        </p:nvSpPr>
        <p:spPr/>
        <p:txBody>
          <a:bodyPr/>
          <a:lstStyle/>
          <a:p>
            <a:r>
              <a:rPr lang="en-US" dirty="0"/>
              <a:t>Amazon EMR provides two main file systems</a:t>
            </a:r>
          </a:p>
          <a:p>
            <a:pPr lvl="1"/>
            <a:r>
              <a:rPr lang="en-US" b="1" dirty="0"/>
              <a:t>HDFS</a:t>
            </a:r>
            <a:r>
              <a:rPr lang="en-US" dirty="0"/>
              <a:t> and </a:t>
            </a:r>
            <a:r>
              <a:rPr lang="en-US" b="1" dirty="0"/>
              <a:t>EMRFS</a:t>
            </a:r>
            <a:r>
              <a:rPr lang="en-US" dirty="0"/>
              <a:t>, specify which file system to use by the prefix</a:t>
            </a:r>
          </a:p>
          <a:p>
            <a:pPr lvl="1"/>
            <a:r>
              <a:rPr lang="en-US" dirty="0">
                <a:latin typeface="Consolas" panose="020B0609020204030204" pitchFamily="49" charset="0"/>
              </a:rPr>
              <a:t>hdfs://path (or just `path`)</a:t>
            </a:r>
          </a:p>
          <a:p>
            <a:pPr lvl="2"/>
            <a:r>
              <a:rPr lang="en-US" dirty="0"/>
              <a:t>HDFS is used by the master and core nodes</a:t>
            </a:r>
          </a:p>
          <a:p>
            <a:pPr lvl="2"/>
            <a:r>
              <a:rPr lang="en-US" dirty="0">
                <a:solidFill>
                  <a:srgbClr val="FF0000"/>
                </a:solidFill>
              </a:rPr>
              <a:t>AWS EBS volume storage is used for HDFS data</a:t>
            </a:r>
          </a:p>
          <a:p>
            <a:pPr lvl="2"/>
            <a:r>
              <a:rPr lang="en-US" dirty="0"/>
              <a:t>Is fast, best used for caching the results produced by intermediate job-flow steps, </a:t>
            </a:r>
            <a:r>
              <a:rPr lang="en-US" dirty="0">
                <a:solidFill>
                  <a:srgbClr val="FF0000"/>
                </a:solidFill>
              </a:rPr>
              <a:t>why?</a:t>
            </a:r>
          </a:p>
          <a:p>
            <a:pPr lvl="2"/>
            <a:r>
              <a:rPr lang="en-US" dirty="0"/>
              <a:t>It’s ephemeral storage which is reclaimed when the cluster ends</a:t>
            </a:r>
          </a:p>
          <a:p>
            <a:pPr lvl="1"/>
            <a:r>
              <a:rPr lang="en-US" dirty="0">
                <a:latin typeface="Consolas" panose="020B0609020204030204" pitchFamily="49" charset="0"/>
              </a:rPr>
              <a:t>s3://DOC-EXAMPLE-BUCKET1/path </a:t>
            </a:r>
            <a:r>
              <a:rPr lang="en-US" dirty="0"/>
              <a:t>(EMRFS)</a:t>
            </a:r>
          </a:p>
          <a:p>
            <a:pPr lvl="2"/>
            <a:r>
              <a:rPr lang="en-US" dirty="0"/>
              <a:t>An implementation of the Hadoop file system atop Amazon S3</a:t>
            </a:r>
          </a:p>
          <a:p>
            <a:pPr lvl="2"/>
            <a:r>
              <a:rPr lang="en-US" dirty="0"/>
              <a:t>We can avoid EBS storage</a:t>
            </a:r>
          </a:p>
        </p:txBody>
      </p:sp>
      <p:sp>
        <p:nvSpPr>
          <p:cNvPr id="4" name="Footer Placeholder 3">
            <a:extLst>
              <a:ext uri="{FF2B5EF4-FFF2-40B4-BE49-F238E27FC236}">
                <a16:creationId xmlns:a16="http://schemas.microsoft.com/office/drawing/2014/main" id="{9FE3C9D5-4EB5-45CF-ACB5-3F18084E7094}"/>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08786F4-D117-41EB-BCF4-A6CBE76A451E}"/>
              </a:ext>
            </a:extLst>
          </p:cNvPr>
          <p:cNvSpPr>
            <a:spLocks noGrp="1"/>
          </p:cNvSpPr>
          <p:nvPr>
            <p:ph type="sldNum" sz="quarter" idx="12"/>
          </p:nvPr>
        </p:nvSpPr>
        <p:spPr/>
        <p:txBody>
          <a:bodyPr/>
          <a:lstStyle/>
          <a:p>
            <a:fld id="{5DD6F1BA-2510-46FC-9346-AB1F3CA1593B}" type="slidenum">
              <a:rPr lang="it-IT" smtClean="0"/>
              <a:pPr/>
              <a:t>229</a:t>
            </a:fld>
            <a:endParaRPr lang="it-IT"/>
          </a:p>
        </p:txBody>
      </p:sp>
      <p:sp>
        <p:nvSpPr>
          <p:cNvPr id="6" name="Content Placeholder 5">
            <a:extLst>
              <a:ext uri="{FF2B5EF4-FFF2-40B4-BE49-F238E27FC236}">
                <a16:creationId xmlns:a16="http://schemas.microsoft.com/office/drawing/2014/main" id="{EA3B3BC6-50C7-4CB8-B6BD-A4248C108933}"/>
              </a:ext>
            </a:extLst>
          </p:cNvPr>
          <p:cNvSpPr>
            <a:spLocks noGrp="1"/>
          </p:cNvSpPr>
          <p:nvPr>
            <p:ph idx="13"/>
          </p:nvPr>
        </p:nvSpPr>
        <p:spPr/>
        <p:txBody>
          <a:bodyPr/>
          <a:lstStyle/>
          <a:p>
            <a:r>
              <a:rPr lang="en-US" dirty="0">
                <a:hlinkClick r:id="rId2"/>
              </a:rPr>
              <a:t>https://docs.aws.amazon.com/emr/latest/ManagementGuide/emr-plan-storage.html</a:t>
            </a:r>
            <a:r>
              <a:rPr lang="en-US" dirty="0"/>
              <a:t> </a:t>
            </a:r>
          </a:p>
        </p:txBody>
      </p:sp>
    </p:spTree>
    <p:extLst>
      <p:ext uri="{BB962C8B-B14F-4D97-AF65-F5344CB8AC3E}">
        <p14:creationId xmlns:p14="http://schemas.microsoft.com/office/powerpoint/2010/main" val="2288264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it-IT" dirty="0"/>
              <a:t>Data </a:t>
            </a:r>
            <a:r>
              <a:rPr lang="it-IT" dirty="0" err="1"/>
              <a:t>platform</a:t>
            </a:r>
            <a:r>
              <a:rPr lang="it-IT" dirty="0"/>
              <a:t>: DWH vs Data Lake</a:t>
            </a:r>
            <a:endParaRPr lang="en-US" dirty="0"/>
          </a:p>
        </p:txBody>
      </p:sp>
      <p:sp>
        <p:nvSpPr>
          <p:cNvPr id="3" name="Content Placeholder 2">
            <a:extLst>
              <a:ext uri="{FF2B5EF4-FFF2-40B4-BE49-F238E27FC236}">
                <a16:creationId xmlns:a16="http://schemas.microsoft.com/office/drawing/2014/main" id="{6E4447D9-0699-CB88-37FE-A5245A5EC10D}"/>
              </a:ext>
            </a:extLst>
          </p:cNvPr>
          <p:cNvSpPr>
            <a:spLocks noGrp="1"/>
          </p:cNvSpPr>
          <p:nvPr>
            <p:ph sz="half" idx="1"/>
          </p:nvPr>
        </p:nvSpPr>
        <p:spPr/>
        <p:txBody>
          <a:bodyPr/>
          <a:lstStyle/>
          <a:p>
            <a:endParaRPr lang="en-US"/>
          </a:p>
        </p:txBody>
      </p:sp>
      <p:sp>
        <p:nvSpPr>
          <p:cNvPr id="8" name="Content Placeholder 7">
            <a:extLst>
              <a:ext uri="{FF2B5EF4-FFF2-40B4-BE49-F238E27FC236}">
                <a16:creationId xmlns:a16="http://schemas.microsoft.com/office/drawing/2014/main" id="{3CDC72EA-75F4-2563-518F-BD795D1C0B79}"/>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23</a:t>
            </a:fld>
            <a:endParaRPr lang="it-IT"/>
          </a:p>
        </p:txBody>
      </p:sp>
      <p:sp>
        <p:nvSpPr>
          <p:cNvPr id="10" name="Content Placeholder 9">
            <a:extLst>
              <a:ext uri="{FF2B5EF4-FFF2-40B4-BE49-F238E27FC236}">
                <a16:creationId xmlns:a16="http://schemas.microsoft.com/office/drawing/2014/main" id="{491717AF-9D07-7BDB-1BF8-F488DE0D83D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539057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solidFill>
                  <a:srgbClr val="FF0000"/>
                </a:solidFill>
              </a:rPr>
              <a:t>AWS Storage</a:t>
            </a:r>
          </a:p>
          <a:p>
            <a:pPr marL="342900" indent="-342900">
              <a:buFont typeface="Arial" panose="020B0604020202020204" pitchFamily="34" charset="0"/>
              <a:buChar char="•"/>
            </a:pPr>
            <a:r>
              <a:rPr lang="en-US" dirty="0"/>
              <a:t>HDFS on EC2</a:t>
            </a:r>
          </a:p>
          <a:p>
            <a:pPr lvl="1"/>
            <a:r>
              <a:rPr lang="en-US" dirty="0"/>
              <a:t>Heavy price</a:t>
            </a:r>
          </a:p>
          <a:p>
            <a:pPr lvl="1"/>
            <a:r>
              <a:rPr lang="en-US" dirty="0"/>
              <a:t>Machine must be always on to guarantee data persistency</a:t>
            </a:r>
          </a:p>
          <a:p>
            <a:pPr lvl="1"/>
            <a:r>
              <a:rPr lang="en-US" dirty="0"/>
              <a:t>Data locality</a:t>
            </a:r>
          </a:p>
          <a:p>
            <a:endParaRPr lang="en-US" dirty="0"/>
          </a:p>
          <a:p>
            <a:pPr marL="342900" indent="-342900">
              <a:buFont typeface="Arial" panose="020B0604020202020204" pitchFamily="34" charset="0"/>
              <a:buChar char="•"/>
            </a:pPr>
            <a:r>
              <a:rPr lang="en-US" dirty="0"/>
              <a:t>S3</a:t>
            </a:r>
          </a:p>
          <a:p>
            <a:pPr lvl="1"/>
            <a:r>
              <a:rPr lang="en-US" dirty="0"/>
              <a:t>Much cheaper</a:t>
            </a:r>
          </a:p>
          <a:p>
            <a:pPr lvl="1"/>
            <a:r>
              <a:rPr lang="en-US" dirty="0"/>
              <a:t>Does not require machines for data storage</a:t>
            </a:r>
          </a:p>
          <a:p>
            <a:pPr lvl="1"/>
            <a:r>
              <a:rPr lang="en-US" dirty="0"/>
              <a:t>Data locality is lost</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230</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26380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Migrating cluster to EMR: </a:t>
            </a:r>
            <a:r>
              <a:rPr lang="en-US" dirty="0">
                <a:solidFill>
                  <a:srgbClr val="FF0000"/>
                </a:solidFill>
              </a:rPr>
              <a:t>?</a:t>
            </a:r>
          </a:p>
          <a:p>
            <a:endParaRPr lang="en-US" dirty="0"/>
          </a:p>
          <a:p>
            <a:r>
              <a:rPr lang="en-US" dirty="0"/>
              <a:t>Given the software requirements, we need</a:t>
            </a:r>
          </a:p>
          <a:p>
            <a:pPr lvl="1"/>
            <a:r>
              <a:rPr lang="en-US" dirty="0"/>
              <a:t>1 x Master Node (to manage the cluster)</a:t>
            </a:r>
            <a:br>
              <a:rPr lang="en-US" dirty="0"/>
            </a:br>
            <a:r>
              <a:rPr lang="en-US" dirty="0"/>
              <a:t>1 x Core node (with HDFS/EBS)</a:t>
            </a:r>
          </a:p>
          <a:p>
            <a:pPr lvl="1"/>
            <a:r>
              <a:rPr lang="en-US" dirty="0"/>
              <a:t>4 x Task Nodes (to compute)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231</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892001524"/>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7" name="Freeform: Shape 6">
            <a:extLst>
              <a:ext uri="{FF2B5EF4-FFF2-40B4-BE49-F238E27FC236}">
                <a16:creationId xmlns:a16="http://schemas.microsoft.com/office/drawing/2014/main" id="{29A829A3-32E3-4529-A934-09F63032BDFB}"/>
              </a:ext>
            </a:extLst>
          </p:cNvPr>
          <p:cNvSpPr/>
          <p:nvPr/>
        </p:nvSpPr>
        <p:spPr>
          <a:xfrm>
            <a:off x="9347019" y="3939528"/>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8" name="TextBox 7">
            <a:extLst>
              <a:ext uri="{FF2B5EF4-FFF2-40B4-BE49-F238E27FC236}">
                <a16:creationId xmlns:a16="http://schemas.microsoft.com/office/drawing/2014/main" id="{040DC7AD-3E55-450F-B78C-882E38E02F0E}"/>
              </a:ext>
            </a:extLst>
          </p:cNvPr>
          <p:cNvSpPr txBox="1"/>
          <p:nvPr/>
        </p:nvSpPr>
        <p:spPr>
          <a:xfrm>
            <a:off x="9255835" y="3904927"/>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12" name="TextBox 11">
            <a:extLst>
              <a:ext uri="{FF2B5EF4-FFF2-40B4-BE49-F238E27FC236}">
                <a16:creationId xmlns:a16="http://schemas.microsoft.com/office/drawing/2014/main" id="{EDCDF2F5-54EC-4F80-BFDE-3BC8F73D5D5B}"/>
              </a:ext>
            </a:extLst>
          </p:cNvPr>
          <p:cNvSpPr txBox="1"/>
          <p:nvPr/>
        </p:nvSpPr>
        <p:spPr>
          <a:xfrm>
            <a:off x="9522699" y="404391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2A662145-A43C-4CEC-A8F4-EF3438E06377}"/>
              </a:ext>
            </a:extLst>
          </p:cNvPr>
          <p:cNvSpPr txBox="1"/>
          <p:nvPr/>
        </p:nvSpPr>
        <p:spPr>
          <a:xfrm>
            <a:off x="9585708" y="404391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4" name="TextBox 13">
            <a:extLst>
              <a:ext uri="{FF2B5EF4-FFF2-40B4-BE49-F238E27FC236}">
                <a16:creationId xmlns:a16="http://schemas.microsoft.com/office/drawing/2014/main" id="{450BC771-F15F-41EB-B0C5-731CCB18CEE2}"/>
              </a:ext>
            </a:extLst>
          </p:cNvPr>
          <p:cNvSpPr txBox="1"/>
          <p:nvPr/>
        </p:nvSpPr>
        <p:spPr>
          <a:xfrm>
            <a:off x="10114802" y="4043918"/>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B5438776-657E-48CB-83E3-88B4C6B12DC0}"/>
              </a:ext>
            </a:extLst>
          </p:cNvPr>
          <p:cNvSpPr txBox="1"/>
          <p:nvPr/>
        </p:nvSpPr>
        <p:spPr>
          <a:xfrm>
            <a:off x="9789562" y="41662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C611D3DE-0E8A-4F51-BCE8-96FFBBAF6B53}"/>
              </a:ext>
            </a:extLst>
          </p:cNvPr>
          <p:cNvSpPr txBox="1"/>
          <p:nvPr/>
        </p:nvSpPr>
        <p:spPr>
          <a:xfrm>
            <a:off x="9852570" y="4166231"/>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7" name="TextBox 16">
            <a:extLst>
              <a:ext uri="{FF2B5EF4-FFF2-40B4-BE49-F238E27FC236}">
                <a16:creationId xmlns:a16="http://schemas.microsoft.com/office/drawing/2014/main" id="{0441E320-94B5-4CEB-916A-270329837C54}"/>
              </a:ext>
            </a:extLst>
          </p:cNvPr>
          <p:cNvSpPr txBox="1"/>
          <p:nvPr/>
        </p:nvSpPr>
        <p:spPr>
          <a:xfrm>
            <a:off x="9789562" y="4294103"/>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DA0A717C-AE34-4B86-8121-D0F20D89AD94}"/>
              </a:ext>
            </a:extLst>
          </p:cNvPr>
          <p:cNvSpPr txBox="1"/>
          <p:nvPr/>
        </p:nvSpPr>
        <p:spPr>
          <a:xfrm>
            <a:off x="9852570" y="4294103"/>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9" name="Group 18">
            <a:extLst>
              <a:ext uri="{FF2B5EF4-FFF2-40B4-BE49-F238E27FC236}">
                <a16:creationId xmlns:a16="http://schemas.microsoft.com/office/drawing/2014/main" id="{4B7783B9-6451-4313-B3A8-23A5F291E5B1}"/>
              </a:ext>
            </a:extLst>
          </p:cNvPr>
          <p:cNvGrpSpPr/>
          <p:nvPr/>
        </p:nvGrpSpPr>
        <p:grpSpPr>
          <a:xfrm>
            <a:off x="9522699" y="4529630"/>
            <a:ext cx="1611672" cy="208192"/>
            <a:chOff x="8860844" y="4216119"/>
            <a:chExt cx="1611672" cy="208192"/>
          </a:xfrm>
        </p:grpSpPr>
        <p:sp>
          <p:nvSpPr>
            <p:cNvPr id="20" name="TextBox 19">
              <a:extLst>
                <a:ext uri="{FF2B5EF4-FFF2-40B4-BE49-F238E27FC236}">
                  <a16:creationId xmlns:a16="http://schemas.microsoft.com/office/drawing/2014/main" id="{D1525E0D-99AC-42BD-9EE1-8EA427F85B6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54B7BD7A-138A-4FDD-8064-559944F6DEF3}"/>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22" name="TextBox 21">
              <a:extLst>
                <a:ext uri="{FF2B5EF4-FFF2-40B4-BE49-F238E27FC236}">
                  <a16:creationId xmlns:a16="http://schemas.microsoft.com/office/drawing/2014/main" id="{46AD1215-D0FA-42A6-B31C-33257BAF893D}"/>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23" name="Group 22">
            <a:extLst>
              <a:ext uri="{FF2B5EF4-FFF2-40B4-BE49-F238E27FC236}">
                <a16:creationId xmlns:a16="http://schemas.microsoft.com/office/drawing/2014/main" id="{4B2C60EB-C3A5-45C3-B94B-0E63AA7C91D9}"/>
              </a:ext>
            </a:extLst>
          </p:cNvPr>
          <p:cNvGrpSpPr/>
          <p:nvPr/>
        </p:nvGrpSpPr>
        <p:grpSpPr>
          <a:xfrm>
            <a:off x="9522699" y="4408102"/>
            <a:ext cx="1518125" cy="208192"/>
            <a:chOff x="8860844" y="4887068"/>
            <a:chExt cx="1518125" cy="208192"/>
          </a:xfrm>
        </p:grpSpPr>
        <p:sp>
          <p:nvSpPr>
            <p:cNvPr id="24" name="TextBox 23">
              <a:extLst>
                <a:ext uri="{FF2B5EF4-FFF2-40B4-BE49-F238E27FC236}">
                  <a16:creationId xmlns:a16="http://schemas.microsoft.com/office/drawing/2014/main" id="{8F219646-B02F-45B8-B47C-0EB055296EED}"/>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61FD0D9C-86AB-42CD-BDC4-250FC8D0FE0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6" name="TextBox 25">
              <a:extLst>
                <a:ext uri="{FF2B5EF4-FFF2-40B4-BE49-F238E27FC236}">
                  <a16:creationId xmlns:a16="http://schemas.microsoft.com/office/drawing/2014/main" id="{C76D52EC-2F12-4723-B87C-CD48111CC88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7" name="TextBox 26">
              <a:extLst>
                <a:ext uri="{FF2B5EF4-FFF2-40B4-BE49-F238E27FC236}">
                  <a16:creationId xmlns:a16="http://schemas.microsoft.com/office/drawing/2014/main" id="{8EB71BD4-EA8A-4ABD-9C04-27C22E9BB03F}"/>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6167C7C1-BA8C-48AF-A49E-EF9E0D3BB91E}"/>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9" name="TextBox 28">
            <a:extLst>
              <a:ext uri="{FF2B5EF4-FFF2-40B4-BE49-F238E27FC236}">
                <a16:creationId xmlns:a16="http://schemas.microsoft.com/office/drawing/2014/main" id="{23C9349A-CC17-44D9-B0B3-DC590E3762F5}"/>
              </a:ext>
            </a:extLst>
          </p:cNvPr>
          <p:cNvSpPr txBox="1"/>
          <p:nvPr/>
        </p:nvSpPr>
        <p:spPr>
          <a:xfrm>
            <a:off x="9522699"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6786C885-1F83-4829-A554-254F4DE949E6}"/>
              </a:ext>
            </a:extLst>
          </p:cNvPr>
          <p:cNvSpPr txBox="1"/>
          <p:nvPr/>
        </p:nvSpPr>
        <p:spPr>
          <a:xfrm>
            <a:off x="9585708" y="4666600"/>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31" name="TextBox 30">
            <a:extLst>
              <a:ext uri="{FF2B5EF4-FFF2-40B4-BE49-F238E27FC236}">
                <a16:creationId xmlns:a16="http://schemas.microsoft.com/office/drawing/2014/main" id="{15AAFFCA-FDCA-42B6-93C5-602BF585BA52}"/>
              </a:ext>
            </a:extLst>
          </p:cNvPr>
          <p:cNvSpPr txBox="1"/>
          <p:nvPr/>
        </p:nvSpPr>
        <p:spPr>
          <a:xfrm>
            <a:off x="9723773" y="4666600"/>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32" name="TextBox 31">
            <a:extLst>
              <a:ext uri="{FF2B5EF4-FFF2-40B4-BE49-F238E27FC236}">
                <a16:creationId xmlns:a16="http://schemas.microsoft.com/office/drawing/2014/main" id="{CD9BA301-BD53-4779-B29A-2A80381E3DB4}"/>
              </a:ext>
            </a:extLst>
          </p:cNvPr>
          <p:cNvSpPr txBox="1"/>
          <p:nvPr/>
        </p:nvSpPr>
        <p:spPr>
          <a:xfrm>
            <a:off x="9896124"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B5E33387-0023-4AD7-B64E-FE8078075E45}"/>
              </a:ext>
            </a:extLst>
          </p:cNvPr>
          <p:cNvSpPr txBox="1"/>
          <p:nvPr/>
        </p:nvSpPr>
        <p:spPr>
          <a:xfrm>
            <a:off x="9930405" y="4666600"/>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4" name="Freeform: Shape 33">
            <a:extLst>
              <a:ext uri="{FF2B5EF4-FFF2-40B4-BE49-F238E27FC236}">
                <a16:creationId xmlns:a16="http://schemas.microsoft.com/office/drawing/2014/main" id="{D71AD42E-33AC-4441-98AA-2E18E12F9349}"/>
              </a:ext>
            </a:extLst>
          </p:cNvPr>
          <p:cNvSpPr/>
          <p:nvPr/>
        </p:nvSpPr>
        <p:spPr>
          <a:xfrm>
            <a:off x="9347019" y="2983267"/>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5" name="TextBox 34">
            <a:extLst>
              <a:ext uri="{FF2B5EF4-FFF2-40B4-BE49-F238E27FC236}">
                <a16:creationId xmlns:a16="http://schemas.microsoft.com/office/drawing/2014/main" id="{0F770899-7F29-4DA4-8B7F-E9FA6C2E2D8A}"/>
              </a:ext>
            </a:extLst>
          </p:cNvPr>
          <p:cNvSpPr txBox="1"/>
          <p:nvPr/>
        </p:nvSpPr>
        <p:spPr>
          <a:xfrm>
            <a:off x="9255835" y="2948666"/>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6" name="TextBox 35">
            <a:extLst>
              <a:ext uri="{FF2B5EF4-FFF2-40B4-BE49-F238E27FC236}">
                <a16:creationId xmlns:a16="http://schemas.microsoft.com/office/drawing/2014/main" id="{ECDFFE84-7436-47CB-AD9E-01A31C0ACFCF}"/>
              </a:ext>
            </a:extLst>
          </p:cNvPr>
          <p:cNvSpPr txBox="1"/>
          <p:nvPr/>
        </p:nvSpPr>
        <p:spPr>
          <a:xfrm>
            <a:off x="9522699" y="308765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7" name="TextBox 36">
            <a:extLst>
              <a:ext uri="{FF2B5EF4-FFF2-40B4-BE49-F238E27FC236}">
                <a16:creationId xmlns:a16="http://schemas.microsoft.com/office/drawing/2014/main" id="{9B8A418D-D722-4C72-B9C1-10FA92335BB6}"/>
              </a:ext>
            </a:extLst>
          </p:cNvPr>
          <p:cNvSpPr txBox="1"/>
          <p:nvPr/>
        </p:nvSpPr>
        <p:spPr>
          <a:xfrm>
            <a:off x="9585708" y="308765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8" name="TextBox 37">
            <a:extLst>
              <a:ext uri="{FF2B5EF4-FFF2-40B4-BE49-F238E27FC236}">
                <a16:creationId xmlns:a16="http://schemas.microsoft.com/office/drawing/2014/main" id="{75BD7B60-AA44-405A-9357-AAC91FBEB040}"/>
              </a:ext>
            </a:extLst>
          </p:cNvPr>
          <p:cNvSpPr txBox="1"/>
          <p:nvPr/>
        </p:nvSpPr>
        <p:spPr>
          <a:xfrm>
            <a:off x="10114802" y="3087658"/>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9" name="TextBox 38">
            <a:extLst>
              <a:ext uri="{FF2B5EF4-FFF2-40B4-BE49-F238E27FC236}">
                <a16:creationId xmlns:a16="http://schemas.microsoft.com/office/drawing/2014/main" id="{028CE386-7C71-495E-B243-82967AD5A884}"/>
              </a:ext>
            </a:extLst>
          </p:cNvPr>
          <p:cNvSpPr txBox="1"/>
          <p:nvPr/>
        </p:nvSpPr>
        <p:spPr>
          <a:xfrm>
            <a:off x="9789562" y="320997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31943F8-8EFE-4FEE-A83A-D5A8C235227C}"/>
              </a:ext>
            </a:extLst>
          </p:cNvPr>
          <p:cNvSpPr txBox="1"/>
          <p:nvPr/>
        </p:nvSpPr>
        <p:spPr>
          <a:xfrm>
            <a:off x="9852570" y="3209970"/>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41" name="TextBox 40">
            <a:extLst>
              <a:ext uri="{FF2B5EF4-FFF2-40B4-BE49-F238E27FC236}">
                <a16:creationId xmlns:a16="http://schemas.microsoft.com/office/drawing/2014/main" id="{3D639935-0804-41BE-B44B-8D856391F606}"/>
              </a:ext>
            </a:extLst>
          </p:cNvPr>
          <p:cNvSpPr txBox="1"/>
          <p:nvPr/>
        </p:nvSpPr>
        <p:spPr>
          <a:xfrm>
            <a:off x="9789562" y="333784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2" name="TextBox 41">
            <a:extLst>
              <a:ext uri="{FF2B5EF4-FFF2-40B4-BE49-F238E27FC236}">
                <a16:creationId xmlns:a16="http://schemas.microsoft.com/office/drawing/2014/main" id="{3110E250-416D-428C-808C-11F2E066088A}"/>
              </a:ext>
            </a:extLst>
          </p:cNvPr>
          <p:cNvSpPr txBox="1"/>
          <p:nvPr/>
        </p:nvSpPr>
        <p:spPr>
          <a:xfrm>
            <a:off x="9852570" y="3337842"/>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43" name="TextBox 42">
            <a:extLst>
              <a:ext uri="{FF2B5EF4-FFF2-40B4-BE49-F238E27FC236}">
                <a16:creationId xmlns:a16="http://schemas.microsoft.com/office/drawing/2014/main" id="{C156AEB2-67F1-4B22-8EE9-6E00382828A9}"/>
              </a:ext>
            </a:extLst>
          </p:cNvPr>
          <p:cNvSpPr txBox="1"/>
          <p:nvPr/>
        </p:nvSpPr>
        <p:spPr>
          <a:xfrm>
            <a:off x="9522699"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4" name="TextBox 43">
            <a:extLst>
              <a:ext uri="{FF2B5EF4-FFF2-40B4-BE49-F238E27FC236}">
                <a16:creationId xmlns:a16="http://schemas.microsoft.com/office/drawing/2014/main" id="{FBD5221C-CBF8-4658-B802-1A054BB2DF08}"/>
              </a:ext>
            </a:extLst>
          </p:cNvPr>
          <p:cNvSpPr txBox="1"/>
          <p:nvPr/>
        </p:nvSpPr>
        <p:spPr>
          <a:xfrm>
            <a:off x="9585708" y="3460155"/>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5" name="TextBox 44">
            <a:extLst>
              <a:ext uri="{FF2B5EF4-FFF2-40B4-BE49-F238E27FC236}">
                <a16:creationId xmlns:a16="http://schemas.microsoft.com/office/drawing/2014/main" id="{69E380A0-15B3-4533-9427-B6F9A376B998}"/>
              </a:ext>
            </a:extLst>
          </p:cNvPr>
          <p:cNvSpPr txBox="1"/>
          <p:nvPr/>
        </p:nvSpPr>
        <p:spPr>
          <a:xfrm>
            <a:off x="10108314" y="3460155"/>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6" name="TextBox 45">
            <a:extLst>
              <a:ext uri="{FF2B5EF4-FFF2-40B4-BE49-F238E27FC236}">
                <a16:creationId xmlns:a16="http://schemas.microsoft.com/office/drawing/2014/main" id="{3EE7905F-5643-4223-AA91-97659720057A}"/>
              </a:ext>
            </a:extLst>
          </p:cNvPr>
          <p:cNvSpPr txBox="1"/>
          <p:nvPr/>
        </p:nvSpPr>
        <p:spPr>
          <a:xfrm>
            <a:off x="10223215"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D36F8680-A5F7-4D74-9D5E-663D274D77F9}"/>
              </a:ext>
            </a:extLst>
          </p:cNvPr>
          <p:cNvSpPr txBox="1"/>
          <p:nvPr/>
        </p:nvSpPr>
        <p:spPr>
          <a:xfrm>
            <a:off x="10257502" y="3460155"/>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8" name="TextBox 47">
            <a:extLst>
              <a:ext uri="{FF2B5EF4-FFF2-40B4-BE49-F238E27FC236}">
                <a16:creationId xmlns:a16="http://schemas.microsoft.com/office/drawing/2014/main" id="{F8917B68-BF9D-494A-BA5E-F59A623FFD31}"/>
              </a:ext>
            </a:extLst>
          </p:cNvPr>
          <p:cNvSpPr txBox="1"/>
          <p:nvPr/>
        </p:nvSpPr>
        <p:spPr>
          <a:xfrm>
            <a:off x="9522699" y="358246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D4D93E0A-7C0C-438F-81E4-C19A8E7332D8}"/>
              </a:ext>
            </a:extLst>
          </p:cNvPr>
          <p:cNvSpPr txBox="1"/>
          <p:nvPr/>
        </p:nvSpPr>
        <p:spPr>
          <a:xfrm>
            <a:off x="9585708" y="3582467"/>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50" name="TextBox 49">
            <a:extLst>
              <a:ext uri="{FF2B5EF4-FFF2-40B4-BE49-F238E27FC236}">
                <a16:creationId xmlns:a16="http://schemas.microsoft.com/office/drawing/2014/main" id="{4EA59897-8C86-4F42-9E79-027797017484}"/>
              </a:ext>
            </a:extLst>
          </p:cNvPr>
          <p:cNvSpPr txBox="1"/>
          <p:nvPr/>
        </p:nvSpPr>
        <p:spPr>
          <a:xfrm>
            <a:off x="9922955" y="3582467"/>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51" name="TextBox 50">
            <a:extLst>
              <a:ext uri="{FF2B5EF4-FFF2-40B4-BE49-F238E27FC236}">
                <a16:creationId xmlns:a16="http://schemas.microsoft.com/office/drawing/2014/main" id="{11D0D72F-8151-4AA5-ACC8-E98D5D1FBB1F}"/>
              </a:ext>
            </a:extLst>
          </p:cNvPr>
          <p:cNvSpPr txBox="1"/>
          <p:nvPr/>
        </p:nvSpPr>
        <p:spPr>
          <a:xfrm>
            <a:off x="9522699"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2" name="TextBox 51">
            <a:extLst>
              <a:ext uri="{FF2B5EF4-FFF2-40B4-BE49-F238E27FC236}">
                <a16:creationId xmlns:a16="http://schemas.microsoft.com/office/drawing/2014/main" id="{E04B7C47-E8BF-48AF-8D14-3D1492234AFD}"/>
              </a:ext>
            </a:extLst>
          </p:cNvPr>
          <p:cNvSpPr txBox="1"/>
          <p:nvPr/>
        </p:nvSpPr>
        <p:spPr>
          <a:xfrm>
            <a:off x="9585708" y="371033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53" name="TextBox 52">
            <a:extLst>
              <a:ext uri="{FF2B5EF4-FFF2-40B4-BE49-F238E27FC236}">
                <a16:creationId xmlns:a16="http://schemas.microsoft.com/office/drawing/2014/main" id="{4F6ED953-E903-4159-A9B0-A148ACC3F5F4}"/>
              </a:ext>
            </a:extLst>
          </p:cNvPr>
          <p:cNvSpPr txBox="1"/>
          <p:nvPr/>
        </p:nvSpPr>
        <p:spPr>
          <a:xfrm>
            <a:off x="9723773" y="3710339"/>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4" name="TextBox 53">
            <a:extLst>
              <a:ext uri="{FF2B5EF4-FFF2-40B4-BE49-F238E27FC236}">
                <a16:creationId xmlns:a16="http://schemas.microsoft.com/office/drawing/2014/main" id="{832FE971-692D-4E52-BD0C-36CEE744F656}"/>
              </a:ext>
            </a:extLst>
          </p:cNvPr>
          <p:cNvSpPr txBox="1"/>
          <p:nvPr/>
        </p:nvSpPr>
        <p:spPr>
          <a:xfrm>
            <a:off x="9988781"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5" name="TextBox 54">
            <a:extLst>
              <a:ext uri="{FF2B5EF4-FFF2-40B4-BE49-F238E27FC236}">
                <a16:creationId xmlns:a16="http://schemas.microsoft.com/office/drawing/2014/main" id="{3C1034E2-6880-46C4-8342-B4271F666FD1}"/>
              </a:ext>
            </a:extLst>
          </p:cNvPr>
          <p:cNvSpPr txBox="1"/>
          <p:nvPr/>
        </p:nvSpPr>
        <p:spPr>
          <a:xfrm>
            <a:off x="10023068" y="3710339"/>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6" name="Freeform: Shape 55">
            <a:extLst>
              <a:ext uri="{FF2B5EF4-FFF2-40B4-BE49-F238E27FC236}">
                <a16:creationId xmlns:a16="http://schemas.microsoft.com/office/drawing/2014/main" id="{6DBBE4C6-6391-4C4B-BA18-8D74E74AB56B}"/>
              </a:ext>
            </a:extLst>
          </p:cNvPr>
          <p:cNvSpPr/>
          <p:nvPr/>
        </p:nvSpPr>
        <p:spPr>
          <a:xfrm flipV="1">
            <a:off x="8892591" y="3436371"/>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1F5DC37-042F-44D2-BAA2-D4FAF359F81C}"/>
              </a:ext>
            </a:extLst>
          </p:cNvPr>
          <p:cNvSpPr/>
          <p:nvPr/>
        </p:nvSpPr>
        <p:spPr>
          <a:xfrm>
            <a:off x="8892534" y="3891031"/>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11F17AB-CBF8-4BE4-A87C-D1C439162489}"/>
              </a:ext>
            </a:extLst>
          </p:cNvPr>
          <p:cNvSpPr/>
          <p:nvPr/>
        </p:nvSpPr>
        <p:spPr>
          <a:xfrm rot="10800000" flipV="1">
            <a:off x="6986944" y="5287744"/>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9" name="TextBox 58">
            <a:extLst>
              <a:ext uri="{FF2B5EF4-FFF2-40B4-BE49-F238E27FC236}">
                <a16:creationId xmlns:a16="http://schemas.microsoft.com/office/drawing/2014/main" id="{4748958E-C829-4CE0-B5CD-8B4CCA7B39E1}"/>
              </a:ext>
            </a:extLst>
          </p:cNvPr>
          <p:cNvSpPr txBox="1"/>
          <p:nvPr/>
        </p:nvSpPr>
        <p:spPr>
          <a:xfrm>
            <a:off x="7317939" y="3026502"/>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60" name="TextBox 59">
            <a:extLst>
              <a:ext uri="{FF2B5EF4-FFF2-40B4-BE49-F238E27FC236}">
                <a16:creationId xmlns:a16="http://schemas.microsoft.com/office/drawing/2014/main" id="{95690E57-6DFD-4DAE-BA10-E740BC6079B1}"/>
              </a:ext>
            </a:extLst>
          </p:cNvPr>
          <p:cNvSpPr txBox="1"/>
          <p:nvPr/>
        </p:nvSpPr>
        <p:spPr>
          <a:xfrm>
            <a:off x="7822015" y="3026502"/>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61" name="Freeform: Shape 60">
            <a:extLst>
              <a:ext uri="{FF2B5EF4-FFF2-40B4-BE49-F238E27FC236}">
                <a16:creationId xmlns:a16="http://schemas.microsoft.com/office/drawing/2014/main" id="{ADC58B41-B5DA-4D57-B0C3-CAFE98CE8928}"/>
              </a:ext>
            </a:extLst>
          </p:cNvPr>
          <p:cNvSpPr/>
          <p:nvPr/>
        </p:nvSpPr>
        <p:spPr>
          <a:xfrm>
            <a:off x="6881312" y="4337043"/>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8CBDF804-13BF-4BBF-9DC3-368E431FB63D}"/>
              </a:ext>
            </a:extLst>
          </p:cNvPr>
          <p:cNvSpPr txBox="1"/>
          <p:nvPr/>
        </p:nvSpPr>
        <p:spPr>
          <a:xfrm>
            <a:off x="7613529" y="4305222"/>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63" name="Freeform: Shape 62">
            <a:extLst>
              <a:ext uri="{FF2B5EF4-FFF2-40B4-BE49-F238E27FC236}">
                <a16:creationId xmlns:a16="http://schemas.microsoft.com/office/drawing/2014/main" id="{E08B3B93-8FE5-4C37-9F81-428FCFAF34CE}"/>
              </a:ext>
            </a:extLst>
          </p:cNvPr>
          <p:cNvSpPr/>
          <p:nvPr/>
        </p:nvSpPr>
        <p:spPr>
          <a:xfrm>
            <a:off x="6881312" y="4070180"/>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6FC15255-609B-4EFA-980A-D617F94A0612}"/>
              </a:ext>
            </a:extLst>
          </p:cNvPr>
          <p:cNvSpPr txBox="1"/>
          <p:nvPr/>
        </p:nvSpPr>
        <p:spPr>
          <a:xfrm>
            <a:off x="7594993" y="4038359"/>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5" name="Freeform: Shape 64">
            <a:extLst>
              <a:ext uri="{FF2B5EF4-FFF2-40B4-BE49-F238E27FC236}">
                <a16:creationId xmlns:a16="http://schemas.microsoft.com/office/drawing/2014/main" id="{999E75E2-7EBD-4B6B-B829-003C7DD87CE8}"/>
              </a:ext>
            </a:extLst>
          </p:cNvPr>
          <p:cNvSpPr/>
          <p:nvPr/>
        </p:nvSpPr>
        <p:spPr>
          <a:xfrm>
            <a:off x="6881312" y="3803316"/>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9137CEA2-72EE-4BE5-B6E6-8ADDCED5BC69}"/>
              </a:ext>
            </a:extLst>
          </p:cNvPr>
          <p:cNvSpPr txBox="1"/>
          <p:nvPr/>
        </p:nvSpPr>
        <p:spPr>
          <a:xfrm>
            <a:off x="6868974" y="3771495"/>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7" name="Freeform: Shape 66">
            <a:extLst>
              <a:ext uri="{FF2B5EF4-FFF2-40B4-BE49-F238E27FC236}">
                <a16:creationId xmlns:a16="http://schemas.microsoft.com/office/drawing/2014/main" id="{4ACC7086-5CB9-4AE7-837D-6DCBC0E0C3C8}"/>
              </a:ext>
            </a:extLst>
          </p:cNvPr>
          <p:cNvSpPr/>
          <p:nvPr/>
        </p:nvSpPr>
        <p:spPr>
          <a:xfrm>
            <a:off x="6881312" y="3569811"/>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B47011A-589C-46DC-B92D-A4A98BFA2987}"/>
              </a:ext>
            </a:extLst>
          </p:cNvPr>
          <p:cNvSpPr txBox="1"/>
          <p:nvPr/>
        </p:nvSpPr>
        <p:spPr>
          <a:xfrm>
            <a:off x="6872683" y="3532430"/>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9" name="Freeform: Shape 68">
            <a:extLst>
              <a:ext uri="{FF2B5EF4-FFF2-40B4-BE49-F238E27FC236}">
                <a16:creationId xmlns:a16="http://schemas.microsoft.com/office/drawing/2014/main" id="{0D7537F8-072B-4811-B815-297937A50DAC}"/>
              </a:ext>
            </a:extLst>
          </p:cNvPr>
          <p:cNvSpPr/>
          <p:nvPr/>
        </p:nvSpPr>
        <p:spPr>
          <a:xfrm>
            <a:off x="7554030" y="3803316"/>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0" name="TextBox 69">
            <a:extLst>
              <a:ext uri="{FF2B5EF4-FFF2-40B4-BE49-F238E27FC236}">
                <a16:creationId xmlns:a16="http://schemas.microsoft.com/office/drawing/2014/main" id="{3AB8A0E8-A1A6-4BEC-B683-227E5B602523}"/>
              </a:ext>
            </a:extLst>
          </p:cNvPr>
          <p:cNvSpPr txBox="1"/>
          <p:nvPr/>
        </p:nvSpPr>
        <p:spPr>
          <a:xfrm>
            <a:off x="7957255" y="3771495"/>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71" name="Freeform: Shape 70">
            <a:extLst>
              <a:ext uri="{FF2B5EF4-FFF2-40B4-BE49-F238E27FC236}">
                <a16:creationId xmlns:a16="http://schemas.microsoft.com/office/drawing/2014/main" id="{C936626F-F1C6-4805-9E9F-EBA4A3737E71}"/>
              </a:ext>
            </a:extLst>
          </p:cNvPr>
          <p:cNvSpPr/>
          <p:nvPr/>
        </p:nvSpPr>
        <p:spPr>
          <a:xfrm>
            <a:off x="6881312" y="3336305"/>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03554518-5DBC-4DA6-8391-9D5F0A47BCB8}"/>
              </a:ext>
            </a:extLst>
          </p:cNvPr>
          <p:cNvSpPr txBox="1"/>
          <p:nvPr/>
        </p:nvSpPr>
        <p:spPr>
          <a:xfrm>
            <a:off x="7620940" y="3304484"/>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73" name="Segnaposto contenuto 5">
            <a:extLst>
              <a:ext uri="{FF2B5EF4-FFF2-40B4-BE49-F238E27FC236}">
                <a16:creationId xmlns:a16="http://schemas.microsoft.com/office/drawing/2014/main" id="{E36B2EB9-BCCB-4BFD-9458-817260B6E6E9}"/>
              </a:ext>
            </a:extLst>
          </p:cNvPr>
          <p:cNvGrpSpPr/>
          <p:nvPr/>
        </p:nvGrpSpPr>
        <p:grpSpPr>
          <a:xfrm>
            <a:off x="6898547" y="4667843"/>
            <a:ext cx="176797" cy="294667"/>
            <a:chOff x="6236692" y="4354332"/>
            <a:chExt cx="176797" cy="294667"/>
          </a:xfrm>
          <a:solidFill>
            <a:srgbClr val="3B3838"/>
          </a:solidFill>
        </p:grpSpPr>
        <p:sp>
          <p:nvSpPr>
            <p:cNvPr id="74" name="Freeform: Shape 73">
              <a:extLst>
                <a:ext uri="{FF2B5EF4-FFF2-40B4-BE49-F238E27FC236}">
                  <a16:creationId xmlns:a16="http://schemas.microsoft.com/office/drawing/2014/main" id="{741D5917-1085-40DD-BA19-432F2614CDC6}"/>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8D662717-8254-4C0C-BD5E-BA488BBF1E05}"/>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6" name="Segnaposto contenuto 5">
            <a:extLst>
              <a:ext uri="{FF2B5EF4-FFF2-40B4-BE49-F238E27FC236}">
                <a16:creationId xmlns:a16="http://schemas.microsoft.com/office/drawing/2014/main" id="{41F1E3DA-781F-452B-9D9C-1E5C3C3997B5}"/>
              </a:ext>
            </a:extLst>
          </p:cNvPr>
          <p:cNvGrpSpPr/>
          <p:nvPr/>
        </p:nvGrpSpPr>
        <p:grpSpPr>
          <a:xfrm>
            <a:off x="7126492" y="4667843"/>
            <a:ext cx="176797" cy="294667"/>
            <a:chOff x="6464637" y="4354332"/>
            <a:chExt cx="176797" cy="294667"/>
          </a:xfrm>
          <a:solidFill>
            <a:srgbClr val="3B3838"/>
          </a:solidFill>
        </p:grpSpPr>
        <p:sp>
          <p:nvSpPr>
            <p:cNvPr id="77" name="Freeform: Shape 76">
              <a:extLst>
                <a:ext uri="{FF2B5EF4-FFF2-40B4-BE49-F238E27FC236}">
                  <a16:creationId xmlns:a16="http://schemas.microsoft.com/office/drawing/2014/main" id="{BAC5B8D0-A2EE-4B58-92A3-D3002EDCF6EA}"/>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208118F9-9ED4-47E3-AF1D-9A6EDA0EA97F}"/>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9" name="Segnaposto contenuto 5">
            <a:extLst>
              <a:ext uri="{FF2B5EF4-FFF2-40B4-BE49-F238E27FC236}">
                <a16:creationId xmlns:a16="http://schemas.microsoft.com/office/drawing/2014/main" id="{EA14383C-703F-4E6F-91D6-A1ADCC3D59C5}"/>
              </a:ext>
            </a:extLst>
          </p:cNvPr>
          <p:cNvGrpSpPr/>
          <p:nvPr/>
        </p:nvGrpSpPr>
        <p:grpSpPr>
          <a:xfrm>
            <a:off x="7354438" y="4667843"/>
            <a:ext cx="176797" cy="294667"/>
            <a:chOff x="6692583" y="4354332"/>
            <a:chExt cx="176797" cy="294667"/>
          </a:xfrm>
          <a:solidFill>
            <a:srgbClr val="3B3838"/>
          </a:solidFill>
        </p:grpSpPr>
        <p:sp>
          <p:nvSpPr>
            <p:cNvPr id="80" name="Freeform: Shape 79">
              <a:extLst>
                <a:ext uri="{FF2B5EF4-FFF2-40B4-BE49-F238E27FC236}">
                  <a16:creationId xmlns:a16="http://schemas.microsoft.com/office/drawing/2014/main" id="{5B68C27E-F367-4F2E-918F-517175F11F6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E6F81D0-B1DA-428E-AFC5-D5A5951F20B7}"/>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2" name="Segnaposto contenuto 5">
            <a:extLst>
              <a:ext uri="{FF2B5EF4-FFF2-40B4-BE49-F238E27FC236}">
                <a16:creationId xmlns:a16="http://schemas.microsoft.com/office/drawing/2014/main" id="{1518B571-7743-47CF-BB05-5A9C3F5B6194}"/>
              </a:ext>
            </a:extLst>
          </p:cNvPr>
          <p:cNvGrpSpPr/>
          <p:nvPr/>
        </p:nvGrpSpPr>
        <p:grpSpPr>
          <a:xfrm>
            <a:off x="7582384" y="4667843"/>
            <a:ext cx="176797" cy="294667"/>
            <a:chOff x="6920529" y="4354332"/>
            <a:chExt cx="176797" cy="294667"/>
          </a:xfrm>
          <a:solidFill>
            <a:srgbClr val="3B3838"/>
          </a:solidFill>
        </p:grpSpPr>
        <p:sp>
          <p:nvSpPr>
            <p:cNvPr id="83" name="Freeform: Shape 82">
              <a:extLst>
                <a:ext uri="{FF2B5EF4-FFF2-40B4-BE49-F238E27FC236}">
                  <a16:creationId xmlns:a16="http://schemas.microsoft.com/office/drawing/2014/main" id="{20E5CB6F-9C2A-40FC-8958-7B0FC89011BC}"/>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24F08137-A4B3-4A5A-8988-38E5A27CBD32}"/>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5" name="Segnaposto contenuto 5">
            <a:extLst>
              <a:ext uri="{FF2B5EF4-FFF2-40B4-BE49-F238E27FC236}">
                <a16:creationId xmlns:a16="http://schemas.microsoft.com/office/drawing/2014/main" id="{448065A1-EF60-4FCC-9902-ED1E37002595}"/>
              </a:ext>
            </a:extLst>
          </p:cNvPr>
          <p:cNvGrpSpPr/>
          <p:nvPr/>
        </p:nvGrpSpPr>
        <p:grpSpPr>
          <a:xfrm>
            <a:off x="7810330" y="4667843"/>
            <a:ext cx="176797" cy="294667"/>
            <a:chOff x="7148475" y="4354332"/>
            <a:chExt cx="176797" cy="294667"/>
          </a:xfrm>
          <a:solidFill>
            <a:srgbClr val="3B3838"/>
          </a:solidFill>
        </p:grpSpPr>
        <p:sp>
          <p:nvSpPr>
            <p:cNvPr id="86" name="Freeform: Shape 85">
              <a:extLst>
                <a:ext uri="{FF2B5EF4-FFF2-40B4-BE49-F238E27FC236}">
                  <a16:creationId xmlns:a16="http://schemas.microsoft.com/office/drawing/2014/main" id="{13EBD0BE-D04C-4BEE-985B-BC927D62C86C}"/>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80689233-ABC5-432F-A683-5FD68AB1B895}"/>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8" name="Segnaposto contenuto 5">
            <a:extLst>
              <a:ext uri="{FF2B5EF4-FFF2-40B4-BE49-F238E27FC236}">
                <a16:creationId xmlns:a16="http://schemas.microsoft.com/office/drawing/2014/main" id="{CA4EA70A-BFEB-4CFF-A9E5-77000BEDBFD6}"/>
              </a:ext>
            </a:extLst>
          </p:cNvPr>
          <p:cNvGrpSpPr/>
          <p:nvPr/>
        </p:nvGrpSpPr>
        <p:grpSpPr>
          <a:xfrm>
            <a:off x="8266222" y="4667843"/>
            <a:ext cx="176797" cy="294667"/>
            <a:chOff x="7604367" y="4354332"/>
            <a:chExt cx="176797" cy="294667"/>
          </a:xfrm>
          <a:solidFill>
            <a:srgbClr val="3B3838"/>
          </a:solidFill>
        </p:grpSpPr>
        <p:sp>
          <p:nvSpPr>
            <p:cNvPr id="89" name="Freeform: Shape 88">
              <a:extLst>
                <a:ext uri="{FF2B5EF4-FFF2-40B4-BE49-F238E27FC236}">
                  <a16:creationId xmlns:a16="http://schemas.microsoft.com/office/drawing/2014/main" id="{5E8642FF-57E4-4C78-BFDF-B327E823AD98}"/>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950E847-B8B8-4A82-B63E-6A20B62063FD}"/>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1" name="Segnaposto contenuto 5">
            <a:extLst>
              <a:ext uri="{FF2B5EF4-FFF2-40B4-BE49-F238E27FC236}">
                <a16:creationId xmlns:a16="http://schemas.microsoft.com/office/drawing/2014/main" id="{06F669E9-C6DF-442C-B33B-F11DEAB8C5B5}"/>
              </a:ext>
            </a:extLst>
          </p:cNvPr>
          <p:cNvGrpSpPr/>
          <p:nvPr/>
        </p:nvGrpSpPr>
        <p:grpSpPr>
          <a:xfrm>
            <a:off x="8038276" y="4667843"/>
            <a:ext cx="176797" cy="294667"/>
            <a:chOff x="7376421" y="4354332"/>
            <a:chExt cx="176797" cy="294667"/>
          </a:xfrm>
          <a:solidFill>
            <a:srgbClr val="3B3838"/>
          </a:solidFill>
        </p:grpSpPr>
        <p:sp>
          <p:nvSpPr>
            <p:cNvPr id="92" name="Freeform: Shape 91">
              <a:extLst>
                <a:ext uri="{FF2B5EF4-FFF2-40B4-BE49-F238E27FC236}">
                  <a16:creationId xmlns:a16="http://schemas.microsoft.com/office/drawing/2014/main" id="{DD7D9C60-8590-4123-8280-8E39BC264D4A}"/>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7D47688-168A-4E24-8181-039C708BAE58}"/>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4" name="Segnaposto contenuto 5">
            <a:extLst>
              <a:ext uri="{FF2B5EF4-FFF2-40B4-BE49-F238E27FC236}">
                <a16:creationId xmlns:a16="http://schemas.microsoft.com/office/drawing/2014/main" id="{ED00C22E-8399-448A-BD67-F2A5765FC4A5}"/>
              </a:ext>
            </a:extLst>
          </p:cNvPr>
          <p:cNvGrpSpPr/>
          <p:nvPr/>
        </p:nvGrpSpPr>
        <p:grpSpPr>
          <a:xfrm>
            <a:off x="8494168" y="4667843"/>
            <a:ext cx="176797" cy="294667"/>
            <a:chOff x="7832313" y="4354332"/>
            <a:chExt cx="176797" cy="294667"/>
          </a:xfrm>
          <a:solidFill>
            <a:srgbClr val="3B3838"/>
          </a:solidFill>
        </p:grpSpPr>
        <p:sp>
          <p:nvSpPr>
            <p:cNvPr id="95" name="Freeform: Shape 94">
              <a:extLst>
                <a:ext uri="{FF2B5EF4-FFF2-40B4-BE49-F238E27FC236}">
                  <a16:creationId xmlns:a16="http://schemas.microsoft.com/office/drawing/2014/main" id="{BE1B85E9-D8FB-4B90-A228-BD2F13430FA2}"/>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E8723247-697C-4EB0-B7EC-3C90261BD12D}"/>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7" name="Segnaposto contenuto 5">
            <a:extLst>
              <a:ext uri="{FF2B5EF4-FFF2-40B4-BE49-F238E27FC236}">
                <a16:creationId xmlns:a16="http://schemas.microsoft.com/office/drawing/2014/main" id="{4639D784-E964-45C4-B5D7-042C4A39D1AD}"/>
              </a:ext>
            </a:extLst>
          </p:cNvPr>
          <p:cNvGrpSpPr/>
          <p:nvPr/>
        </p:nvGrpSpPr>
        <p:grpSpPr>
          <a:xfrm>
            <a:off x="8722114" y="4667843"/>
            <a:ext cx="176797" cy="294667"/>
            <a:chOff x="8060259" y="4354332"/>
            <a:chExt cx="176797" cy="294667"/>
          </a:xfrm>
          <a:solidFill>
            <a:srgbClr val="3B3838"/>
          </a:solidFill>
        </p:grpSpPr>
        <p:sp>
          <p:nvSpPr>
            <p:cNvPr id="98" name="Freeform: Shape 97">
              <a:extLst>
                <a:ext uri="{FF2B5EF4-FFF2-40B4-BE49-F238E27FC236}">
                  <a16:creationId xmlns:a16="http://schemas.microsoft.com/office/drawing/2014/main" id="{86F52435-5AB3-41F0-BA59-858BEDB7289C}"/>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CC1FE913-2F1C-460A-BD90-CF36D91B7E73}"/>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100" name="Segnaposto contenuto 5">
            <a:extLst>
              <a:ext uri="{FF2B5EF4-FFF2-40B4-BE49-F238E27FC236}">
                <a16:creationId xmlns:a16="http://schemas.microsoft.com/office/drawing/2014/main" id="{03823F16-AB36-4399-977F-CA2365AC3478}"/>
              </a:ext>
            </a:extLst>
          </p:cNvPr>
          <p:cNvGrpSpPr/>
          <p:nvPr/>
        </p:nvGrpSpPr>
        <p:grpSpPr>
          <a:xfrm>
            <a:off x="6898547" y="4990303"/>
            <a:ext cx="176797" cy="294667"/>
            <a:chOff x="6236692" y="4676792"/>
            <a:chExt cx="176797" cy="294667"/>
          </a:xfrm>
          <a:solidFill>
            <a:srgbClr val="3B3838"/>
          </a:solidFill>
        </p:grpSpPr>
        <p:sp>
          <p:nvSpPr>
            <p:cNvPr id="101" name="Freeform: Shape 100">
              <a:extLst>
                <a:ext uri="{FF2B5EF4-FFF2-40B4-BE49-F238E27FC236}">
                  <a16:creationId xmlns:a16="http://schemas.microsoft.com/office/drawing/2014/main" id="{B9F17DEE-A594-4C7B-BC84-46A6C30A20C0}"/>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71DAFCA-4BAC-4384-9C6A-85237AB52CA5}"/>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3" name="Segnaposto contenuto 5">
            <a:extLst>
              <a:ext uri="{FF2B5EF4-FFF2-40B4-BE49-F238E27FC236}">
                <a16:creationId xmlns:a16="http://schemas.microsoft.com/office/drawing/2014/main" id="{97AABFA1-5BD2-44E5-83C4-E5182EB02ED4}"/>
              </a:ext>
            </a:extLst>
          </p:cNvPr>
          <p:cNvGrpSpPr/>
          <p:nvPr/>
        </p:nvGrpSpPr>
        <p:grpSpPr>
          <a:xfrm>
            <a:off x="7126492" y="4990303"/>
            <a:ext cx="176797" cy="294667"/>
            <a:chOff x="6464637" y="4676792"/>
            <a:chExt cx="176797" cy="294667"/>
          </a:xfrm>
          <a:solidFill>
            <a:srgbClr val="3B3838"/>
          </a:solidFill>
        </p:grpSpPr>
        <p:sp>
          <p:nvSpPr>
            <p:cNvPr id="104" name="Freeform: Shape 103">
              <a:extLst>
                <a:ext uri="{FF2B5EF4-FFF2-40B4-BE49-F238E27FC236}">
                  <a16:creationId xmlns:a16="http://schemas.microsoft.com/office/drawing/2014/main" id="{0837E982-DF2B-4971-BC2A-4B9AEBD16256}"/>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381F0485-61A5-4661-BB33-16DB9D9E6ECE}"/>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6" name="Segnaposto contenuto 5">
            <a:extLst>
              <a:ext uri="{FF2B5EF4-FFF2-40B4-BE49-F238E27FC236}">
                <a16:creationId xmlns:a16="http://schemas.microsoft.com/office/drawing/2014/main" id="{23C5FB9D-455D-42F0-B1A0-58E96A3C07EB}"/>
              </a:ext>
            </a:extLst>
          </p:cNvPr>
          <p:cNvGrpSpPr/>
          <p:nvPr/>
        </p:nvGrpSpPr>
        <p:grpSpPr>
          <a:xfrm>
            <a:off x="7354438" y="4990303"/>
            <a:ext cx="176797" cy="294667"/>
            <a:chOff x="6692583" y="4676792"/>
            <a:chExt cx="176797" cy="294667"/>
          </a:xfrm>
          <a:solidFill>
            <a:srgbClr val="3B3838"/>
          </a:solidFill>
        </p:grpSpPr>
        <p:sp>
          <p:nvSpPr>
            <p:cNvPr id="107" name="Freeform: Shape 106">
              <a:extLst>
                <a:ext uri="{FF2B5EF4-FFF2-40B4-BE49-F238E27FC236}">
                  <a16:creationId xmlns:a16="http://schemas.microsoft.com/office/drawing/2014/main" id="{FDC46BE0-90FA-4445-BA58-88F8BFED0463}"/>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C3D55FD8-4FBB-49D9-B21E-986C9B9A1CF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9" name="Segnaposto contenuto 5">
            <a:extLst>
              <a:ext uri="{FF2B5EF4-FFF2-40B4-BE49-F238E27FC236}">
                <a16:creationId xmlns:a16="http://schemas.microsoft.com/office/drawing/2014/main" id="{7AF65969-5DBB-4ECF-806F-D5F528DAA492}"/>
              </a:ext>
            </a:extLst>
          </p:cNvPr>
          <p:cNvGrpSpPr/>
          <p:nvPr/>
        </p:nvGrpSpPr>
        <p:grpSpPr>
          <a:xfrm>
            <a:off x="7582384" y="4990303"/>
            <a:ext cx="176797" cy="294667"/>
            <a:chOff x="6920529" y="4676792"/>
            <a:chExt cx="176797" cy="294667"/>
          </a:xfrm>
          <a:solidFill>
            <a:srgbClr val="3B3838"/>
          </a:solidFill>
        </p:grpSpPr>
        <p:sp>
          <p:nvSpPr>
            <p:cNvPr id="110" name="Freeform: Shape 109">
              <a:extLst>
                <a:ext uri="{FF2B5EF4-FFF2-40B4-BE49-F238E27FC236}">
                  <a16:creationId xmlns:a16="http://schemas.microsoft.com/office/drawing/2014/main" id="{50B58A6B-C72E-4844-A0BE-CC70F9A787F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734BE8C-7971-4EC9-AC6A-A842CC1A8AB7}"/>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2" name="Segnaposto contenuto 5">
            <a:extLst>
              <a:ext uri="{FF2B5EF4-FFF2-40B4-BE49-F238E27FC236}">
                <a16:creationId xmlns:a16="http://schemas.microsoft.com/office/drawing/2014/main" id="{C46EB00C-95ED-438D-8078-68821251BB6A}"/>
              </a:ext>
            </a:extLst>
          </p:cNvPr>
          <p:cNvGrpSpPr/>
          <p:nvPr/>
        </p:nvGrpSpPr>
        <p:grpSpPr>
          <a:xfrm>
            <a:off x="7810330" y="4990303"/>
            <a:ext cx="176797" cy="294667"/>
            <a:chOff x="7148475" y="4676792"/>
            <a:chExt cx="176797" cy="294667"/>
          </a:xfrm>
          <a:solidFill>
            <a:srgbClr val="3B3838"/>
          </a:solidFill>
        </p:grpSpPr>
        <p:sp>
          <p:nvSpPr>
            <p:cNvPr id="113" name="Freeform: Shape 112">
              <a:extLst>
                <a:ext uri="{FF2B5EF4-FFF2-40B4-BE49-F238E27FC236}">
                  <a16:creationId xmlns:a16="http://schemas.microsoft.com/office/drawing/2014/main" id="{E81AC253-CE4C-40A7-94A0-C39C35AC4920}"/>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8ABCFCE7-2C27-4A5E-9916-CBA92DF9DB49}"/>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5" name="Segnaposto contenuto 5">
            <a:extLst>
              <a:ext uri="{FF2B5EF4-FFF2-40B4-BE49-F238E27FC236}">
                <a16:creationId xmlns:a16="http://schemas.microsoft.com/office/drawing/2014/main" id="{02ADB477-B656-493B-8260-9BEDE8B2D39E}"/>
              </a:ext>
            </a:extLst>
          </p:cNvPr>
          <p:cNvGrpSpPr/>
          <p:nvPr/>
        </p:nvGrpSpPr>
        <p:grpSpPr>
          <a:xfrm>
            <a:off x="8266222" y="4990303"/>
            <a:ext cx="176797" cy="294667"/>
            <a:chOff x="7604367" y="4676792"/>
            <a:chExt cx="176797" cy="294667"/>
          </a:xfrm>
          <a:solidFill>
            <a:srgbClr val="3B3838"/>
          </a:solidFill>
        </p:grpSpPr>
        <p:sp>
          <p:nvSpPr>
            <p:cNvPr id="116" name="Freeform: Shape 115">
              <a:extLst>
                <a:ext uri="{FF2B5EF4-FFF2-40B4-BE49-F238E27FC236}">
                  <a16:creationId xmlns:a16="http://schemas.microsoft.com/office/drawing/2014/main" id="{AC74A0D2-E5EE-48CE-9949-EFD826DF9C33}"/>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F46D5C45-66B1-4D02-81ED-30912F27CB9E}"/>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8" name="Segnaposto contenuto 5">
            <a:extLst>
              <a:ext uri="{FF2B5EF4-FFF2-40B4-BE49-F238E27FC236}">
                <a16:creationId xmlns:a16="http://schemas.microsoft.com/office/drawing/2014/main" id="{F1B65E98-4E2E-4E10-B4C0-EAD67C1078C9}"/>
              </a:ext>
            </a:extLst>
          </p:cNvPr>
          <p:cNvGrpSpPr/>
          <p:nvPr/>
        </p:nvGrpSpPr>
        <p:grpSpPr>
          <a:xfrm>
            <a:off x="8038276" y="4990303"/>
            <a:ext cx="176797" cy="294667"/>
            <a:chOff x="7376421" y="4676792"/>
            <a:chExt cx="176797" cy="294667"/>
          </a:xfrm>
          <a:solidFill>
            <a:srgbClr val="3B3838"/>
          </a:solidFill>
        </p:grpSpPr>
        <p:sp>
          <p:nvSpPr>
            <p:cNvPr id="119" name="Freeform: Shape 118">
              <a:extLst>
                <a:ext uri="{FF2B5EF4-FFF2-40B4-BE49-F238E27FC236}">
                  <a16:creationId xmlns:a16="http://schemas.microsoft.com/office/drawing/2014/main" id="{96C6EC7E-8F61-47AB-B946-47F25E16686C}"/>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409DB405-C7C3-43EC-829D-AC6125F818C3}"/>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1" name="Segnaposto contenuto 5">
            <a:extLst>
              <a:ext uri="{FF2B5EF4-FFF2-40B4-BE49-F238E27FC236}">
                <a16:creationId xmlns:a16="http://schemas.microsoft.com/office/drawing/2014/main" id="{4A308825-BB56-45A7-BFE9-93F9B4E27196}"/>
              </a:ext>
            </a:extLst>
          </p:cNvPr>
          <p:cNvGrpSpPr/>
          <p:nvPr/>
        </p:nvGrpSpPr>
        <p:grpSpPr>
          <a:xfrm>
            <a:off x="8494168" y="4990303"/>
            <a:ext cx="176797" cy="294667"/>
            <a:chOff x="7832313" y="4676792"/>
            <a:chExt cx="176797" cy="294667"/>
          </a:xfrm>
          <a:solidFill>
            <a:srgbClr val="3B3838"/>
          </a:solidFill>
        </p:grpSpPr>
        <p:sp>
          <p:nvSpPr>
            <p:cNvPr id="122" name="Freeform: Shape 121">
              <a:extLst>
                <a:ext uri="{FF2B5EF4-FFF2-40B4-BE49-F238E27FC236}">
                  <a16:creationId xmlns:a16="http://schemas.microsoft.com/office/drawing/2014/main" id="{9CB8B63A-63CC-49FB-9764-5088EBE2B14B}"/>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4CE02B1-2DA8-47C3-8B18-987FD8F2A26A}"/>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4" name="Segnaposto contenuto 5">
            <a:extLst>
              <a:ext uri="{FF2B5EF4-FFF2-40B4-BE49-F238E27FC236}">
                <a16:creationId xmlns:a16="http://schemas.microsoft.com/office/drawing/2014/main" id="{EC03E762-C94A-4A1F-ABE1-F42A84577948}"/>
              </a:ext>
            </a:extLst>
          </p:cNvPr>
          <p:cNvGrpSpPr/>
          <p:nvPr/>
        </p:nvGrpSpPr>
        <p:grpSpPr>
          <a:xfrm>
            <a:off x="8722114" y="4990303"/>
            <a:ext cx="176797" cy="294667"/>
            <a:chOff x="8060259" y="4676792"/>
            <a:chExt cx="176797" cy="294667"/>
          </a:xfrm>
          <a:solidFill>
            <a:srgbClr val="3B3838"/>
          </a:solidFill>
        </p:grpSpPr>
        <p:sp>
          <p:nvSpPr>
            <p:cNvPr id="125" name="Freeform: Shape 124">
              <a:extLst>
                <a:ext uri="{FF2B5EF4-FFF2-40B4-BE49-F238E27FC236}">
                  <a16:creationId xmlns:a16="http://schemas.microsoft.com/office/drawing/2014/main" id="{C1BDB3D8-3680-4B56-A126-584C5C98BD37}"/>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B16D8887-3852-4AA8-AF86-D4FDC330C4D2}"/>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7" name="Freeform: Shape 126">
            <a:extLst>
              <a:ext uri="{FF2B5EF4-FFF2-40B4-BE49-F238E27FC236}">
                <a16:creationId xmlns:a16="http://schemas.microsoft.com/office/drawing/2014/main" id="{778B0F7A-0490-4FA4-901E-03D223B02C33}"/>
              </a:ext>
            </a:extLst>
          </p:cNvPr>
          <p:cNvSpPr/>
          <p:nvPr/>
        </p:nvSpPr>
        <p:spPr>
          <a:xfrm rot="10800000" flipV="1">
            <a:off x="6986945" y="5543488"/>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EBF6A57E-8D23-43AF-ABF3-F682B7B4708C}"/>
              </a:ext>
            </a:extLst>
          </p:cNvPr>
          <p:cNvSpPr/>
          <p:nvPr/>
        </p:nvSpPr>
        <p:spPr>
          <a:xfrm rot="10800000" flipV="1">
            <a:off x="7214890" y="5287744"/>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315A0E7-6D79-4974-8588-CA2CD8CA3F14}"/>
              </a:ext>
            </a:extLst>
          </p:cNvPr>
          <p:cNvSpPr/>
          <p:nvPr/>
        </p:nvSpPr>
        <p:spPr>
          <a:xfrm rot="10800000" flipV="1">
            <a:off x="7448395" y="5287744"/>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E50A0C64-749A-439E-8F56-EE5690FD75D4}"/>
              </a:ext>
            </a:extLst>
          </p:cNvPr>
          <p:cNvSpPr/>
          <p:nvPr/>
        </p:nvSpPr>
        <p:spPr>
          <a:xfrm rot="10800000" flipV="1">
            <a:off x="7676341" y="5287744"/>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F74349C2-7C79-488A-823B-AFEAC67E6EA8}"/>
              </a:ext>
            </a:extLst>
          </p:cNvPr>
          <p:cNvSpPr/>
          <p:nvPr/>
        </p:nvSpPr>
        <p:spPr>
          <a:xfrm rot="10800000" flipV="1">
            <a:off x="7898727" y="5287744"/>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217491E8-0EA8-432F-95CA-A2BB60382541}"/>
              </a:ext>
            </a:extLst>
          </p:cNvPr>
          <p:cNvSpPr/>
          <p:nvPr/>
        </p:nvSpPr>
        <p:spPr>
          <a:xfrm rot="10800000" flipV="1">
            <a:off x="8126673" y="5287744"/>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33" name="Freeform: Shape 132">
            <a:extLst>
              <a:ext uri="{FF2B5EF4-FFF2-40B4-BE49-F238E27FC236}">
                <a16:creationId xmlns:a16="http://schemas.microsoft.com/office/drawing/2014/main" id="{20093D98-65A5-4AB8-B36F-2D5857B5C6D7}"/>
              </a:ext>
            </a:extLst>
          </p:cNvPr>
          <p:cNvSpPr/>
          <p:nvPr/>
        </p:nvSpPr>
        <p:spPr>
          <a:xfrm rot="10800000" flipV="1">
            <a:off x="8360179" y="5287744"/>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4" name="Freeform: Shape 133">
            <a:extLst>
              <a:ext uri="{FF2B5EF4-FFF2-40B4-BE49-F238E27FC236}">
                <a16:creationId xmlns:a16="http://schemas.microsoft.com/office/drawing/2014/main" id="{9EF3C53D-AD2F-44DB-9D85-F7B96811A6CC}"/>
              </a:ext>
            </a:extLst>
          </p:cNvPr>
          <p:cNvSpPr/>
          <p:nvPr/>
        </p:nvSpPr>
        <p:spPr>
          <a:xfrm rot="10800000" flipV="1">
            <a:off x="8588125" y="5287744"/>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5" name="Freeform: Shape 134">
            <a:extLst>
              <a:ext uri="{FF2B5EF4-FFF2-40B4-BE49-F238E27FC236}">
                <a16:creationId xmlns:a16="http://schemas.microsoft.com/office/drawing/2014/main" id="{D7EC988C-E16C-48C1-8C60-CF0E80A36491}"/>
              </a:ext>
            </a:extLst>
          </p:cNvPr>
          <p:cNvSpPr/>
          <p:nvPr/>
        </p:nvSpPr>
        <p:spPr>
          <a:xfrm rot="10800000" flipV="1">
            <a:off x="8810511" y="5287744"/>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6" name="Freeform: Shape 135">
            <a:extLst>
              <a:ext uri="{FF2B5EF4-FFF2-40B4-BE49-F238E27FC236}">
                <a16:creationId xmlns:a16="http://schemas.microsoft.com/office/drawing/2014/main" id="{BB28EE52-9E61-4B7D-85EE-256FB0E71944}"/>
              </a:ext>
            </a:extLst>
          </p:cNvPr>
          <p:cNvSpPr/>
          <p:nvPr/>
        </p:nvSpPr>
        <p:spPr>
          <a:xfrm>
            <a:off x="8198953" y="3514214"/>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D68848F8-E648-433E-9BB6-EDDB616DD6EE}"/>
              </a:ext>
            </a:extLst>
          </p:cNvPr>
          <p:cNvSpPr/>
          <p:nvPr/>
        </p:nvSpPr>
        <p:spPr>
          <a:xfrm>
            <a:off x="7668003" y="5379478"/>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8" name="Segnaposto contenuto 5">
            <a:extLst>
              <a:ext uri="{FF2B5EF4-FFF2-40B4-BE49-F238E27FC236}">
                <a16:creationId xmlns:a16="http://schemas.microsoft.com/office/drawing/2014/main" id="{3DB627D7-0EE3-417F-B7FD-0A12824D486D}"/>
              </a:ext>
            </a:extLst>
          </p:cNvPr>
          <p:cNvGrpSpPr/>
          <p:nvPr/>
        </p:nvGrpSpPr>
        <p:grpSpPr>
          <a:xfrm>
            <a:off x="7668003" y="5386335"/>
            <a:ext cx="289102" cy="136396"/>
            <a:chOff x="7006148" y="5072824"/>
            <a:chExt cx="289102" cy="136396"/>
          </a:xfrm>
          <a:solidFill>
            <a:srgbClr val="3B3838"/>
          </a:solidFill>
        </p:grpSpPr>
        <p:sp>
          <p:nvSpPr>
            <p:cNvPr id="139" name="Freeform: Shape 138">
              <a:extLst>
                <a:ext uri="{FF2B5EF4-FFF2-40B4-BE49-F238E27FC236}">
                  <a16:creationId xmlns:a16="http://schemas.microsoft.com/office/drawing/2014/main" id="{5BB3E580-0BE2-4F48-9D73-8F488313AC11}"/>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2030F44-B5A4-4C6A-8010-828ADB0D4AB2}"/>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3684CB5-46C3-4E1C-A54B-8BA909260CBC}"/>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312741AA-92B8-4AAE-922D-B127306A3A1B}"/>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C74C51A1-1496-481B-A0DF-544272FA742A}"/>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75E53DEA-F28C-47E1-8ED5-FF8B893DCE8A}"/>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DB1C52F-EA48-4731-A4BB-8CBA5258FF4F}"/>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3D727E74-C3F9-4647-9552-1762AB8BC278}"/>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1FE76DB-60AC-4B6E-92F6-B837A2610FA9}"/>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8" name="Segnaposto contenuto 5">
            <a:extLst>
              <a:ext uri="{FF2B5EF4-FFF2-40B4-BE49-F238E27FC236}">
                <a16:creationId xmlns:a16="http://schemas.microsoft.com/office/drawing/2014/main" id="{1B51204B-C091-4497-A788-0CD92867C7B7}"/>
              </a:ext>
            </a:extLst>
          </p:cNvPr>
          <p:cNvGrpSpPr/>
          <p:nvPr/>
        </p:nvGrpSpPr>
        <p:grpSpPr>
          <a:xfrm>
            <a:off x="7818114" y="5464169"/>
            <a:ext cx="294661" cy="136400"/>
            <a:chOff x="7156259" y="5150658"/>
            <a:chExt cx="294661" cy="136400"/>
          </a:xfrm>
          <a:solidFill>
            <a:srgbClr val="3B3838"/>
          </a:solidFill>
        </p:grpSpPr>
        <p:sp>
          <p:nvSpPr>
            <p:cNvPr id="149" name="Freeform: Shape 148">
              <a:extLst>
                <a:ext uri="{FF2B5EF4-FFF2-40B4-BE49-F238E27FC236}">
                  <a16:creationId xmlns:a16="http://schemas.microsoft.com/office/drawing/2014/main" id="{EE63690D-B0D1-4FE9-B861-F582931D9ABE}"/>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C966E22E-5B81-467D-8FDE-BA55086402D6}"/>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789DCD2-D3CF-4BD9-8D29-350BBC30FEC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8E0EFE6C-DE47-4CD6-B941-31CBF46EB265}"/>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25A5637-DF98-434C-AE30-4BD79552EBDC}"/>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FF462DF5-F69E-4ABA-998B-EC4717C85AE8}"/>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1085774-364D-44A3-885D-05795DDF926E}"/>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1601AB01-BCCC-4953-BF44-DA434B642F19}"/>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CCEC72BB-27D6-4ED4-A333-2A5403D2B0EC}"/>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132879039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On cloud v3</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Migrating cluster to EMR: </a:t>
            </a:r>
            <a:r>
              <a:rPr lang="en-US" dirty="0">
                <a:solidFill>
                  <a:srgbClr val="FF0000"/>
                </a:solidFill>
              </a:rPr>
              <a:t>14710€/year</a:t>
            </a:r>
          </a:p>
          <a:p>
            <a:pPr lvl="1"/>
            <a:r>
              <a:rPr lang="en-US" dirty="0"/>
              <a:t>S3 Infrequent Access storage (50 TB per month): 640€</a:t>
            </a:r>
          </a:p>
          <a:p>
            <a:pPr lvl="1"/>
            <a:r>
              <a:rPr lang="en-US" dirty="0"/>
              <a:t>1 x Master EMR nodes, EC2 (m4.xlarge), Utilization (75 h/month): 4.5€</a:t>
            </a:r>
          </a:p>
          <a:p>
            <a:pPr lvl="2"/>
            <a:r>
              <a:rPr lang="en-US" dirty="0"/>
              <a:t>75 h/month = 15min/task x 10task/day x 30day/month / 60min/hour</a:t>
            </a:r>
          </a:p>
          <a:p>
            <a:pPr lvl="1"/>
            <a:r>
              <a:rPr lang="en-US" dirty="0"/>
              <a:t>1 x Core EMR nodes, EC2 (m4.xlarge), Utilization (75 h/month): 4.5€</a:t>
            </a:r>
          </a:p>
          <a:p>
            <a:pPr lvl="1"/>
            <a:r>
              <a:rPr lang="en-US" dirty="0"/>
              <a:t>4 x Task EMR nodes, EC2 (m4.4xlarge), Utilization (75 h/month): 72€</a:t>
            </a:r>
          </a:p>
          <a:p>
            <a:pPr lvl="1"/>
            <a:r>
              <a:rPr lang="en-US" dirty="0"/>
              <a:t>4 x EC2 </a:t>
            </a:r>
            <a:r>
              <a:rPr lang="en-US" dirty="0">
                <a:solidFill>
                  <a:srgbClr val="0070C0"/>
                </a:solidFill>
              </a:rPr>
              <a:t>on demand (task node): 174.83€</a:t>
            </a:r>
          </a:p>
          <a:p>
            <a:pPr lvl="2"/>
            <a:r>
              <a:rPr lang="en-US" dirty="0"/>
              <a:t>Storage amount (30 GB)</a:t>
            </a:r>
          </a:p>
          <a:p>
            <a:pPr lvl="2"/>
            <a:r>
              <a:rPr lang="en-US" dirty="0"/>
              <a:t>Workload (Daily, Duration of peak: 0 </a:t>
            </a:r>
            <a:r>
              <a:rPr lang="en-US" dirty="0" err="1"/>
              <a:t>Hr</a:t>
            </a:r>
            <a:r>
              <a:rPr lang="en-US" dirty="0"/>
              <a:t> 15 Min)</a:t>
            </a:r>
          </a:p>
          <a:p>
            <a:pPr lvl="2"/>
            <a:r>
              <a:rPr lang="en-US" dirty="0"/>
              <a:t>Instance type (m4.xlarge)</a:t>
            </a:r>
          </a:p>
          <a:p>
            <a:pPr lvl="1"/>
            <a:r>
              <a:rPr lang="en-US" dirty="0"/>
              <a:t>2 x EC2 on demand (master and core nodes): 330€</a:t>
            </a:r>
          </a:p>
          <a:p>
            <a:pPr lvl="2"/>
            <a:r>
              <a:rPr lang="en-US" dirty="0"/>
              <a:t>Storage amount (30 GB)</a:t>
            </a:r>
          </a:p>
          <a:p>
            <a:pPr lvl="2"/>
            <a:r>
              <a:rPr lang="en-US"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232</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94699953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14710€/year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78593863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On cloud v3</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dirty="0"/>
              <a:t>Migrating cluster to EMR: </a:t>
            </a:r>
            <a:r>
              <a:rPr lang="en-US" dirty="0">
                <a:solidFill>
                  <a:srgbClr val="FF0000"/>
                </a:solidFill>
              </a:rPr>
              <a:t>13445€/year</a:t>
            </a:r>
          </a:p>
          <a:p>
            <a:pPr lvl="1"/>
            <a:r>
              <a:rPr lang="en-US" dirty="0"/>
              <a:t>S3 Infrequent Access storage (50 TB per month): 640€</a:t>
            </a:r>
          </a:p>
          <a:p>
            <a:pPr lvl="1"/>
            <a:r>
              <a:rPr lang="en-US" dirty="0"/>
              <a:t>1 x Master EMR nodes, EC2 (m4.xlarge), Utilization (75 h/month): 4.5€</a:t>
            </a:r>
          </a:p>
          <a:p>
            <a:pPr lvl="2"/>
            <a:r>
              <a:rPr lang="en-US" dirty="0"/>
              <a:t>75 h/month = 15min/task x 10task/day x 30day/month / 60min/hour</a:t>
            </a:r>
          </a:p>
          <a:p>
            <a:pPr lvl="1"/>
            <a:r>
              <a:rPr lang="en-US" dirty="0"/>
              <a:t>1 x Core EMR nodes, EC2 (m4.xlarge), Utilization (75 h/month): 4.5€</a:t>
            </a:r>
          </a:p>
          <a:p>
            <a:pPr lvl="1"/>
            <a:r>
              <a:rPr lang="en-US" dirty="0"/>
              <a:t>4 x Task EMR nodes, EC2 (m4.4xlarge), Utilization (75 h/month): 72€</a:t>
            </a:r>
          </a:p>
          <a:p>
            <a:pPr lvl="1"/>
            <a:r>
              <a:rPr lang="en-US" dirty="0"/>
              <a:t>4 x EC2 </a:t>
            </a:r>
            <a:r>
              <a:rPr lang="en-US" dirty="0">
                <a:solidFill>
                  <a:srgbClr val="0070C0"/>
                </a:solidFill>
              </a:rPr>
              <a:t>spot (task node): 69.55€</a:t>
            </a:r>
          </a:p>
          <a:p>
            <a:pPr lvl="2"/>
            <a:r>
              <a:rPr lang="en-US" dirty="0"/>
              <a:t>Storage amount (30 GB)</a:t>
            </a:r>
          </a:p>
          <a:p>
            <a:pPr lvl="2"/>
            <a:r>
              <a:rPr lang="en-US" dirty="0"/>
              <a:t>Workload (Daily, Duration of peak: 0 </a:t>
            </a:r>
            <a:r>
              <a:rPr lang="en-US" dirty="0" err="1"/>
              <a:t>Hr</a:t>
            </a:r>
            <a:r>
              <a:rPr lang="en-US" dirty="0"/>
              <a:t> 15 Min)</a:t>
            </a:r>
          </a:p>
          <a:p>
            <a:pPr lvl="2"/>
            <a:r>
              <a:rPr lang="en-US" dirty="0"/>
              <a:t>Instance type (m4.xlarge)</a:t>
            </a:r>
          </a:p>
          <a:p>
            <a:pPr lvl="1"/>
            <a:r>
              <a:rPr lang="en-US" dirty="0"/>
              <a:t>2 x EC2 on demand (master and core nodes): 330€</a:t>
            </a:r>
          </a:p>
          <a:p>
            <a:pPr lvl="2"/>
            <a:r>
              <a:rPr lang="en-US" dirty="0"/>
              <a:t>Storage amount (30 GB)</a:t>
            </a:r>
          </a:p>
          <a:p>
            <a:pPr lvl="2"/>
            <a:r>
              <a:rPr lang="en-US"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233</a:t>
            </a:fld>
            <a:endParaRPr lang="it-IT"/>
          </a:p>
        </p:txBody>
      </p:sp>
      <p:sp>
        <p:nvSpPr>
          <p:cNvPr id="7" name="Segnaposto contenuto 6">
            <a:extLst>
              <a:ext uri="{FF2B5EF4-FFF2-40B4-BE49-F238E27FC236}">
                <a16:creationId xmlns:a16="http://schemas.microsoft.com/office/drawing/2014/main" id="{46EFE356-665C-350C-CAEE-EA45D33700D2}"/>
              </a:ext>
            </a:extLst>
          </p:cNvPr>
          <p:cNvSpPr>
            <a:spLocks noGrp="1"/>
          </p:cNvSpPr>
          <p:nvPr>
            <p:ph idx="13"/>
          </p:nvPr>
        </p:nvSpPr>
        <p:spPr/>
        <p:txBody>
          <a:bodyPr/>
          <a:lstStyle/>
          <a:p>
            <a:r>
              <a:rPr lang="en-US" b="0" i="0" u="sng" strike="noStrike" dirty="0">
                <a:solidFill>
                  <a:srgbClr val="0563C1"/>
                </a:solidFill>
                <a:effectLst/>
                <a:latin typeface="Helvetica" panose="020B0604020202020204" pitchFamily="34" charset="0"/>
                <a:hlinkClick r:id="rId2"/>
              </a:rPr>
              <a:t>https://calculator.aws/#/estimate?id=c3780b12bb43b593d05def5a1d5218d9764b8a65</a:t>
            </a:r>
            <a:endParaRPr lang="en-US" b="0" i="0" dirty="0">
              <a:effectLst/>
              <a:latin typeface="Calibri" panose="020F0502020204030204" pitchFamily="34" charset="0"/>
            </a:endParaRPr>
          </a:p>
        </p:txBody>
      </p:sp>
      <p:graphicFrame>
        <p:nvGraphicFramePr>
          <p:cNvPr id="6" name="Tabella 6">
            <a:extLst>
              <a:ext uri="{FF2B5EF4-FFF2-40B4-BE49-F238E27FC236}">
                <a16:creationId xmlns:a16="http://schemas.microsoft.com/office/drawing/2014/main" id="{450420D4-7664-444E-A75D-46759538F444}"/>
              </a:ext>
            </a:extLst>
          </p:cNvPr>
          <p:cNvGraphicFramePr>
            <a:graphicFrameLocks noGrp="1"/>
          </p:cNvGraphicFramePr>
          <p:nvPr>
            <p:extLst>
              <p:ext uri="{D42A27DB-BD31-4B8C-83A1-F6EECF244321}">
                <p14:modId xmlns:p14="http://schemas.microsoft.com/office/powerpoint/2010/main" val="70340502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13445€/year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1907358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Segnaposto contenuto 3">
            <a:extLst>
              <a:ext uri="{FF2B5EF4-FFF2-40B4-BE49-F238E27FC236}">
                <a16:creationId xmlns:a16="http://schemas.microsoft.com/office/drawing/2014/main" id="{8949750A-AB3A-4064-8469-2FB38C31DCC6}"/>
              </a:ext>
            </a:extLst>
          </p:cNvPr>
          <p:cNvGraphicFramePr>
            <a:graphicFrameLocks noGrp="1"/>
          </p:cNvGraphicFramePr>
          <p:nvPr>
            <p:ph idx="1"/>
          </p:nvPr>
        </p:nvGraphicFramePr>
        <p:xfrm>
          <a:off x="1875630" y="2414301"/>
          <a:ext cx="8440739" cy="2743200"/>
        </p:xfrm>
        <a:graphic>
          <a:graphicData uri="http://schemas.openxmlformats.org/drawingml/2006/table">
            <a:tbl>
              <a:tblPr firstRow="1" bandRow="1">
                <a:tableStyleId>{793D81CF-94F2-401A-BA57-92F5A7B2D0C5}</a:tableStyleId>
              </a:tblPr>
              <a:tblGrid>
                <a:gridCol w="1570355">
                  <a:extLst>
                    <a:ext uri="{9D8B030D-6E8A-4147-A177-3AD203B41FA5}">
                      <a16:colId xmlns:a16="http://schemas.microsoft.com/office/drawing/2014/main" val="4286645629"/>
                    </a:ext>
                  </a:extLst>
                </a:gridCol>
                <a:gridCol w="892493">
                  <a:extLst>
                    <a:ext uri="{9D8B030D-6E8A-4147-A177-3AD203B41FA5}">
                      <a16:colId xmlns:a16="http://schemas.microsoft.com/office/drawing/2014/main" val="2512345349"/>
                    </a:ext>
                  </a:extLst>
                </a:gridCol>
                <a:gridCol w="981393">
                  <a:extLst>
                    <a:ext uri="{9D8B030D-6E8A-4147-A177-3AD203B41FA5}">
                      <a16:colId xmlns:a16="http://schemas.microsoft.com/office/drawing/2014/main" val="3716184475"/>
                    </a:ext>
                  </a:extLst>
                </a:gridCol>
                <a:gridCol w="3630930">
                  <a:extLst>
                    <a:ext uri="{9D8B030D-6E8A-4147-A177-3AD203B41FA5}">
                      <a16:colId xmlns:a16="http://schemas.microsoft.com/office/drawing/2014/main" val="3835883997"/>
                    </a:ext>
                  </a:extLst>
                </a:gridCol>
                <a:gridCol w="1365568">
                  <a:extLst>
                    <a:ext uri="{9D8B030D-6E8A-4147-A177-3AD203B41FA5}">
                      <a16:colId xmlns:a16="http://schemas.microsoft.com/office/drawing/2014/main" val="3950749961"/>
                    </a:ext>
                  </a:extLst>
                </a:gridCol>
              </a:tblGrid>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Machine </a:t>
                      </a:r>
                      <a:r>
                        <a:rPr lang="it-IT" sz="1400" u="none" strike="noStrike" dirty="0" err="1">
                          <a:effectLst/>
                          <a:latin typeface="Helvetica" panose="020B0604020202020204" pitchFamily="34" charset="0"/>
                          <a:cs typeface="Helvetica" panose="020B0604020202020204" pitchFamily="34" charset="0"/>
                        </a:rPr>
                        <a:t>uptime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Storage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Software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err="1">
                          <a:effectLst/>
                          <a:latin typeface="Helvetica" panose="020B0604020202020204" pitchFamily="34" charset="0"/>
                          <a:cs typeface="Helvetica" panose="020B0604020202020204" pitchFamily="34" charset="0"/>
                        </a:rPr>
                        <a:t>Feasible</a:t>
                      </a:r>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Cost per </a:t>
                      </a:r>
                      <a:r>
                        <a:rPr lang="it-IT" sz="1400" u="none" strike="noStrike" dirty="0" err="1">
                          <a:effectLst/>
                          <a:latin typeface="Helvetica" panose="020B0604020202020204" pitchFamily="34" charset="0"/>
                          <a:cs typeface="Helvetica" panose="020B0604020202020204" pitchFamily="34" charset="0"/>
                        </a:rPr>
                        <a:t>year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574669516"/>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YES: but high storage cost</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~36K€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14486687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42805020"/>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 </a:t>
                      </a:r>
                      <a:r>
                        <a:rPr lang="it-IT" sz="1400" u="none" strike="noStrike" dirty="0" err="1">
                          <a:effectLst/>
                          <a:latin typeface="Helvetica" panose="020B0604020202020204" pitchFamily="34" charset="0"/>
                          <a:cs typeface="Helvetica" panose="020B0604020202020204" pitchFamily="34" charset="0"/>
                        </a:rPr>
                        <a:t>but</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still</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manual</a:t>
                      </a:r>
                      <a:r>
                        <a:rPr lang="it-IT" sz="1400" u="none" strike="noStrike" dirty="0">
                          <a:effectLst/>
                          <a:latin typeface="Helvetica" panose="020B0604020202020204" pitchFamily="34" charset="0"/>
                          <a:cs typeface="Helvetica" panose="020B0604020202020204" pitchFamily="34" charset="0"/>
                        </a:rPr>
                        <a:t>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427195304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~18K€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201923881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NO: pay-per-use + EC2 = Data unpersisted</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20280693"/>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NO: pay-per-use + EC2 = Data unpersisted</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85784575"/>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ISH: </a:t>
                      </a:r>
                      <a:r>
                        <a:rPr lang="it-IT" sz="1400" u="none" strike="noStrike" dirty="0" err="1">
                          <a:effectLst/>
                          <a:latin typeface="Helvetica" panose="020B0604020202020204" pitchFamily="34" charset="0"/>
                          <a:cs typeface="Helvetica" panose="020B0604020202020204" pitchFamily="34" charset="0"/>
                        </a:rPr>
                        <a:t>repetitive</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manual</a:t>
                      </a:r>
                      <a:r>
                        <a:rPr lang="it-IT" sz="1400" u="none" strike="noStrike" dirty="0">
                          <a:effectLst/>
                          <a:latin typeface="Helvetica" panose="020B0604020202020204" pitchFamily="34" charset="0"/>
                          <a:cs typeface="Helvetica" panose="020B0604020202020204" pitchFamily="34" charset="0"/>
                        </a:rPr>
                        <a:t>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982675049"/>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~14K€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814738951"/>
                  </a:ext>
                </a:extLst>
              </a:tr>
            </a:tbl>
          </a:graphicData>
        </a:graphic>
      </p:graphicFrame>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234</a:t>
            </a:fld>
            <a:endParaRPr lang="it-IT"/>
          </a:p>
        </p:txBody>
      </p:sp>
      <p:sp>
        <p:nvSpPr>
          <p:cNvPr id="2" name="Segnaposto contenuto 1">
            <a:extLst>
              <a:ext uri="{FF2B5EF4-FFF2-40B4-BE49-F238E27FC236}">
                <a16:creationId xmlns:a16="http://schemas.microsoft.com/office/drawing/2014/main" id="{39C5C414-8999-4CBB-80AD-02CF1396A7D9}"/>
              </a:ext>
            </a:extLst>
          </p:cNvPr>
          <p:cNvSpPr>
            <a:spLocks noGrp="1"/>
          </p:cNvSpPr>
          <p:nvPr>
            <p:ph idx="13"/>
          </p:nvPr>
        </p:nvSpPr>
        <p:spPr/>
        <p:txBody>
          <a:bodyPr/>
          <a:lstStyle/>
          <a:p>
            <a:endParaRPr lang="en-US" dirty="0"/>
          </a:p>
        </p:txBody>
      </p:sp>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11" name="Segnaposto contenuto 8">
            <a:extLst>
              <a:ext uri="{FF2B5EF4-FFF2-40B4-BE49-F238E27FC236}">
                <a16:creationId xmlns:a16="http://schemas.microsoft.com/office/drawing/2014/main" id="{786E0932-DFAB-4A19-9346-251D668C4A58}"/>
              </a:ext>
            </a:extLst>
          </p:cNvPr>
          <p:cNvSpPr txBox="1">
            <a:spLocks/>
          </p:cNvSpPr>
          <p:nvPr/>
        </p:nvSpPr>
        <p:spPr>
          <a:xfrm>
            <a:off x="838200" y="1700499"/>
            <a:ext cx="10515600" cy="435133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Summing up (cloud options)</a:t>
            </a:r>
          </a:p>
        </p:txBody>
      </p:sp>
    </p:spTree>
    <p:extLst>
      <p:ext uri="{BB962C8B-B14F-4D97-AF65-F5344CB8AC3E}">
        <p14:creationId xmlns:p14="http://schemas.microsoft.com/office/powerpoint/2010/main" val="293647122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Summing up</a:t>
            </a:r>
          </a:p>
          <a:p>
            <a:pPr lvl="1"/>
            <a:r>
              <a:rPr lang="en-US" dirty="0"/>
              <a:t>We estimated the cluster costs</a:t>
            </a:r>
          </a:p>
          <a:p>
            <a:pPr lvl="2"/>
            <a:r>
              <a:rPr lang="en-US" dirty="0"/>
              <a:t>On-premises solution with 18 machines: no go</a:t>
            </a:r>
          </a:p>
          <a:p>
            <a:pPr lvl="2"/>
            <a:r>
              <a:rPr lang="en-US" dirty="0"/>
              <a:t>Cloud solution with 18 EC2 instances: no go</a:t>
            </a:r>
          </a:p>
          <a:p>
            <a:pPr lvl="1"/>
            <a:r>
              <a:rPr lang="en-US" dirty="0"/>
              <a:t>We reduced the solution based on software requirements</a:t>
            </a:r>
          </a:p>
          <a:p>
            <a:pPr lvl="2"/>
            <a:r>
              <a:rPr lang="en-US" dirty="0"/>
              <a:t>On-premises solution with 4 machines: no go</a:t>
            </a:r>
          </a:p>
          <a:p>
            <a:pPr lvl="2"/>
            <a:r>
              <a:rPr lang="en-US" dirty="0"/>
              <a:t>Cloud solution with 4 EC2 instances: no go, we miss the software configuration</a:t>
            </a:r>
          </a:p>
          <a:p>
            <a:pPr lvl="1"/>
            <a:r>
              <a:rPr lang="en-US" dirty="0"/>
              <a:t>We moved the cluster to AWS EMR + spot instances + S3 storage</a:t>
            </a:r>
          </a:p>
          <a:p>
            <a:r>
              <a:rPr lang="en-US" dirty="0"/>
              <a:t>Can we do better? </a:t>
            </a:r>
          </a:p>
          <a:p>
            <a:pPr lvl="1"/>
            <a:r>
              <a:rPr lang="en-US" dirty="0"/>
              <a:t>Pick ad-hoc cloud services (AWS Lambda e AWS Batch)</a:t>
            </a:r>
          </a:p>
          <a:p>
            <a:pPr lvl="1"/>
            <a:r>
              <a:rPr lang="en-US" dirty="0"/>
              <a:t>... to re-think the applications (food for thoughts)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235</a:t>
            </a:fld>
            <a:endParaRPr lang="it-IT"/>
          </a:p>
        </p:txBody>
      </p:sp>
    </p:spTree>
    <p:extLst>
      <p:ext uri="{BB962C8B-B14F-4D97-AF65-F5344CB8AC3E}">
        <p14:creationId xmlns:p14="http://schemas.microsoft.com/office/powerpoint/2010/main" val="93406442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dirty="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dirty="0"/>
              <a:t>WeLASER</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236</a:t>
            </a:fld>
            <a:endParaRPr lang="it-IT"/>
          </a:p>
        </p:txBody>
      </p:sp>
    </p:spTree>
    <p:extLst>
      <p:ext uri="{BB962C8B-B14F-4D97-AF65-F5344CB8AC3E}">
        <p14:creationId xmlns:p14="http://schemas.microsoft.com/office/powerpoint/2010/main" val="182315503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dirty="0"/>
              <a:t>The WeLASER project</a:t>
            </a:r>
          </a:p>
        </p:txBody>
      </p:sp>
      <p:sp>
        <p:nvSpPr>
          <p:cNvPr id="8" name="Content Placeholder 7">
            <a:extLst>
              <a:ext uri="{FF2B5EF4-FFF2-40B4-BE49-F238E27FC236}">
                <a16:creationId xmlns:a16="http://schemas.microsoft.com/office/drawing/2014/main" id="{3DFFA4AB-65EB-B49C-EBA7-61673E1C7912}"/>
              </a:ext>
            </a:extLst>
          </p:cNvPr>
          <p:cNvSpPr>
            <a:spLocks noGrp="1"/>
          </p:cNvSpPr>
          <p:nvPr>
            <p:ph sz="half" idx="1"/>
          </p:nvPr>
        </p:nvSpPr>
        <p:spPr/>
        <p:txBody>
          <a:bodyPr/>
          <a:lstStyle/>
          <a:p>
            <a:r>
              <a:rPr lang="en-US" sz="1800" b="1" dirty="0"/>
              <a:t>Project description</a:t>
            </a:r>
          </a:p>
          <a:p>
            <a:pPr marL="457200" lvl="1" indent="0">
              <a:buNone/>
            </a:pPr>
            <a:endParaRPr lang="en-US" sz="1400" i="1" dirty="0"/>
          </a:p>
          <a:p>
            <a:pPr marL="457200" lvl="1" indent="0">
              <a:buNone/>
            </a:pPr>
            <a:r>
              <a:rPr lang="en-US" sz="1400" i="1" dirty="0"/>
              <a:t>The increased use of pesticides and </a:t>
            </a:r>
            <a:r>
              <a:rPr lang="en-US" sz="1400" i="1" dirty="0" err="1"/>
              <a:t>fertilisers</a:t>
            </a:r>
            <a:r>
              <a:rPr lang="en-US" sz="1400" i="1" dirty="0"/>
              <a:t> damages the environment, destroys non-target plants and beneficial insects for the soil and harms human and animal health. Most seeds develop herbicide-resistant properties, rendering pesticides ineffective. Mechanical automatic systems that are studied as alternatives to pesticides deteriorate soil features, damage beneficial soil organisms and offer limited results for in-row weeding. The EU-funded WeLASER project will develop a non-chemical solution for weed management based on pioneering technology consisting of the application of lethal doses of energy on the weed meristems through a high-power laser source. An AI-vision system separates crops from weeds, identifying the weed meristems and pointing the laser at them. A smart controller based on IoT and cloud computing techniques coordinates the system, which is </a:t>
            </a:r>
            <a:r>
              <a:rPr lang="en-US" sz="1400" i="1" dirty="0" err="1"/>
              <a:t>transfered</a:t>
            </a:r>
            <a:r>
              <a:rPr lang="en-US" sz="1400" i="1" dirty="0"/>
              <a:t> all over the field by an autonomous vehicle.</a:t>
            </a:r>
          </a:p>
        </p:txBody>
      </p:sp>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237</a:t>
            </a:fld>
            <a:endParaRPr lang="it-IT"/>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dirty="0">
                <a:hlinkClick r:id="rId2"/>
              </a:rPr>
              <a:t>https://cordis.europa.eu/project/id/101000256</a:t>
            </a:r>
            <a:r>
              <a:rPr lang="en-US" dirty="0"/>
              <a:t> (accessed 2020-08-01)</a:t>
            </a:r>
          </a:p>
        </p:txBody>
      </p:sp>
      <p:pic>
        <p:nvPicPr>
          <p:cNvPr id="12" name="Content Placeholder 15" descr="Diagram&#10;&#10;Description automatically generated">
            <a:extLst>
              <a:ext uri="{FF2B5EF4-FFF2-40B4-BE49-F238E27FC236}">
                <a16:creationId xmlns:a16="http://schemas.microsoft.com/office/drawing/2014/main" id="{90CAD1B8-FABF-AAA8-8D32-7F4B481995F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Tree>
    <p:extLst>
      <p:ext uri="{BB962C8B-B14F-4D97-AF65-F5344CB8AC3E}">
        <p14:creationId xmlns:p14="http://schemas.microsoft.com/office/powerpoint/2010/main" val="392616226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dirty="0"/>
              <a:t>The WeLASER project</a:t>
            </a:r>
          </a:p>
        </p:txBody>
      </p:sp>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238</a:t>
            </a:fld>
            <a:endParaRPr lang="it-IT"/>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dirty="0">
                <a:hlinkClick r:id="rId2"/>
              </a:rPr>
              <a:t>https://cordis.europa.eu/project/id/101000256</a:t>
            </a:r>
            <a:r>
              <a:rPr lang="en-US" dirty="0"/>
              <a:t> (accessed 2020-08-01)</a:t>
            </a:r>
          </a:p>
        </p:txBody>
      </p:sp>
      <p:sp>
        <p:nvSpPr>
          <p:cNvPr id="12" name="Content Placeholder 11">
            <a:extLst>
              <a:ext uri="{FF2B5EF4-FFF2-40B4-BE49-F238E27FC236}">
                <a16:creationId xmlns:a16="http://schemas.microsoft.com/office/drawing/2014/main" id="{E3EDEA3A-26BA-D492-EBAD-423DFD2EDF4B}"/>
              </a:ext>
            </a:extLst>
          </p:cNvPr>
          <p:cNvSpPr>
            <a:spLocks noGrp="1"/>
          </p:cNvSpPr>
          <p:nvPr>
            <p:ph sz="half" idx="1"/>
          </p:nvPr>
        </p:nvSpPr>
        <p:spPr>
          <a:xfrm>
            <a:off x="838199" y="1825625"/>
            <a:ext cx="5510349" cy="4351338"/>
          </a:xfrm>
        </p:spPr>
        <p:txBody>
          <a:bodyPr/>
          <a:lstStyle/>
          <a:p>
            <a:r>
              <a:rPr lang="en-US" dirty="0"/>
              <a:t>Which requirements do you foresee?</a:t>
            </a:r>
          </a:p>
          <a:p>
            <a:endParaRPr lang="en-US" dirty="0"/>
          </a:p>
          <a:p>
            <a:r>
              <a:rPr lang="en-US" dirty="0"/>
              <a:t>Can we define a tentative (service) architecture for the WeLASER project?</a:t>
            </a:r>
          </a:p>
          <a:p>
            <a:endParaRPr lang="en-US" dirty="0"/>
          </a:p>
          <a:p>
            <a:r>
              <a:rPr lang="en-US" dirty="0"/>
              <a:t>Assumptions</a:t>
            </a:r>
          </a:p>
          <a:p>
            <a:pPr lvl="1"/>
            <a:r>
              <a:rPr lang="en-US" dirty="0"/>
              <a:t>Do not consider the collection of weed/crop images &amp; training/deploying of the CV algorithm</a:t>
            </a:r>
          </a:p>
          <a:p>
            <a:endParaRPr lang="en-US" dirty="0"/>
          </a:p>
        </p:txBody>
      </p:sp>
      <p:pic>
        <p:nvPicPr>
          <p:cNvPr id="13" name="Content Placeholder 15" descr="Diagram&#10;&#10;Description automatically generated">
            <a:extLst>
              <a:ext uri="{FF2B5EF4-FFF2-40B4-BE49-F238E27FC236}">
                <a16:creationId xmlns:a16="http://schemas.microsoft.com/office/drawing/2014/main" id="{53DF5367-5717-6315-2862-4AE61E14D5B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Tree>
    <p:extLst>
      <p:ext uri="{BB962C8B-B14F-4D97-AF65-F5344CB8AC3E}">
        <p14:creationId xmlns:p14="http://schemas.microsoft.com/office/powerpoint/2010/main" val="224604048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8161ED-DBB3-7A18-AFD6-C34DAC2C9643}"/>
              </a:ext>
            </a:extLst>
          </p:cNvPr>
          <p:cNvSpPr>
            <a:spLocks noGrp="1"/>
          </p:cNvSpPr>
          <p:nvPr>
            <p:ph type="title"/>
          </p:nvPr>
        </p:nvSpPr>
        <p:spPr/>
        <p:txBody>
          <a:bodyPr/>
          <a:lstStyle/>
          <a:p>
            <a:r>
              <a:rPr lang="en-US" sz="4800" dirty="0"/>
              <a:t>Data sources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101ED489-4DBB-F7C0-E5CA-01934D123AF6}"/>
                  </a:ext>
                </a:extLst>
              </p:cNvPr>
              <p:cNvSpPr>
                <a:spLocks noGrp="1"/>
              </p:cNvSpPr>
              <p:nvPr>
                <p:ph idx="1"/>
              </p:nvPr>
            </p:nvSpPr>
            <p:spPr/>
            <p:txBody>
              <a:bodyPr/>
              <a:lstStyle/>
              <a:p>
                <a:pPr lvl="1"/>
                <a:r>
                  <a:rPr lang="en-US" sz="1600" dirty="0">
                    <a:solidFill>
                      <a:srgbClr val="0070C0"/>
                    </a:solidFill>
                  </a:rPr>
                  <a:t>8 cameras on the field</a:t>
                </a:r>
                <a:r>
                  <a:rPr lang="en-US" sz="1600" dirty="0"/>
                  <a:t>, average image size 3MB; two services:</a:t>
                </a:r>
              </a:p>
              <a:p>
                <a:pPr lvl="2"/>
                <a:r>
                  <a:rPr lang="en-US" sz="1400" dirty="0">
                    <a:solidFill>
                      <a:srgbClr val="FF5050"/>
                    </a:solidFill>
                  </a:rPr>
                  <a:t>Alerting</a:t>
                </a:r>
                <a:r>
                  <a:rPr lang="en-US" sz="1400" dirty="0"/>
                  <a:t>: a camera sends an image when </a:t>
                </a:r>
                <a:r>
                  <a:rPr lang="en-US" sz="1400" dirty="0" err="1"/>
                  <a:t>smt</a:t>
                </a:r>
                <a:r>
                  <a:rPr lang="en-US" sz="1400" dirty="0"/>
                  <a:t> enters the field (at most 1 </a:t>
                </a:r>
                <a:r>
                  <a:rPr lang="en-US" sz="1400" dirty="0" err="1"/>
                  <a:t>img</a:t>
                </a:r>
                <a:r>
                  <a:rPr lang="en-US" sz="1400" dirty="0"/>
                  <a:t>/5 min); assuming 20 alerts/day</a:t>
                </a:r>
              </a:p>
              <a:p>
                <a:pPr lvl="3"/>
                <a14:m>
                  <m:oMath xmlns:m="http://schemas.openxmlformats.org/officeDocument/2006/math">
                    <m:r>
                      <a:rPr lang="it-IT" sz="1200" b="0" i="0" smtClean="0">
                        <a:latin typeface="Cambria Math" panose="02040503050406030204" pitchFamily="18" charset="0"/>
                      </a:rPr>
                      <m:t>20</m:t>
                    </m:r>
                    <m:f>
                      <m:fPr>
                        <m:ctrlPr>
                          <a:rPr lang="pt-BR" sz="1200" i="1" smtClean="0">
                            <a:latin typeface="Cambria Math" panose="02040503050406030204" pitchFamily="18" charset="0"/>
                          </a:rPr>
                        </m:ctrlPr>
                      </m:fPr>
                      <m:num>
                        <m:r>
                          <a:rPr lang="it-IT" sz="1200" b="0" i="1" smtClean="0">
                            <a:latin typeface="Cambria Math" panose="02040503050406030204" pitchFamily="18" charset="0"/>
                          </a:rPr>
                          <m:t>𝑎𝑙𝑒𝑟𝑡</m:t>
                        </m:r>
                      </m:num>
                      <m:den>
                        <m:r>
                          <a:rPr lang="it-IT" sz="1200" b="0" i="1" smtClean="0">
                            <a:latin typeface="Cambria Math" panose="02040503050406030204" pitchFamily="18" charset="0"/>
                          </a:rPr>
                          <m:t>𝑑𝑎𝑦</m:t>
                        </m:r>
                      </m:den>
                    </m:f>
                    <m:r>
                      <a:rPr lang="it-IT" sz="1200" b="0" i="1" smtClean="0">
                        <a:latin typeface="Cambria Math" panose="02040503050406030204" pitchFamily="18" charset="0"/>
                      </a:rPr>
                      <m:t> ⋅1</m:t>
                    </m:r>
                    <m:f>
                      <m:fPr>
                        <m:ctrlPr>
                          <a:rPr lang="pt-BR" sz="1200" i="1" smtClean="0">
                            <a:latin typeface="Cambria Math" panose="02040503050406030204" pitchFamily="18" charset="0"/>
                          </a:rPr>
                        </m:ctrlPr>
                      </m:fPr>
                      <m:num>
                        <m:r>
                          <a:rPr lang="it-IT" sz="1200" b="0" i="1" smtClean="0">
                            <a:latin typeface="Cambria Math" panose="02040503050406030204" pitchFamily="18" charset="0"/>
                          </a:rPr>
                          <m:t>𝑖𝑚𝑎𝑔𝑒</m:t>
                        </m:r>
                      </m:num>
                      <m:den>
                        <m:r>
                          <a:rPr lang="it-IT" sz="1200" b="0" i="1" smtClean="0">
                            <a:latin typeface="Cambria Math" panose="02040503050406030204" pitchFamily="18" charset="0"/>
                          </a:rPr>
                          <m:t>𝑎𝑙𝑒𝑟𝑡</m:t>
                        </m:r>
                      </m:den>
                    </m:f>
                    <m:r>
                      <a:rPr lang="it-IT" sz="1200" b="0" i="1" smtClean="0">
                        <a:latin typeface="Cambria Math" panose="02040503050406030204" pitchFamily="18" charset="0"/>
                      </a:rPr>
                      <m:t>⋅8</m:t>
                    </m:r>
                    <m:f>
                      <m:fPr>
                        <m:ctrlPr>
                          <a:rPr lang="pt-BR" sz="1200" i="1">
                            <a:latin typeface="Cambria Math" panose="02040503050406030204" pitchFamily="18" charset="0"/>
                          </a:rPr>
                        </m:ctrlPr>
                      </m:fPr>
                      <m:num>
                        <m:r>
                          <a:rPr lang="it-IT" sz="1200" b="0" i="1" smtClean="0">
                            <a:latin typeface="Cambria Math" panose="02040503050406030204" pitchFamily="18" charset="0"/>
                          </a:rPr>
                          <m:t>𝑐𝑎𝑚𝑒𝑟𝑎</m:t>
                        </m:r>
                      </m:num>
                      <m:den>
                        <m:r>
                          <a:rPr lang="it-IT" sz="1200" b="0" i="1" smtClean="0">
                            <a:latin typeface="Cambria Math" panose="02040503050406030204" pitchFamily="18" charset="0"/>
                          </a:rPr>
                          <m:t>𝑓𝑖𝑒𝑙𝑑</m:t>
                        </m:r>
                      </m:den>
                    </m:f>
                    <m:r>
                      <a:rPr lang="it-IT" sz="1200" b="0" i="1" smtClean="0">
                        <a:latin typeface="Cambria Math" panose="02040503050406030204" pitchFamily="18" charset="0"/>
                      </a:rPr>
                      <m:t>=160</m:t>
                    </m:r>
                    <m:f>
                      <m:fPr>
                        <m:ctrlPr>
                          <a:rPr lang="pt-BR" sz="1200" i="1">
                            <a:latin typeface="Cambria Math" panose="02040503050406030204" pitchFamily="18" charset="0"/>
                          </a:rPr>
                        </m:ctrlPr>
                      </m:fPr>
                      <m:num>
                        <m:r>
                          <a:rPr lang="it-IT" sz="1200" b="0" i="1" smtClean="0">
                            <a:latin typeface="Cambria Math" panose="02040503050406030204" pitchFamily="18" charset="0"/>
                          </a:rPr>
                          <m:t>𝑖𝑚𝑎𝑔𝑒</m:t>
                        </m:r>
                      </m:num>
                      <m:den>
                        <m:r>
                          <a:rPr lang="it-IT" sz="1200" b="0" i="1" smtClean="0">
                            <a:latin typeface="Cambria Math" panose="02040503050406030204" pitchFamily="18" charset="0"/>
                          </a:rPr>
                          <m:t>𝑑𝑎𝑦</m:t>
                        </m:r>
                        <m:r>
                          <a:rPr lang="it-IT" sz="1200" b="0" i="1" smtClean="0">
                            <a:latin typeface="Cambria Math" panose="02040503050406030204" pitchFamily="18" charset="0"/>
                          </a:rPr>
                          <m:t>⋅</m:t>
                        </m:r>
                        <m:r>
                          <a:rPr lang="it-IT" sz="1200" b="0" i="1" smtClean="0">
                            <a:latin typeface="Cambria Math" panose="02040503050406030204" pitchFamily="18" charset="0"/>
                          </a:rPr>
                          <m:t>𝑓𝑖𝑒𝑙𝑑</m:t>
                        </m:r>
                      </m:den>
                    </m:f>
                  </m:oMath>
                </a14:m>
                <a:endParaRPr lang="en-US" sz="1200" dirty="0"/>
              </a:p>
              <a:p>
                <a:pPr lvl="3"/>
                <a14:m>
                  <m:oMath xmlns:m="http://schemas.openxmlformats.org/officeDocument/2006/math">
                    <m:r>
                      <a:rPr lang="it-IT" sz="1200" b="0" i="1" smtClean="0">
                        <a:latin typeface="Cambria Math" panose="02040503050406030204" pitchFamily="18" charset="0"/>
                      </a:rPr>
                      <m:t>160</m:t>
                    </m:r>
                    <m:f>
                      <m:fPr>
                        <m:ctrlPr>
                          <a:rPr lang="pt-BR" sz="1200" i="1">
                            <a:latin typeface="Cambria Math" panose="02040503050406030204" pitchFamily="18" charset="0"/>
                          </a:rPr>
                        </m:ctrlPr>
                      </m:fPr>
                      <m:num>
                        <m:r>
                          <a:rPr lang="it-IT" sz="1200" b="0" i="1" smtClean="0">
                            <a:latin typeface="Cambria Math" panose="02040503050406030204" pitchFamily="18" charset="0"/>
                          </a:rPr>
                          <m:t>𝑖𝑚𝑎𝑔𝑒</m:t>
                        </m:r>
                      </m:num>
                      <m:den>
                        <m:r>
                          <a:rPr lang="it-IT" sz="1200" b="0" i="1" smtClean="0">
                            <a:latin typeface="Cambria Math" panose="02040503050406030204" pitchFamily="18" charset="0"/>
                          </a:rPr>
                          <m:t>𝑑𝑎𝑦</m:t>
                        </m:r>
                        <m:r>
                          <a:rPr lang="it-IT" sz="1200" b="0" i="1" smtClean="0">
                            <a:latin typeface="Cambria Math" panose="02040503050406030204" pitchFamily="18" charset="0"/>
                          </a:rPr>
                          <m:t>⋅</m:t>
                        </m:r>
                        <m:r>
                          <a:rPr lang="it-IT" sz="1200" b="0" i="1" smtClean="0">
                            <a:latin typeface="Cambria Math" panose="02040503050406030204" pitchFamily="18" charset="0"/>
                          </a:rPr>
                          <m:t>𝑓𝑖𝑒𝑙𝑑</m:t>
                        </m:r>
                      </m:den>
                    </m:f>
                    <m:r>
                      <a:rPr lang="it-IT" sz="1200" i="1">
                        <a:latin typeface="Cambria Math" panose="02040503050406030204" pitchFamily="18" charset="0"/>
                      </a:rPr>
                      <m:t>⋅</m:t>
                    </m:r>
                    <m:r>
                      <a:rPr lang="it-IT" sz="1200" b="0" i="1" smtClean="0">
                        <a:latin typeface="Cambria Math" panose="02040503050406030204" pitchFamily="18" charset="0"/>
                      </a:rPr>
                      <m:t>3</m:t>
                    </m:r>
                    <m:f>
                      <m:fPr>
                        <m:ctrlPr>
                          <a:rPr lang="pt-BR" sz="1200" i="1">
                            <a:latin typeface="Cambria Math" panose="02040503050406030204" pitchFamily="18" charset="0"/>
                          </a:rPr>
                        </m:ctrlPr>
                      </m:fPr>
                      <m:num>
                        <m:r>
                          <a:rPr lang="it-IT" sz="1200" b="0" i="1" smtClean="0">
                            <a:latin typeface="Cambria Math" panose="02040503050406030204" pitchFamily="18" charset="0"/>
                          </a:rPr>
                          <m:t>𝑀𝐵</m:t>
                        </m:r>
                      </m:num>
                      <m:den>
                        <m:r>
                          <a:rPr lang="it-IT" sz="1200" b="0" i="1" smtClean="0">
                            <a:latin typeface="Cambria Math" panose="02040503050406030204" pitchFamily="18" charset="0"/>
                          </a:rPr>
                          <m:t>𝑖𝑚𝑎𝑔𝑒</m:t>
                        </m:r>
                      </m:den>
                    </m:f>
                    <m:r>
                      <a:rPr lang="it-IT" sz="1200" b="0" i="1" smtClean="0">
                        <a:latin typeface="Cambria Math" panose="02040503050406030204" pitchFamily="18" charset="0"/>
                      </a:rPr>
                      <m:t>=480</m:t>
                    </m:r>
                    <m:f>
                      <m:fPr>
                        <m:ctrlPr>
                          <a:rPr lang="pt-BR" sz="1200" i="1">
                            <a:latin typeface="Cambria Math" panose="02040503050406030204" pitchFamily="18" charset="0"/>
                          </a:rPr>
                        </m:ctrlPr>
                      </m:fPr>
                      <m:num>
                        <m:r>
                          <a:rPr lang="it-IT" sz="1200" b="0" i="1" smtClean="0">
                            <a:latin typeface="Cambria Math" panose="02040503050406030204" pitchFamily="18" charset="0"/>
                          </a:rPr>
                          <m:t>𝑀𝐵</m:t>
                        </m:r>
                      </m:num>
                      <m:den>
                        <m:r>
                          <a:rPr lang="it-IT" sz="1200" i="1">
                            <a:latin typeface="Cambria Math" panose="02040503050406030204" pitchFamily="18" charset="0"/>
                          </a:rPr>
                          <m:t>𝑑𝑎𝑦</m:t>
                        </m:r>
                        <m:r>
                          <a:rPr lang="it-IT" sz="1200" i="1">
                            <a:latin typeface="Cambria Math" panose="02040503050406030204" pitchFamily="18" charset="0"/>
                          </a:rPr>
                          <m:t>⋅</m:t>
                        </m:r>
                        <m:r>
                          <a:rPr lang="it-IT" sz="1200" i="1">
                            <a:latin typeface="Cambria Math" panose="02040503050406030204" pitchFamily="18" charset="0"/>
                          </a:rPr>
                          <m:t>𝑓𝑖𝑒𝑙𝑑</m:t>
                        </m:r>
                      </m:den>
                    </m:f>
                    <m:r>
                      <a:rPr lang="it-IT" sz="1200" b="0" i="1" smtClean="0">
                        <a:latin typeface="Cambria Math" panose="02040503050406030204" pitchFamily="18" charset="0"/>
                      </a:rPr>
                      <m:t> ~ </m:t>
                    </m:r>
                    <m:r>
                      <a:rPr lang="it-IT" sz="1200" b="0" i="1" smtClean="0">
                        <a:solidFill>
                          <a:srgbClr val="7030A0"/>
                        </a:solidFill>
                        <a:latin typeface="Cambria Math" panose="02040503050406030204" pitchFamily="18" charset="0"/>
                      </a:rPr>
                      <m:t>500</m:t>
                    </m:r>
                    <m:f>
                      <m:fPr>
                        <m:ctrlPr>
                          <a:rPr lang="pt-BR" sz="1200" i="1">
                            <a:solidFill>
                              <a:srgbClr val="7030A0"/>
                            </a:solidFill>
                            <a:latin typeface="Cambria Math" panose="02040503050406030204" pitchFamily="18" charset="0"/>
                          </a:rPr>
                        </m:ctrlPr>
                      </m:fPr>
                      <m:num>
                        <m:r>
                          <a:rPr lang="it-IT" sz="1200" i="1">
                            <a:solidFill>
                              <a:srgbClr val="7030A0"/>
                            </a:solidFill>
                            <a:latin typeface="Cambria Math" panose="02040503050406030204" pitchFamily="18" charset="0"/>
                          </a:rPr>
                          <m:t>𝑀𝐵</m:t>
                        </m:r>
                      </m:num>
                      <m:den>
                        <m:r>
                          <a:rPr lang="it-IT" sz="1200" i="1">
                            <a:solidFill>
                              <a:srgbClr val="7030A0"/>
                            </a:solidFill>
                            <a:latin typeface="Cambria Math" panose="02040503050406030204" pitchFamily="18" charset="0"/>
                          </a:rPr>
                          <m:t>𝑑𝑎𝑦</m:t>
                        </m:r>
                        <m:r>
                          <a:rPr lang="it-IT" sz="1200" i="1">
                            <a:solidFill>
                              <a:srgbClr val="7030A0"/>
                            </a:solidFill>
                            <a:latin typeface="Cambria Math" panose="02040503050406030204" pitchFamily="18" charset="0"/>
                          </a:rPr>
                          <m:t>⋅</m:t>
                        </m:r>
                        <m:r>
                          <a:rPr lang="it-IT" sz="1200" i="1">
                            <a:solidFill>
                              <a:srgbClr val="7030A0"/>
                            </a:solidFill>
                            <a:latin typeface="Cambria Math" panose="02040503050406030204" pitchFamily="18" charset="0"/>
                          </a:rPr>
                          <m:t>𝑓𝑖𝑒𝑙𝑑</m:t>
                        </m:r>
                      </m:den>
                    </m:f>
                  </m:oMath>
                </a14:m>
                <a:endParaRPr lang="en-US" sz="1200" dirty="0"/>
              </a:p>
              <a:p>
                <a:pPr lvl="2"/>
                <a:r>
                  <a:rPr lang="en-US" sz="1400" dirty="0">
                    <a:solidFill>
                      <a:srgbClr val="FF5050"/>
                    </a:solidFill>
                  </a:rPr>
                  <a:t>Monitoring</a:t>
                </a:r>
                <a:r>
                  <a:rPr lang="en-US" sz="1400" dirty="0"/>
                  <a:t> the crop/weed; assuming 2 images/day</a:t>
                </a:r>
              </a:p>
              <a:p>
                <a:pPr lvl="3"/>
                <a14:m>
                  <m:oMath xmlns:m="http://schemas.openxmlformats.org/officeDocument/2006/math">
                    <m:r>
                      <a:rPr lang="it-IT" sz="1200" b="0" i="0" smtClean="0">
                        <a:latin typeface="Cambria Math" panose="02040503050406030204" pitchFamily="18" charset="0"/>
                      </a:rPr>
                      <m:t>2</m:t>
                    </m:r>
                    <m:f>
                      <m:fPr>
                        <m:ctrlPr>
                          <a:rPr lang="pt-BR" sz="1200" i="1" smtClean="0">
                            <a:latin typeface="Cambria Math" panose="02040503050406030204" pitchFamily="18" charset="0"/>
                          </a:rPr>
                        </m:ctrlPr>
                      </m:fPr>
                      <m:num>
                        <m:r>
                          <a:rPr lang="it-IT" sz="1200" b="0" i="1" smtClean="0">
                            <a:latin typeface="Cambria Math" panose="02040503050406030204" pitchFamily="18" charset="0"/>
                          </a:rPr>
                          <m:t>𝑖𝑚𝑎𝑔𝑒</m:t>
                        </m:r>
                      </m:num>
                      <m:den>
                        <m:r>
                          <a:rPr lang="it-IT" sz="1200" b="0" i="1" smtClean="0">
                            <a:latin typeface="Cambria Math" panose="02040503050406030204" pitchFamily="18" charset="0"/>
                          </a:rPr>
                          <m:t>𝑑𝑎𝑦</m:t>
                        </m:r>
                      </m:den>
                    </m:f>
                    <m:r>
                      <a:rPr lang="it-IT" sz="1200" b="0" i="1" smtClean="0">
                        <a:latin typeface="Cambria Math" panose="02040503050406030204" pitchFamily="18" charset="0"/>
                      </a:rPr>
                      <m:t> ⋅8</m:t>
                    </m:r>
                    <m:f>
                      <m:fPr>
                        <m:ctrlPr>
                          <a:rPr lang="pt-BR" sz="1200" i="1">
                            <a:latin typeface="Cambria Math" panose="02040503050406030204" pitchFamily="18" charset="0"/>
                          </a:rPr>
                        </m:ctrlPr>
                      </m:fPr>
                      <m:num>
                        <m:r>
                          <a:rPr lang="it-IT" sz="1200" b="0" i="1" smtClean="0">
                            <a:latin typeface="Cambria Math" panose="02040503050406030204" pitchFamily="18" charset="0"/>
                          </a:rPr>
                          <m:t>𝑐𝑎𝑚𝑒𝑟𝑎</m:t>
                        </m:r>
                      </m:num>
                      <m:den>
                        <m:r>
                          <a:rPr lang="it-IT" sz="1200" b="0" i="1" smtClean="0">
                            <a:latin typeface="Cambria Math" panose="02040503050406030204" pitchFamily="18" charset="0"/>
                          </a:rPr>
                          <m:t>𝑓𝑖𝑒𝑙𝑑</m:t>
                        </m:r>
                      </m:den>
                    </m:f>
                    <m:r>
                      <a:rPr lang="it-IT" sz="1200" b="0" i="1" smtClean="0">
                        <a:latin typeface="Cambria Math" panose="02040503050406030204" pitchFamily="18" charset="0"/>
                      </a:rPr>
                      <m:t>=16</m:t>
                    </m:r>
                    <m:f>
                      <m:fPr>
                        <m:ctrlPr>
                          <a:rPr lang="pt-BR" sz="1200" i="1">
                            <a:latin typeface="Cambria Math" panose="02040503050406030204" pitchFamily="18" charset="0"/>
                          </a:rPr>
                        </m:ctrlPr>
                      </m:fPr>
                      <m:num>
                        <m:r>
                          <a:rPr lang="it-IT" sz="1200" b="0" i="1" smtClean="0">
                            <a:latin typeface="Cambria Math" panose="02040503050406030204" pitchFamily="18" charset="0"/>
                          </a:rPr>
                          <m:t>𝑖𝑚𝑎𝑔𝑒</m:t>
                        </m:r>
                      </m:num>
                      <m:den>
                        <m:r>
                          <a:rPr lang="it-IT" sz="1200" b="0" i="1" smtClean="0">
                            <a:latin typeface="Cambria Math" panose="02040503050406030204" pitchFamily="18" charset="0"/>
                          </a:rPr>
                          <m:t>𝑑𝑎𝑦</m:t>
                        </m:r>
                        <m:r>
                          <a:rPr lang="it-IT" sz="1200" b="0" i="1" smtClean="0">
                            <a:latin typeface="Cambria Math" panose="02040503050406030204" pitchFamily="18" charset="0"/>
                          </a:rPr>
                          <m:t>⋅</m:t>
                        </m:r>
                        <m:r>
                          <a:rPr lang="it-IT" sz="1200" b="0" i="1" smtClean="0">
                            <a:latin typeface="Cambria Math" panose="02040503050406030204" pitchFamily="18" charset="0"/>
                          </a:rPr>
                          <m:t>𝑓𝑖𝑒𝑙𝑑</m:t>
                        </m:r>
                      </m:den>
                    </m:f>
                  </m:oMath>
                </a14:m>
                <a:endParaRPr lang="en-US" sz="1200" dirty="0"/>
              </a:p>
              <a:p>
                <a:pPr lvl="3"/>
                <a14:m>
                  <m:oMath xmlns:m="http://schemas.openxmlformats.org/officeDocument/2006/math">
                    <m:r>
                      <a:rPr lang="it-IT" sz="1200" b="0" i="1" smtClean="0">
                        <a:latin typeface="Cambria Math" panose="02040503050406030204" pitchFamily="18" charset="0"/>
                      </a:rPr>
                      <m:t>16</m:t>
                    </m:r>
                    <m:f>
                      <m:fPr>
                        <m:ctrlPr>
                          <a:rPr lang="pt-BR" sz="1200" i="1">
                            <a:latin typeface="Cambria Math" panose="02040503050406030204" pitchFamily="18" charset="0"/>
                          </a:rPr>
                        </m:ctrlPr>
                      </m:fPr>
                      <m:num>
                        <m:r>
                          <a:rPr lang="it-IT" sz="1200" b="0" i="1" smtClean="0">
                            <a:latin typeface="Cambria Math" panose="02040503050406030204" pitchFamily="18" charset="0"/>
                          </a:rPr>
                          <m:t>𝑖𝑚𝑎𝑔𝑒</m:t>
                        </m:r>
                      </m:num>
                      <m:den>
                        <m:r>
                          <a:rPr lang="it-IT" sz="1200" b="0" i="1" smtClean="0">
                            <a:latin typeface="Cambria Math" panose="02040503050406030204" pitchFamily="18" charset="0"/>
                          </a:rPr>
                          <m:t>𝑑𝑎𝑦</m:t>
                        </m:r>
                        <m:r>
                          <a:rPr lang="it-IT" sz="1200" b="0" i="1" smtClean="0">
                            <a:latin typeface="Cambria Math" panose="02040503050406030204" pitchFamily="18" charset="0"/>
                          </a:rPr>
                          <m:t>⋅</m:t>
                        </m:r>
                        <m:r>
                          <a:rPr lang="it-IT" sz="1200" b="0" i="1" smtClean="0">
                            <a:latin typeface="Cambria Math" panose="02040503050406030204" pitchFamily="18" charset="0"/>
                          </a:rPr>
                          <m:t>𝑓𝑖𝑒𝑙𝑑</m:t>
                        </m:r>
                      </m:den>
                    </m:f>
                    <m:r>
                      <a:rPr lang="it-IT" sz="1200" i="1">
                        <a:latin typeface="Cambria Math" panose="02040503050406030204" pitchFamily="18" charset="0"/>
                      </a:rPr>
                      <m:t>⋅</m:t>
                    </m:r>
                    <m:r>
                      <a:rPr lang="it-IT" sz="1200" b="0" i="1" smtClean="0">
                        <a:latin typeface="Cambria Math" panose="02040503050406030204" pitchFamily="18" charset="0"/>
                      </a:rPr>
                      <m:t>3</m:t>
                    </m:r>
                    <m:f>
                      <m:fPr>
                        <m:ctrlPr>
                          <a:rPr lang="pt-BR" sz="1200" i="1">
                            <a:latin typeface="Cambria Math" panose="02040503050406030204" pitchFamily="18" charset="0"/>
                          </a:rPr>
                        </m:ctrlPr>
                      </m:fPr>
                      <m:num>
                        <m:r>
                          <a:rPr lang="it-IT" sz="1200" b="0" i="1" smtClean="0">
                            <a:latin typeface="Cambria Math" panose="02040503050406030204" pitchFamily="18" charset="0"/>
                          </a:rPr>
                          <m:t>𝑀𝐵</m:t>
                        </m:r>
                      </m:num>
                      <m:den>
                        <m:r>
                          <a:rPr lang="it-IT" sz="1200" b="0" i="1" smtClean="0">
                            <a:latin typeface="Cambria Math" panose="02040503050406030204" pitchFamily="18" charset="0"/>
                          </a:rPr>
                          <m:t>𝑖𝑚𝑎𝑔𝑒</m:t>
                        </m:r>
                      </m:den>
                    </m:f>
                    <m:r>
                      <a:rPr lang="it-IT" sz="1200" b="0" i="1" smtClean="0">
                        <a:latin typeface="Cambria Math" panose="02040503050406030204" pitchFamily="18" charset="0"/>
                      </a:rPr>
                      <m:t>=48</m:t>
                    </m:r>
                    <m:f>
                      <m:fPr>
                        <m:ctrlPr>
                          <a:rPr lang="pt-BR" sz="1200" i="1">
                            <a:latin typeface="Cambria Math" panose="02040503050406030204" pitchFamily="18" charset="0"/>
                          </a:rPr>
                        </m:ctrlPr>
                      </m:fPr>
                      <m:num>
                        <m:r>
                          <a:rPr lang="it-IT" sz="1200" b="0" i="1" smtClean="0">
                            <a:latin typeface="Cambria Math" panose="02040503050406030204" pitchFamily="18" charset="0"/>
                          </a:rPr>
                          <m:t>𝑀𝐵</m:t>
                        </m:r>
                      </m:num>
                      <m:den>
                        <m:r>
                          <a:rPr lang="it-IT" sz="1200" i="1">
                            <a:latin typeface="Cambria Math" panose="02040503050406030204" pitchFamily="18" charset="0"/>
                          </a:rPr>
                          <m:t>𝑑𝑎𝑦</m:t>
                        </m:r>
                        <m:r>
                          <a:rPr lang="it-IT" sz="1200" i="1">
                            <a:latin typeface="Cambria Math" panose="02040503050406030204" pitchFamily="18" charset="0"/>
                          </a:rPr>
                          <m:t>⋅</m:t>
                        </m:r>
                        <m:r>
                          <a:rPr lang="it-IT" sz="1200" i="1">
                            <a:latin typeface="Cambria Math" panose="02040503050406030204" pitchFamily="18" charset="0"/>
                          </a:rPr>
                          <m:t>𝑓𝑖𝑒𝑙𝑑</m:t>
                        </m:r>
                      </m:den>
                    </m:f>
                    <m:r>
                      <a:rPr lang="it-IT" sz="1200" b="0" i="1" smtClean="0">
                        <a:latin typeface="Cambria Math" panose="02040503050406030204" pitchFamily="18" charset="0"/>
                      </a:rPr>
                      <m:t> ~ </m:t>
                    </m:r>
                    <m:r>
                      <a:rPr lang="it-IT" sz="1200" b="0" i="1" smtClean="0">
                        <a:solidFill>
                          <a:srgbClr val="7030A0"/>
                        </a:solidFill>
                        <a:latin typeface="Cambria Math" panose="02040503050406030204" pitchFamily="18" charset="0"/>
                      </a:rPr>
                      <m:t>50</m:t>
                    </m:r>
                    <m:f>
                      <m:fPr>
                        <m:ctrlPr>
                          <a:rPr lang="pt-BR" sz="1200" i="1">
                            <a:solidFill>
                              <a:srgbClr val="7030A0"/>
                            </a:solidFill>
                            <a:latin typeface="Cambria Math" panose="02040503050406030204" pitchFamily="18" charset="0"/>
                          </a:rPr>
                        </m:ctrlPr>
                      </m:fPr>
                      <m:num>
                        <m:r>
                          <a:rPr lang="it-IT" sz="1200" i="1">
                            <a:solidFill>
                              <a:srgbClr val="7030A0"/>
                            </a:solidFill>
                            <a:latin typeface="Cambria Math" panose="02040503050406030204" pitchFamily="18" charset="0"/>
                          </a:rPr>
                          <m:t>𝑀𝐵</m:t>
                        </m:r>
                      </m:num>
                      <m:den>
                        <m:r>
                          <a:rPr lang="it-IT" sz="1200" i="1">
                            <a:solidFill>
                              <a:srgbClr val="7030A0"/>
                            </a:solidFill>
                            <a:latin typeface="Cambria Math" panose="02040503050406030204" pitchFamily="18" charset="0"/>
                          </a:rPr>
                          <m:t>𝑑𝑎𝑦</m:t>
                        </m:r>
                        <m:r>
                          <a:rPr lang="it-IT" sz="1200" i="1">
                            <a:solidFill>
                              <a:srgbClr val="7030A0"/>
                            </a:solidFill>
                            <a:latin typeface="Cambria Math" panose="02040503050406030204" pitchFamily="18" charset="0"/>
                          </a:rPr>
                          <m:t>⋅</m:t>
                        </m:r>
                        <m:r>
                          <a:rPr lang="it-IT" sz="1200" i="1">
                            <a:solidFill>
                              <a:srgbClr val="7030A0"/>
                            </a:solidFill>
                            <a:latin typeface="Cambria Math" panose="02040503050406030204" pitchFamily="18" charset="0"/>
                          </a:rPr>
                          <m:t>𝑓𝑖𝑒𝑙𝑑</m:t>
                        </m:r>
                      </m:den>
                    </m:f>
                  </m:oMath>
                </a14:m>
                <a:endParaRPr lang="en-US" sz="1200" dirty="0"/>
              </a:p>
              <a:p>
                <a:pPr lvl="1"/>
                <a:r>
                  <a:rPr lang="en-US" sz="1600" dirty="0">
                    <a:solidFill>
                      <a:srgbClr val="0070C0"/>
                    </a:solidFill>
                  </a:rPr>
                  <a:t>Weather station: </a:t>
                </a:r>
                <a:r>
                  <a:rPr lang="en-US" sz="1600" dirty="0"/>
                  <a:t>24 measurement/day for humidity/solar radiation/temperature/wind; 1KB/measurement</a:t>
                </a:r>
                <a:endParaRPr lang="en-US" sz="1200" dirty="0"/>
              </a:p>
              <a:p>
                <a:pPr lvl="2"/>
                <a14:m>
                  <m:oMath xmlns:m="http://schemas.openxmlformats.org/officeDocument/2006/math">
                    <m:r>
                      <a:rPr lang="it-IT" sz="1400" b="0" i="0" smtClean="0">
                        <a:latin typeface="Cambria Math" panose="02040503050406030204" pitchFamily="18" charset="0"/>
                      </a:rPr>
                      <m:t>24</m:t>
                    </m:r>
                    <m:f>
                      <m:fPr>
                        <m:ctrlPr>
                          <a:rPr lang="pt-BR" sz="1400" i="1" smtClean="0">
                            <a:latin typeface="Cambria Math" panose="02040503050406030204" pitchFamily="18" charset="0"/>
                          </a:rPr>
                        </m:ctrlPr>
                      </m:fPr>
                      <m:num>
                        <m:r>
                          <a:rPr lang="it-IT" sz="1400" b="0" i="1" smtClean="0">
                            <a:latin typeface="Cambria Math" panose="02040503050406030204" pitchFamily="18" charset="0"/>
                          </a:rPr>
                          <m:t>𝑠𝑎𝑚𝑝𝑙𝑒</m:t>
                        </m:r>
                      </m:num>
                      <m:den>
                        <m:r>
                          <a:rPr lang="it-IT" sz="1400" b="0" i="1" smtClean="0">
                            <a:latin typeface="Cambria Math" panose="02040503050406030204" pitchFamily="18" charset="0"/>
                          </a:rPr>
                          <m:t>𝑑𝑎𝑦</m:t>
                        </m:r>
                      </m:den>
                    </m:f>
                    <m:r>
                      <a:rPr lang="it-IT" sz="1400" b="0" i="1" smtClean="0">
                        <a:latin typeface="Cambria Math" panose="02040503050406030204" pitchFamily="18" charset="0"/>
                      </a:rPr>
                      <m:t> ⋅4</m:t>
                    </m:r>
                    <m:f>
                      <m:fPr>
                        <m:ctrlPr>
                          <a:rPr lang="pt-BR" sz="1400" i="1" smtClean="0">
                            <a:latin typeface="Cambria Math" panose="02040503050406030204" pitchFamily="18" charset="0"/>
                          </a:rPr>
                        </m:ctrlPr>
                      </m:fPr>
                      <m:num>
                        <m:r>
                          <a:rPr lang="it-IT" sz="1400" b="0" i="1" smtClean="0">
                            <a:latin typeface="Cambria Math" panose="02040503050406030204" pitchFamily="18" charset="0"/>
                          </a:rPr>
                          <m:t>𝑚𝑒𝑎𝑠𝑢𝑟𝑒𝑚𝑒𝑛𝑡</m:t>
                        </m:r>
                      </m:num>
                      <m:den>
                        <m:r>
                          <a:rPr lang="it-IT" sz="1400" b="0" i="1" smtClean="0">
                            <a:latin typeface="Cambria Math" panose="02040503050406030204" pitchFamily="18" charset="0"/>
                          </a:rPr>
                          <m:t>𝑠𝑎𝑚𝑝𝑙𝑒</m:t>
                        </m:r>
                      </m:den>
                    </m:f>
                    <m:r>
                      <a:rPr lang="it-IT" sz="1400" b="0" i="1" smtClean="0">
                        <a:latin typeface="Cambria Math" panose="02040503050406030204" pitchFamily="18" charset="0"/>
                      </a:rPr>
                      <m:t>⋅1</m:t>
                    </m:r>
                    <m:f>
                      <m:fPr>
                        <m:ctrlPr>
                          <a:rPr lang="pt-BR" sz="1400" i="1">
                            <a:latin typeface="Cambria Math" panose="02040503050406030204" pitchFamily="18" charset="0"/>
                          </a:rPr>
                        </m:ctrlPr>
                      </m:fPr>
                      <m:num>
                        <m:r>
                          <a:rPr lang="it-IT" sz="1400" b="0" i="1" smtClean="0">
                            <a:latin typeface="Cambria Math" panose="02040503050406030204" pitchFamily="18" charset="0"/>
                          </a:rPr>
                          <m:t>𝑤𝑒𝑎𝑡h𝑒𝑟</m:t>
                        </m:r>
                        <m:r>
                          <a:rPr lang="it-IT" sz="1400" b="0" i="1" smtClean="0">
                            <a:latin typeface="Cambria Math" panose="02040503050406030204" pitchFamily="18" charset="0"/>
                          </a:rPr>
                          <m:t> </m:t>
                        </m:r>
                        <m:r>
                          <a:rPr lang="it-IT" sz="1400" b="0" i="1" smtClean="0">
                            <a:latin typeface="Cambria Math" panose="02040503050406030204" pitchFamily="18" charset="0"/>
                          </a:rPr>
                          <m:t>𝑠𝑡𝑎𝑡𝑖𝑜𝑛</m:t>
                        </m:r>
                      </m:num>
                      <m:den>
                        <m:r>
                          <a:rPr lang="it-IT" sz="1400" b="0" i="1" smtClean="0">
                            <a:latin typeface="Cambria Math" panose="02040503050406030204" pitchFamily="18" charset="0"/>
                          </a:rPr>
                          <m:t>𝑓𝑖𝑒𝑙𝑑</m:t>
                        </m:r>
                      </m:den>
                    </m:f>
                    <m:r>
                      <a:rPr lang="it-IT" sz="1400" b="0" i="1" smtClean="0">
                        <a:latin typeface="Cambria Math" panose="02040503050406030204" pitchFamily="18" charset="0"/>
                      </a:rPr>
                      <m:t>=96</m:t>
                    </m:r>
                    <m:f>
                      <m:fPr>
                        <m:ctrlPr>
                          <a:rPr lang="pt-BR" sz="1400" i="1">
                            <a:latin typeface="Cambria Math" panose="02040503050406030204" pitchFamily="18" charset="0"/>
                          </a:rPr>
                        </m:ctrlPr>
                      </m:fPr>
                      <m:num>
                        <m:r>
                          <a:rPr lang="it-IT" sz="1400" b="0" i="1" smtClean="0">
                            <a:latin typeface="Cambria Math" panose="02040503050406030204" pitchFamily="18" charset="0"/>
                          </a:rPr>
                          <m:t>𝑚𝑒𝑎𝑠𝑢𝑟𝑒𝑚𝑒𝑛𝑡</m:t>
                        </m:r>
                      </m:num>
                      <m:den>
                        <m:r>
                          <a:rPr lang="it-IT" sz="1400" b="0" i="1" smtClean="0">
                            <a:latin typeface="Cambria Math" panose="02040503050406030204" pitchFamily="18" charset="0"/>
                          </a:rPr>
                          <m:t>𝑑𝑎𝑦</m:t>
                        </m:r>
                        <m:r>
                          <a:rPr lang="it-IT" sz="1400" b="0" i="1" smtClean="0">
                            <a:latin typeface="Cambria Math" panose="02040503050406030204" pitchFamily="18" charset="0"/>
                          </a:rPr>
                          <m:t>⋅</m:t>
                        </m:r>
                        <m:r>
                          <a:rPr lang="it-IT" sz="1400" b="0" i="1" smtClean="0">
                            <a:latin typeface="Cambria Math" panose="02040503050406030204" pitchFamily="18" charset="0"/>
                          </a:rPr>
                          <m:t>𝑓𝑖𝑒𝑙𝑑</m:t>
                        </m:r>
                      </m:den>
                    </m:f>
                  </m:oMath>
                </a14:m>
                <a:endParaRPr lang="en-US" sz="1400" dirty="0"/>
              </a:p>
              <a:p>
                <a:pPr lvl="2"/>
                <a14:m>
                  <m:oMath xmlns:m="http://schemas.openxmlformats.org/officeDocument/2006/math">
                    <m:r>
                      <a:rPr lang="it-IT" sz="1400" b="0" i="1" smtClean="0">
                        <a:latin typeface="Cambria Math" panose="02040503050406030204" pitchFamily="18" charset="0"/>
                      </a:rPr>
                      <m:t>96</m:t>
                    </m:r>
                    <m:f>
                      <m:fPr>
                        <m:ctrlPr>
                          <a:rPr lang="pt-BR" sz="1400" i="1">
                            <a:latin typeface="Cambria Math" panose="02040503050406030204" pitchFamily="18" charset="0"/>
                          </a:rPr>
                        </m:ctrlPr>
                      </m:fPr>
                      <m:num>
                        <m:r>
                          <a:rPr lang="it-IT" sz="1400" b="0" i="1" smtClean="0">
                            <a:latin typeface="Cambria Math" panose="02040503050406030204" pitchFamily="18" charset="0"/>
                          </a:rPr>
                          <m:t>𝑚𝑒𝑎𝑠𝑢𝑟𝑒𝑚𝑒𝑛𝑡</m:t>
                        </m:r>
                      </m:num>
                      <m:den>
                        <m:r>
                          <a:rPr lang="it-IT" sz="1400" b="0" i="1" smtClean="0">
                            <a:latin typeface="Cambria Math" panose="02040503050406030204" pitchFamily="18" charset="0"/>
                          </a:rPr>
                          <m:t>𝑑𝑎𝑦</m:t>
                        </m:r>
                        <m:r>
                          <a:rPr lang="it-IT" sz="1400" b="0" i="1" smtClean="0">
                            <a:latin typeface="Cambria Math" panose="02040503050406030204" pitchFamily="18" charset="0"/>
                          </a:rPr>
                          <m:t>⋅</m:t>
                        </m:r>
                        <m:r>
                          <a:rPr lang="it-IT" sz="1400" b="0" i="1" smtClean="0">
                            <a:latin typeface="Cambria Math" panose="02040503050406030204" pitchFamily="18" charset="0"/>
                          </a:rPr>
                          <m:t>𝑓𝑖𝑒𝑙𝑑</m:t>
                        </m:r>
                      </m:den>
                    </m:f>
                    <m:r>
                      <a:rPr lang="it-IT" sz="1400" i="1">
                        <a:latin typeface="Cambria Math" panose="02040503050406030204" pitchFamily="18" charset="0"/>
                      </a:rPr>
                      <m:t>⋅</m:t>
                    </m:r>
                    <m:r>
                      <a:rPr lang="it-IT" sz="1400" b="0" i="1" smtClean="0">
                        <a:latin typeface="Cambria Math" panose="02040503050406030204" pitchFamily="18" charset="0"/>
                      </a:rPr>
                      <m:t>1</m:t>
                    </m:r>
                    <m:f>
                      <m:fPr>
                        <m:ctrlPr>
                          <a:rPr lang="pt-BR" sz="1400" i="1">
                            <a:latin typeface="Cambria Math" panose="02040503050406030204" pitchFamily="18" charset="0"/>
                          </a:rPr>
                        </m:ctrlPr>
                      </m:fPr>
                      <m:num>
                        <m:r>
                          <a:rPr lang="it-IT" sz="1400" b="0" i="1" smtClean="0">
                            <a:latin typeface="Cambria Math" panose="02040503050406030204" pitchFamily="18" charset="0"/>
                          </a:rPr>
                          <m:t>𝐾</m:t>
                        </m:r>
                        <m:r>
                          <a:rPr lang="it-IT" sz="1400" i="1">
                            <a:latin typeface="Cambria Math" panose="02040503050406030204" pitchFamily="18" charset="0"/>
                          </a:rPr>
                          <m:t>𝐵</m:t>
                        </m:r>
                      </m:num>
                      <m:den>
                        <m:r>
                          <a:rPr lang="it-IT" sz="1400" b="0" i="1" smtClean="0">
                            <a:latin typeface="Cambria Math" panose="02040503050406030204" pitchFamily="18" charset="0"/>
                          </a:rPr>
                          <m:t>𝑚𝑒𝑎𝑠𝑢𝑟𝑒𝑚𝑒𝑛𝑡</m:t>
                        </m:r>
                      </m:den>
                    </m:f>
                    <m:r>
                      <a:rPr lang="it-IT" sz="1400" i="1">
                        <a:latin typeface="Cambria Math" panose="02040503050406030204" pitchFamily="18" charset="0"/>
                      </a:rPr>
                      <m:t>=</m:t>
                    </m:r>
                    <m:r>
                      <a:rPr lang="it-IT" sz="1400" b="0" i="1" smtClean="0">
                        <a:latin typeface="Cambria Math" panose="02040503050406030204" pitchFamily="18" charset="0"/>
                      </a:rPr>
                      <m:t>96</m:t>
                    </m:r>
                    <m:f>
                      <m:fPr>
                        <m:ctrlPr>
                          <a:rPr lang="pt-BR" sz="1400" i="1">
                            <a:latin typeface="Cambria Math" panose="02040503050406030204" pitchFamily="18" charset="0"/>
                          </a:rPr>
                        </m:ctrlPr>
                      </m:fPr>
                      <m:num>
                        <m:r>
                          <a:rPr lang="it-IT" sz="1400" b="0" i="1" smtClean="0">
                            <a:latin typeface="Cambria Math" panose="02040503050406030204" pitchFamily="18" charset="0"/>
                          </a:rPr>
                          <m:t>𝐾</m:t>
                        </m:r>
                        <m:r>
                          <a:rPr lang="it-IT" sz="1400" i="1">
                            <a:latin typeface="Cambria Math" panose="02040503050406030204" pitchFamily="18" charset="0"/>
                          </a:rPr>
                          <m:t>𝐵</m:t>
                        </m:r>
                      </m:num>
                      <m:den>
                        <m:r>
                          <a:rPr lang="it-IT" sz="1400" i="1">
                            <a:latin typeface="Cambria Math" panose="02040503050406030204" pitchFamily="18" charset="0"/>
                          </a:rPr>
                          <m:t>𝑑𝑎𝑦</m:t>
                        </m:r>
                        <m:r>
                          <a:rPr lang="it-IT" sz="1400" i="1">
                            <a:latin typeface="Cambria Math" panose="02040503050406030204" pitchFamily="18" charset="0"/>
                          </a:rPr>
                          <m:t>⋅</m:t>
                        </m:r>
                        <m:r>
                          <a:rPr lang="it-IT" sz="1400" i="1">
                            <a:latin typeface="Cambria Math" panose="02040503050406030204" pitchFamily="18" charset="0"/>
                          </a:rPr>
                          <m:t>𝑓𝑖𝑒𝑙𝑑</m:t>
                        </m:r>
                      </m:den>
                    </m:f>
                    <m:r>
                      <a:rPr lang="it-IT" sz="1400" i="1">
                        <a:latin typeface="Cambria Math" panose="02040503050406030204" pitchFamily="18" charset="0"/>
                      </a:rPr>
                      <m:t> ~ </m:t>
                    </m:r>
                    <m:r>
                      <a:rPr lang="it-IT" sz="1400" b="0" i="1" smtClean="0">
                        <a:solidFill>
                          <a:srgbClr val="7030A0"/>
                        </a:solidFill>
                        <a:latin typeface="Cambria Math" panose="02040503050406030204" pitchFamily="18" charset="0"/>
                      </a:rPr>
                      <m:t>0.1</m:t>
                    </m:r>
                    <m:f>
                      <m:fPr>
                        <m:ctrlPr>
                          <a:rPr lang="pt-BR" sz="1400" i="1">
                            <a:solidFill>
                              <a:srgbClr val="7030A0"/>
                            </a:solidFill>
                            <a:latin typeface="Cambria Math" panose="02040503050406030204" pitchFamily="18" charset="0"/>
                          </a:rPr>
                        </m:ctrlPr>
                      </m:fPr>
                      <m:num>
                        <m:r>
                          <a:rPr lang="it-IT" sz="1400" i="1">
                            <a:solidFill>
                              <a:srgbClr val="7030A0"/>
                            </a:solidFill>
                            <a:latin typeface="Cambria Math" panose="02040503050406030204" pitchFamily="18" charset="0"/>
                          </a:rPr>
                          <m:t>𝑀𝐵</m:t>
                        </m:r>
                      </m:num>
                      <m:den>
                        <m:r>
                          <a:rPr lang="it-IT" sz="1400" i="1">
                            <a:solidFill>
                              <a:srgbClr val="7030A0"/>
                            </a:solidFill>
                            <a:latin typeface="Cambria Math" panose="02040503050406030204" pitchFamily="18" charset="0"/>
                          </a:rPr>
                          <m:t>𝑑𝑎𝑦</m:t>
                        </m:r>
                        <m:r>
                          <a:rPr lang="it-IT" sz="1400" i="1">
                            <a:solidFill>
                              <a:srgbClr val="7030A0"/>
                            </a:solidFill>
                            <a:latin typeface="Cambria Math" panose="02040503050406030204" pitchFamily="18" charset="0"/>
                          </a:rPr>
                          <m:t>⋅</m:t>
                        </m:r>
                        <m:r>
                          <a:rPr lang="it-IT" sz="1400" i="1">
                            <a:solidFill>
                              <a:srgbClr val="7030A0"/>
                            </a:solidFill>
                            <a:latin typeface="Cambria Math" panose="02040503050406030204" pitchFamily="18" charset="0"/>
                          </a:rPr>
                          <m:t>𝑓𝑖𝑒𝑙𝑑</m:t>
                        </m:r>
                      </m:den>
                    </m:f>
                  </m:oMath>
                </a14:m>
                <a:endParaRPr lang="en-US" sz="1400" dirty="0"/>
              </a:p>
              <a:p>
                <a:pPr lvl="1"/>
                <a:r>
                  <a:rPr lang="en-US" sz="1600" dirty="0">
                    <a:solidFill>
                      <a:srgbClr val="0070C0"/>
                    </a:solidFill>
                  </a:rPr>
                  <a:t>Robot mission:</a:t>
                </a:r>
                <a:r>
                  <a:rPr lang="en-US" sz="1600" dirty="0"/>
                  <a:t> lasts 4 hours, 100 measurement/s from sensor systems; 1KB/measurement </a:t>
                </a:r>
              </a:p>
              <a:p>
                <a:pPr lvl="2"/>
                <a14:m>
                  <m:oMath xmlns:m="http://schemas.openxmlformats.org/officeDocument/2006/math">
                    <m:r>
                      <a:rPr lang="it-IT" sz="1400" b="0" i="1" smtClean="0">
                        <a:latin typeface="Cambria Math" panose="02040503050406030204" pitchFamily="18" charset="0"/>
                      </a:rPr>
                      <m:t>3600</m:t>
                    </m:r>
                    <m:f>
                      <m:fPr>
                        <m:ctrlPr>
                          <a:rPr lang="pt-BR" sz="1400" i="1">
                            <a:latin typeface="Cambria Math" panose="02040503050406030204" pitchFamily="18" charset="0"/>
                          </a:rPr>
                        </m:ctrlPr>
                      </m:fPr>
                      <m:num>
                        <m:r>
                          <a:rPr lang="it-IT" sz="1400" b="0" i="1" smtClean="0">
                            <a:latin typeface="Cambria Math" panose="02040503050406030204" pitchFamily="18" charset="0"/>
                          </a:rPr>
                          <m:t>𝑠𝑒𝑐𝑜𝑛𝑑</m:t>
                        </m:r>
                      </m:num>
                      <m:den>
                        <m:r>
                          <a:rPr lang="it-IT" sz="1400" b="0" i="1" smtClean="0">
                            <a:latin typeface="Cambria Math" panose="02040503050406030204" pitchFamily="18" charset="0"/>
                          </a:rPr>
                          <m:t>h𝑜𝑢𝑟</m:t>
                        </m:r>
                      </m:den>
                    </m:f>
                    <m:r>
                      <a:rPr lang="it-IT" sz="1400" i="1">
                        <a:latin typeface="Cambria Math" panose="02040503050406030204" pitchFamily="18" charset="0"/>
                      </a:rPr>
                      <m:t>⋅</m:t>
                    </m:r>
                    <m:r>
                      <a:rPr lang="it-IT" sz="1400" b="0" i="1" smtClean="0">
                        <a:latin typeface="Cambria Math" panose="02040503050406030204" pitchFamily="18" charset="0"/>
                      </a:rPr>
                      <m:t>4</m:t>
                    </m:r>
                    <m:f>
                      <m:fPr>
                        <m:ctrlPr>
                          <a:rPr lang="pt-BR" sz="1400" i="1">
                            <a:latin typeface="Cambria Math" panose="02040503050406030204" pitchFamily="18" charset="0"/>
                          </a:rPr>
                        </m:ctrlPr>
                      </m:fPr>
                      <m:num>
                        <m:r>
                          <a:rPr lang="it-IT" sz="1400" b="0" i="1" smtClean="0">
                            <a:latin typeface="Cambria Math" panose="02040503050406030204" pitchFamily="18" charset="0"/>
                          </a:rPr>
                          <m:t>h𝑜𝑢𝑟</m:t>
                        </m:r>
                      </m:num>
                      <m:den>
                        <m:r>
                          <a:rPr lang="it-IT" sz="1400" b="0" i="1" smtClean="0">
                            <a:latin typeface="Cambria Math" panose="02040503050406030204" pitchFamily="18" charset="0"/>
                          </a:rPr>
                          <m:t>𝑚𝑖𝑠𝑠𝑖𝑜𝑛</m:t>
                        </m:r>
                      </m:den>
                    </m:f>
                    <m:r>
                      <a:rPr lang="it-IT" sz="1400" i="1">
                        <a:latin typeface="Cambria Math" panose="02040503050406030204" pitchFamily="18" charset="0"/>
                      </a:rPr>
                      <m:t>⋅</m:t>
                    </m:r>
                    <m:r>
                      <a:rPr lang="it-IT" sz="1400" b="0" i="1" smtClean="0">
                        <a:latin typeface="Cambria Math" panose="02040503050406030204" pitchFamily="18" charset="0"/>
                      </a:rPr>
                      <m:t>100</m:t>
                    </m:r>
                    <m:f>
                      <m:fPr>
                        <m:ctrlPr>
                          <a:rPr lang="pt-BR" sz="1400" i="1" smtClean="0">
                            <a:latin typeface="Cambria Math" panose="02040503050406030204" pitchFamily="18" charset="0"/>
                          </a:rPr>
                        </m:ctrlPr>
                      </m:fPr>
                      <m:num>
                        <m:r>
                          <a:rPr lang="it-IT" sz="1400" b="0" i="1" smtClean="0">
                            <a:latin typeface="Cambria Math" panose="02040503050406030204" pitchFamily="18" charset="0"/>
                          </a:rPr>
                          <m:t>𝑚𝑒𝑎𝑠𝑢𝑟𝑒𝑚𝑒𝑛𝑡</m:t>
                        </m:r>
                      </m:num>
                      <m:den>
                        <m:r>
                          <a:rPr lang="it-IT" sz="1400" b="0" i="1" smtClean="0">
                            <a:latin typeface="Cambria Math" panose="02040503050406030204" pitchFamily="18" charset="0"/>
                          </a:rPr>
                          <m:t>𝑠𝑒𝑐𝑜𝑛𝑑</m:t>
                        </m:r>
                      </m:den>
                    </m:f>
                    <m:r>
                      <a:rPr lang="it-IT" sz="1400" b="0" i="1" smtClean="0">
                        <a:latin typeface="Cambria Math" panose="02040503050406030204" pitchFamily="18" charset="0"/>
                      </a:rPr>
                      <m:t>⋅1</m:t>
                    </m:r>
                    <m:f>
                      <m:fPr>
                        <m:ctrlPr>
                          <a:rPr lang="pt-BR" sz="1400" i="1">
                            <a:latin typeface="Cambria Math" panose="02040503050406030204" pitchFamily="18" charset="0"/>
                          </a:rPr>
                        </m:ctrlPr>
                      </m:fPr>
                      <m:num>
                        <m:r>
                          <a:rPr lang="it-IT" sz="1400" b="0" i="1" smtClean="0">
                            <a:latin typeface="Cambria Math" panose="02040503050406030204" pitchFamily="18" charset="0"/>
                          </a:rPr>
                          <m:t>𝑚𝑖𝑠𝑠𝑖𝑜𝑛</m:t>
                        </m:r>
                      </m:num>
                      <m:den>
                        <m:r>
                          <a:rPr lang="it-IT" sz="1400" b="0" i="1" smtClean="0">
                            <a:latin typeface="Cambria Math" panose="02040503050406030204" pitchFamily="18" charset="0"/>
                          </a:rPr>
                          <m:t>𝑑𝑎𝑦</m:t>
                        </m:r>
                        <m:r>
                          <a:rPr lang="it-IT" sz="1400" b="0" i="1" smtClean="0">
                            <a:latin typeface="Cambria Math" panose="02040503050406030204" pitchFamily="18" charset="0"/>
                          </a:rPr>
                          <m:t>⋅</m:t>
                        </m:r>
                        <m:r>
                          <a:rPr lang="it-IT" sz="1400" b="0" i="1" smtClean="0">
                            <a:latin typeface="Cambria Math" panose="02040503050406030204" pitchFamily="18" charset="0"/>
                          </a:rPr>
                          <m:t>𝑓𝑖𝑒𝑙𝑑</m:t>
                        </m:r>
                      </m:den>
                    </m:f>
                    <m:r>
                      <a:rPr lang="it-IT" sz="1400" i="1">
                        <a:latin typeface="Cambria Math" panose="02040503050406030204" pitchFamily="18" charset="0"/>
                      </a:rPr>
                      <m:t>=</m:t>
                    </m:r>
                    <m:r>
                      <a:rPr lang="it-IT" sz="1400" b="0" i="1" smtClean="0">
                        <a:latin typeface="Cambria Math" panose="02040503050406030204" pitchFamily="18" charset="0"/>
                      </a:rPr>
                      <m:t>1 440 000</m:t>
                    </m:r>
                    <m:f>
                      <m:fPr>
                        <m:ctrlPr>
                          <a:rPr lang="pt-BR" sz="1400" i="1">
                            <a:latin typeface="Cambria Math" panose="02040503050406030204" pitchFamily="18" charset="0"/>
                          </a:rPr>
                        </m:ctrlPr>
                      </m:fPr>
                      <m:num>
                        <m:r>
                          <a:rPr lang="it-IT" sz="1400" b="0" i="1" smtClean="0">
                            <a:latin typeface="Cambria Math" panose="02040503050406030204" pitchFamily="18" charset="0"/>
                          </a:rPr>
                          <m:t>𝑚𝑒𝑎𝑠𝑢𝑟𝑒𝑚𝑒𝑛𝑡</m:t>
                        </m:r>
                      </m:num>
                      <m:den>
                        <m:r>
                          <a:rPr lang="it-IT" sz="1400" i="1">
                            <a:latin typeface="Cambria Math" panose="02040503050406030204" pitchFamily="18" charset="0"/>
                          </a:rPr>
                          <m:t>𝑑𝑎𝑦</m:t>
                        </m:r>
                        <m:r>
                          <a:rPr lang="it-IT" sz="1400" i="1">
                            <a:latin typeface="Cambria Math" panose="02040503050406030204" pitchFamily="18" charset="0"/>
                          </a:rPr>
                          <m:t>⋅</m:t>
                        </m:r>
                        <m:r>
                          <a:rPr lang="it-IT" sz="1400" i="1">
                            <a:latin typeface="Cambria Math" panose="02040503050406030204" pitchFamily="18" charset="0"/>
                          </a:rPr>
                          <m:t>𝑓𝑖𝑒𝑙𝑑</m:t>
                        </m:r>
                      </m:den>
                    </m:f>
                  </m:oMath>
                </a14:m>
                <a:endParaRPr lang="it-IT" sz="1400" i="1" dirty="0">
                  <a:latin typeface="Cambria Math" panose="02040503050406030204" pitchFamily="18" charset="0"/>
                </a:endParaRPr>
              </a:p>
              <a:p>
                <a:pPr lvl="2"/>
                <a14:m>
                  <m:oMath xmlns:m="http://schemas.openxmlformats.org/officeDocument/2006/math">
                    <m:r>
                      <a:rPr lang="it-IT" sz="1400" i="1">
                        <a:latin typeface="Cambria Math" panose="02040503050406030204" pitchFamily="18" charset="0"/>
                      </a:rPr>
                      <m:t>1 440 000</m:t>
                    </m:r>
                    <m:f>
                      <m:fPr>
                        <m:ctrlPr>
                          <a:rPr lang="pt-BR" sz="1400" i="1">
                            <a:latin typeface="Cambria Math" panose="02040503050406030204" pitchFamily="18" charset="0"/>
                          </a:rPr>
                        </m:ctrlPr>
                      </m:fPr>
                      <m:num>
                        <m:r>
                          <a:rPr lang="it-IT" sz="1400" i="1">
                            <a:latin typeface="Cambria Math" panose="02040503050406030204" pitchFamily="18" charset="0"/>
                          </a:rPr>
                          <m:t>𝑚𝑒𝑎𝑠𝑢𝑟𝑒𝑚𝑒𝑛𝑡</m:t>
                        </m:r>
                      </m:num>
                      <m:den>
                        <m:r>
                          <a:rPr lang="it-IT" sz="1400" i="1">
                            <a:latin typeface="Cambria Math" panose="02040503050406030204" pitchFamily="18" charset="0"/>
                          </a:rPr>
                          <m:t>𝑑𝑎𝑦</m:t>
                        </m:r>
                        <m:r>
                          <a:rPr lang="it-IT" sz="1400" i="1">
                            <a:latin typeface="Cambria Math" panose="02040503050406030204" pitchFamily="18" charset="0"/>
                          </a:rPr>
                          <m:t>⋅</m:t>
                        </m:r>
                        <m:r>
                          <a:rPr lang="it-IT" sz="1400" i="1">
                            <a:latin typeface="Cambria Math" panose="02040503050406030204" pitchFamily="18" charset="0"/>
                          </a:rPr>
                          <m:t>𝑓𝑖𝑒𝑙𝑑</m:t>
                        </m:r>
                      </m:den>
                    </m:f>
                    <m:r>
                      <a:rPr lang="it-IT" sz="1400" b="0" i="1" smtClean="0">
                        <a:latin typeface="Cambria Math" panose="02040503050406030204" pitchFamily="18" charset="0"/>
                      </a:rPr>
                      <m:t>⋅</m:t>
                    </m:r>
                    <m:r>
                      <a:rPr lang="it-IT" sz="1400" i="1">
                        <a:latin typeface="Cambria Math" panose="02040503050406030204" pitchFamily="18" charset="0"/>
                      </a:rPr>
                      <m:t>1</m:t>
                    </m:r>
                    <m:f>
                      <m:fPr>
                        <m:ctrlPr>
                          <a:rPr lang="pt-BR" sz="1400" i="1">
                            <a:latin typeface="Cambria Math" panose="02040503050406030204" pitchFamily="18" charset="0"/>
                          </a:rPr>
                        </m:ctrlPr>
                      </m:fPr>
                      <m:num>
                        <m:r>
                          <a:rPr lang="it-IT" sz="1400" i="1">
                            <a:latin typeface="Cambria Math" panose="02040503050406030204" pitchFamily="18" charset="0"/>
                          </a:rPr>
                          <m:t>𝐾𝐵</m:t>
                        </m:r>
                      </m:num>
                      <m:den>
                        <m:r>
                          <a:rPr lang="it-IT" sz="1400" i="1">
                            <a:latin typeface="Cambria Math" panose="02040503050406030204" pitchFamily="18" charset="0"/>
                          </a:rPr>
                          <m:t>𝑚𝑒𝑎𝑠𝑢𝑟𝑒𝑚𝑒𝑛𝑡</m:t>
                        </m:r>
                      </m:den>
                    </m:f>
                    <m:r>
                      <a:rPr lang="it-IT" sz="1400" b="0" i="1" smtClean="0">
                        <a:solidFill>
                          <a:schemeClr val="tx1"/>
                        </a:solidFill>
                        <a:latin typeface="Cambria Math" panose="02040503050406030204" pitchFamily="18" charset="0"/>
                      </a:rPr>
                      <m:t>=1.44 </m:t>
                    </m:r>
                    <m:f>
                      <m:fPr>
                        <m:ctrlPr>
                          <a:rPr lang="pt-BR" sz="1400" i="1">
                            <a:solidFill>
                              <a:schemeClr val="tx1"/>
                            </a:solidFill>
                            <a:latin typeface="Cambria Math" panose="02040503050406030204" pitchFamily="18" charset="0"/>
                          </a:rPr>
                        </m:ctrlPr>
                      </m:fPr>
                      <m:num>
                        <m:r>
                          <a:rPr lang="it-IT" sz="1400" b="0" i="1" smtClean="0">
                            <a:solidFill>
                              <a:schemeClr val="tx1"/>
                            </a:solidFill>
                            <a:latin typeface="Cambria Math" panose="02040503050406030204" pitchFamily="18" charset="0"/>
                          </a:rPr>
                          <m:t>𝐺</m:t>
                        </m:r>
                        <m:r>
                          <a:rPr lang="it-IT" sz="1400" i="1">
                            <a:solidFill>
                              <a:schemeClr val="tx1"/>
                            </a:solidFill>
                            <a:latin typeface="Cambria Math" panose="02040503050406030204" pitchFamily="18" charset="0"/>
                          </a:rPr>
                          <m:t>𝐵</m:t>
                        </m:r>
                      </m:num>
                      <m:den>
                        <m:r>
                          <a:rPr lang="it-IT" sz="1400" i="1">
                            <a:latin typeface="Cambria Math" panose="02040503050406030204" pitchFamily="18" charset="0"/>
                          </a:rPr>
                          <m:t>𝑑𝑎𝑦</m:t>
                        </m:r>
                        <m:r>
                          <a:rPr lang="it-IT" sz="1400" i="1">
                            <a:latin typeface="Cambria Math" panose="02040503050406030204" pitchFamily="18" charset="0"/>
                          </a:rPr>
                          <m:t>⋅</m:t>
                        </m:r>
                        <m:r>
                          <a:rPr lang="it-IT" sz="1400" i="1">
                            <a:latin typeface="Cambria Math" panose="02040503050406030204" pitchFamily="18" charset="0"/>
                          </a:rPr>
                          <m:t>𝑓𝑖𝑒𝑙𝑑</m:t>
                        </m:r>
                      </m:den>
                    </m:f>
                    <m:r>
                      <a:rPr lang="it-IT" sz="1400" b="0" i="1" smtClean="0">
                        <a:solidFill>
                          <a:srgbClr val="7030A0"/>
                        </a:solidFill>
                        <a:latin typeface="Cambria Math" panose="02040503050406030204" pitchFamily="18" charset="0"/>
                      </a:rPr>
                      <m:t> ~ 2</m:t>
                    </m:r>
                    <m:f>
                      <m:fPr>
                        <m:ctrlPr>
                          <a:rPr lang="pt-BR" sz="1400" i="1">
                            <a:solidFill>
                              <a:srgbClr val="7030A0"/>
                            </a:solidFill>
                            <a:latin typeface="Cambria Math" panose="02040503050406030204" pitchFamily="18" charset="0"/>
                          </a:rPr>
                        </m:ctrlPr>
                      </m:fPr>
                      <m:num>
                        <m:r>
                          <a:rPr lang="it-IT" sz="1400" i="1">
                            <a:solidFill>
                              <a:srgbClr val="7030A0"/>
                            </a:solidFill>
                            <a:latin typeface="Cambria Math" panose="02040503050406030204" pitchFamily="18" charset="0"/>
                          </a:rPr>
                          <m:t>𝐺𝐵</m:t>
                        </m:r>
                      </m:num>
                      <m:den>
                        <m:r>
                          <a:rPr lang="it-IT" sz="1400" i="1">
                            <a:solidFill>
                              <a:srgbClr val="7030A0"/>
                            </a:solidFill>
                            <a:latin typeface="Cambria Math" panose="02040503050406030204" pitchFamily="18" charset="0"/>
                          </a:rPr>
                          <m:t>𝑑𝑎𝑦</m:t>
                        </m:r>
                        <m:r>
                          <a:rPr lang="it-IT" sz="1400" i="1">
                            <a:solidFill>
                              <a:srgbClr val="7030A0"/>
                            </a:solidFill>
                            <a:latin typeface="Cambria Math" panose="02040503050406030204" pitchFamily="18" charset="0"/>
                          </a:rPr>
                          <m:t>⋅</m:t>
                        </m:r>
                        <m:r>
                          <a:rPr lang="it-IT" sz="1400" i="1">
                            <a:solidFill>
                              <a:srgbClr val="7030A0"/>
                            </a:solidFill>
                            <a:latin typeface="Cambria Math" panose="02040503050406030204" pitchFamily="18" charset="0"/>
                          </a:rPr>
                          <m:t>𝑓𝑖𝑒𝑙𝑑</m:t>
                        </m:r>
                      </m:den>
                    </m:f>
                  </m:oMath>
                </a14:m>
                <a:endParaRPr lang="en-US" sz="1400" dirty="0"/>
              </a:p>
              <a:p>
                <a:pPr lvl="1"/>
                <a:r>
                  <a:rPr lang="en-US" sz="1600" dirty="0">
                    <a:solidFill>
                      <a:srgbClr val="0070C0"/>
                    </a:solidFill>
                  </a:rPr>
                  <a:t>Historic data</a:t>
                </a:r>
                <a:r>
                  <a:rPr lang="en-US" sz="1600" dirty="0"/>
                  <a:t>; worst case of 1KB/document: </a:t>
                </a:r>
                <a:r>
                  <a:rPr lang="en-US" sz="1400" dirty="0"/>
                  <a:t>10</a:t>
                </a:r>
                <a:r>
                  <a:rPr lang="en-US" sz="1400" baseline="30000" dirty="0"/>
                  <a:t>3</a:t>
                </a:r>
                <a:r>
                  <a:rPr lang="en-US" sz="1400" dirty="0"/>
                  <a:t>  </a:t>
                </a:r>
                <a:r>
                  <a:rPr lang="en-US" sz="1400" dirty="0" err="1"/>
                  <a:t>Json</a:t>
                </a:r>
                <a:r>
                  <a:rPr lang="en-US" sz="1400" dirty="0"/>
                  <a:t> documents describing the farm </a:t>
                </a:r>
                <a14:m>
                  <m:oMath xmlns:m="http://schemas.openxmlformats.org/officeDocument/2006/math">
                    <m:r>
                      <a:rPr lang="it-IT" sz="1400" b="0" i="1" smtClean="0">
                        <a:solidFill>
                          <a:srgbClr val="7030A0"/>
                        </a:solidFill>
                        <a:latin typeface="Cambria Math" panose="02040503050406030204" pitchFamily="18" charset="0"/>
                      </a:rPr>
                      <m:t>~ 1</m:t>
                    </m:r>
                    <m:f>
                      <m:fPr>
                        <m:ctrlPr>
                          <a:rPr lang="pt-BR" sz="1400" i="1">
                            <a:solidFill>
                              <a:srgbClr val="7030A0"/>
                            </a:solidFill>
                            <a:latin typeface="Cambria Math" panose="02040503050406030204" pitchFamily="18" charset="0"/>
                          </a:rPr>
                        </m:ctrlPr>
                      </m:fPr>
                      <m:num>
                        <m:r>
                          <a:rPr lang="it-IT" sz="1400" b="0" i="1" smtClean="0">
                            <a:solidFill>
                              <a:srgbClr val="7030A0"/>
                            </a:solidFill>
                            <a:latin typeface="Cambria Math" panose="02040503050406030204" pitchFamily="18" charset="0"/>
                          </a:rPr>
                          <m:t>𝑀</m:t>
                        </m:r>
                        <m:r>
                          <a:rPr lang="it-IT" sz="1400" i="1">
                            <a:solidFill>
                              <a:srgbClr val="7030A0"/>
                            </a:solidFill>
                            <a:latin typeface="Cambria Math" panose="02040503050406030204" pitchFamily="18" charset="0"/>
                          </a:rPr>
                          <m:t>𝐵</m:t>
                        </m:r>
                      </m:num>
                      <m:den>
                        <m:r>
                          <a:rPr lang="it-IT" sz="1400" b="0" i="1" smtClean="0">
                            <a:solidFill>
                              <a:srgbClr val="7030A0"/>
                            </a:solidFill>
                            <a:latin typeface="Cambria Math" panose="02040503050406030204" pitchFamily="18" charset="0"/>
                          </a:rPr>
                          <m:t>𝑓𝑎𝑟𝑚</m:t>
                        </m:r>
                      </m:den>
                    </m:f>
                  </m:oMath>
                </a14:m>
                <a:endParaRPr lang="en-US" sz="1400" dirty="0"/>
              </a:p>
            </p:txBody>
          </p:sp>
        </mc:Choice>
        <mc:Fallback xmlns="">
          <p:sp>
            <p:nvSpPr>
              <p:cNvPr id="7" name="Content Placeholder 6">
                <a:extLst>
                  <a:ext uri="{FF2B5EF4-FFF2-40B4-BE49-F238E27FC236}">
                    <a16:creationId xmlns:a16="http://schemas.microsoft.com/office/drawing/2014/main" id="{101ED489-4DBB-F7C0-E5CA-01934D123AF6}"/>
                  </a:ext>
                </a:extLst>
              </p:cNvPr>
              <p:cNvSpPr>
                <a:spLocks noGrp="1" noRot="1" noChangeAspect="1" noMove="1" noResize="1" noEditPoints="1" noAdjustHandles="1" noChangeArrowheads="1" noChangeShapeType="1" noTextEdit="1"/>
              </p:cNvSpPr>
              <p:nvPr>
                <p:ph idx="1"/>
              </p:nvPr>
            </p:nvSpPr>
            <p:spPr>
              <a:blipFill>
                <a:blip r:embed="rId3"/>
                <a:stretch>
                  <a:fillRect t="-2521" b="-182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722E6E6-D733-C3B0-F52F-858E285C88D9}"/>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B619E8DE-9F9A-B355-7444-D0A6BB9D9DC8}"/>
              </a:ext>
            </a:extLst>
          </p:cNvPr>
          <p:cNvSpPr>
            <a:spLocks noGrp="1"/>
          </p:cNvSpPr>
          <p:nvPr>
            <p:ph type="sldNum" sz="quarter" idx="12"/>
          </p:nvPr>
        </p:nvSpPr>
        <p:spPr/>
        <p:txBody>
          <a:bodyPr/>
          <a:lstStyle/>
          <a:p>
            <a:fld id="{5DD6F1BA-2510-46FC-9346-AB1F3CA1593B}" type="slidenum">
              <a:rPr lang="it-IT" smtClean="0"/>
              <a:pPr/>
              <a:t>239</a:t>
            </a:fld>
            <a:endParaRPr lang="it-IT"/>
          </a:p>
        </p:txBody>
      </p:sp>
      <p:sp>
        <p:nvSpPr>
          <p:cNvPr id="21" name="Content Placeholder 20">
            <a:extLst>
              <a:ext uri="{FF2B5EF4-FFF2-40B4-BE49-F238E27FC236}">
                <a16:creationId xmlns:a16="http://schemas.microsoft.com/office/drawing/2014/main" id="{52C5522E-A03C-3DD6-B276-48E78CC47426}"/>
              </a:ext>
            </a:extLst>
          </p:cNvPr>
          <p:cNvSpPr>
            <a:spLocks noGrp="1"/>
          </p:cNvSpPr>
          <p:nvPr>
            <p:ph idx="13"/>
          </p:nvPr>
        </p:nvSpPr>
        <p:spPr/>
        <p:txBody>
          <a:bodyPr/>
          <a:lstStyle/>
          <a:p>
            <a:br>
              <a:rPr lang="en-US" dirty="0">
                <a:hlinkClick r:id="rId4"/>
              </a:rPr>
            </a:br>
            <a:r>
              <a:rPr lang="en-US" dirty="0">
                <a:hlinkClick r:id="rId4"/>
              </a:rPr>
              <a:t>https://docs.google.com/spreadsheets/d/17zEr62CzyqeIy0vU-DcjEUoxf6bMd3ziLSSeIXvk4Lg/edit?usp=sharing</a:t>
            </a:r>
            <a:r>
              <a:rPr lang="en-US" dirty="0"/>
              <a:t> </a:t>
            </a:r>
          </a:p>
        </p:txBody>
      </p:sp>
    </p:spTree>
    <p:extLst>
      <p:ext uri="{BB962C8B-B14F-4D97-AF65-F5344CB8AC3E}">
        <p14:creationId xmlns:p14="http://schemas.microsoft.com/office/powerpoint/2010/main" val="1587715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it-IT" dirty="0"/>
              <a:t>Data </a:t>
            </a:r>
            <a:r>
              <a:rPr lang="it-IT" dirty="0" err="1"/>
              <a:t>platform</a:t>
            </a:r>
            <a:r>
              <a:rPr lang="it-IT" dirty="0"/>
              <a:t>: DWH vs Data Lake</a:t>
            </a:r>
            <a:endParaRPr lang="en-US" dirty="0"/>
          </a:p>
        </p:txBody>
      </p:sp>
      <p:graphicFrame>
        <p:nvGraphicFramePr>
          <p:cNvPr id="8" name="Segnaposto contenuto 7">
            <a:extLst>
              <a:ext uri="{FF2B5EF4-FFF2-40B4-BE49-F238E27FC236}">
                <a16:creationId xmlns:a16="http://schemas.microsoft.com/office/drawing/2014/main" id="{64CE198E-A447-4F43-4499-A77E5CF6111C}"/>
              </a:ext>
            </a:extLst>
          </p:cNvPr>
          <p:cNvGraphicFramePr>
            <a:graphicFrameLocks noGrp="1"/>
          </p:cNvGraphicFramePr>
          <p:nvPr>
            <p:ph sz="half" idx="1"/>
          </p:nvPr>
        </p:nvGraphicFramePr>
        <p:xfrm>
          <a:off x="594198" y="1593536"/>
          <a:ext cx="11003604" cy="3738442"/>
        </p:xfrm>
        <a:graphic>
          <a:graphicData uri="http://schemas.openxmlformats.org/drawingml/2006/table">
            <a:tbl>
              <a:tblPr/>
              <a:tblGrid>
                <a:gridCol w="2196272">
                  <a:extLst>
                    <a:ext uri="{9D8B030D-6E8A-4147-A177-3AD203B41FA5}">
                      <a16:colId xmlns:a16="http://schemas.microsoft.com/office/drawing/2014/main" val="1250174585"/>
                    </a:ext>
                  </a:extLst>
                </a:gridCol>
                <a:gridCol w="4403666">
                  <a:extLst>
                    <a:ext uri="{9D8B030D-6E8A-4147-A177-3AD203B41FA5}">
                      <a16:colId xmlns:a16="http://schemas.microsoft.com/office/drawing/2014/main" val="319368078"/>
                    </a:ext>
                  </a:extLst>
                </a:gridCol>
                <a:gridCol w="4403666">
                  <a:extLst>
                    <a:ext uri="{9D8B030D-6E8A-4147-A177-3AD203B41FA5}">
                      <a16:colId xmlns:a16="http://schemas.microsoft.com/office/drawing/2014/main" val="535392165"/>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warehouse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lake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938290501"/>
                  </a:ext>
                </a:extLst>
              </a:tr>
              <a:tr h="450574">
                <a:tc>
                  <a:txBody>
                    <a:bodyPr/>
                    <a:lstStyle/>
                    <a:p>
                      <a:pPr algn="ctr"/>
                      <a:r>
                        <a:rPr lang="en-US" sz="1800" b="1" dirty="0">
                          <a:effectLst/>
                          <a:latin typeface="Helvetica" panose="020B0604020202020204" pitchFamily="34" charset="0"/>
                          <a:cs typeface="Helvetica" panose="020B0604020202020204" pitchFamily="34" charset="0"/>
                        </a:rPr>
                        <a:t>Data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Non-relational and 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extLst>
                  <a:ext uri="{0D108BD9-81ED-4DB2-BD59-A6C34878D82A}">
                    <a16:rowId xmlns:a16="http://schemas.microsoft.com/office/drawing/2014/main" val="3017295030"/>
                  </a:ext>
                </a:extLst>
              </a:tr>
              <a:tr h="315402">
                <a:tc>
                  <a:txBody>
                    <a:bodyPr/>
                    <a:lstStyle/>
                    <a:p>
                      <a:pPr algn="ctr"/>
                      <a:r>
                        <a:rPr lang="en-US" sz="1800" b="1" dirty="0">
                          <a:effectLst/>
                          <a:latin typeface="Helvetica" panose="020B0604020202020204" pitchFamily="34" charset="0"/>
                          <a:cs typeface="Helvetica" panose="020B0604020202020204" pitchFamily="34" charset="0"/>
                        </a:rPr>
                        <a:t>Schema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Designed prior to implementation </a:t>
                      </a:r>
                      <a:r>
                        <a:rPr lang="en-US" sz="1800" dirty="0">
                          <a:solidFill>
                            <a:srgbClr val="FF5050"/>
                          </a:solidFill>
                          <a:effectLst/>
                          <a:latin typeface="Helvetica" panose="020B0604020202020204" pitchFamily="34" charset="0"/>
                          <a:cs typeface="Helvetica" panose="020B0604020202020204" pitchFamily="34" charset="0"/>
                        </a:rPr>
                        <a:t>(schema-on-write)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Written at the time of analysis </a:t>
                      </a:r>
                      <a:br>
                        <a:rPr lang="en-US" sz="1800" dirty="0">
                          <a:effectLst/>
                          <a:latin typeface="Helvetica" panose="020B0604020202020204" pitchFamily="34" charset="0"/>
                          <a:cs typeface="Helvetica" panose="020B0604020202020204" pitchFamily="34" charset="0"/>
                        </a:rPr>
                      </a:br>
                      <a:r>
                        <a:rPr lang="en-US" sz="1800" dirty="0">
                          <a:solidFill>
                            <a:srgbClr val="FF5050"/>
                          </a:solidFill>
                          <a:effectLst/>
                          <a:latin typeface="Helvetica" panose="020B0604020202020204" pitchFamily="34" charset="0"/>
                          <a:cs typeface="Helvetica" panose="020B0604020202020204" pitchFamily="34" charset="0"/>
                        </a:rPr>
                        <a:t>(schema-on-read)</a:t>
                      </a:r>
                    </a:p>
                  </a:txBody>
                  <a:tcPr marL="33793" marR="33793" marT="22529" marB="22529" anchor="ctr">
                    <a:lnL>
                      <a:noFill/>
                    </a:lnL>
                    <a:lnR>
                      <a:noFill/>
                    </a:lnR>
                    <a:lnT>
                      <a:noFill/>
                    </a:lnT>
                    <a:lnB>
                      <a:noFill/>
                    </a:lnB>
                  </a:tcPr>
                </a:tc>
                <a:extLst>
                  <a:ext uri="{0D108BD9-81ED-4DB2-BD59-A6C34878D82A}">
                    <a16:rowId xmlns:a16="http://schemas.microsoft.com/office/drawing/2014/main" val="1411851035"/>
                  </a:ext>
                </a:extLst>
              </a:tr>
              <a:tr h="315402">
                <a:tc>
                  <a:txBody>
                    <a:bodyPr/>
                    <a:lstStyle/>
                    <a:p>
                      <a:pPr algn="ctr"/>
                      <a:r>
                        <a:rPr lang="en-US" sz="1800" b="1" dirty="0">
                          <a:effectLst/>
                          <a:latin typeface="Helvetica" panose="020B0604020202020204" pitchFamily="34" charset="0"/>
                          <a:cs typeface="Helvetica" panose="020B0604020202020204" pitchFamily="34" charset="0"/>
                        </a:rPr>
                        <a:t>Price/</a:t>
                      </a:r>
                      <a:br>
                        <a:rPr lang="en-US" sz="1800" b="1" dirty="0">
                          <a:effectLst/>
                          <a:latin typeface="Helvetica" panose="020B0604020202020204" pitchFamily="34" charset="0"/>
                          <a:cs typeface="Helvetica" panose="020B0604020202020204" pitchFamily="34" charset="0"/>
                        </a:rPr>
                      </a:br>
                      <a:r>
                        <a:rPr lang="en-US" sz="1800" b="1" dirty="0">
                          <a:effectLst/>
                          <a:latin typeface="Helvetica" panose="020B0604020202020204" pitchFamily="34" charset="0"/>
                          <a:cs typeface="Helvetica" panose="020B0604020202020204" pitchFamily="34" charset="0"/>
                        </a:rPr>
                        <a:t>performance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Fastest query results using higher cost storage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Query results getting faster using </a:t>
                      </a:r>
                      <a:br>
                        <a:rPr lang="en-US" sz="1800" dirty="0">
                          <a:effectLst/>
                          <a:latin typeface="Helvetica" panose="020B0604020202020204" pitchFamily="34" charset="0"/>
                          <a:cs typeface="Helvetica" panose="020B0604020202020204" pitchFamily="34" charset="0"/>
                        </a:rPr>
                      </a:br>
                      <a:r>
                        <a:rPr lang="en-US" sz="1800" dirty="0">
                          <a:effectLst/>
                          <a:latin typeface="Helvetica" panose="020B0604020202020204" pitchFamily="34" charset="0"/>
                          <a:cs typeface="Helvetica" panose="020B0604020202020204" pitchFamily="34" charset="0"/>
                        </a:rPr>
                        <a:t>low-cost storage</a:t>
                      </a:r>
                    </a:p>
                  </a:txBody>
                  <a:tcPr marL="33793" marR="33793" marT="22529" marB="22529" anchor="ctr">
                    <a:lnL>
                      <a:noFill/>
                    </a:lnL>
                    <a:lnR>
                      <a:noFill/>
                    </a:lnR>
                    <a:lnT>
                      <a:noFill/>
                    </a:lnT>
                    <a:lnB>
                      <a:noFill/>
                    </a:lnB>
                  </a:tcPr>
                </a:tc>
                <a:extLst>
                  <a:ext uri="{0D108BD9-81ED-4DB2-BD59-A6C34878D82A}">
                    <a16:rowId xmlns:a16="http://schemas.microsoft.com/office/drawing/2014/main" val="2928540297"/>
                  </a:ext>
                </a:extLst>
              </a:tr>
              <a:tr h="315402">
                <a:tc>
                  <a:txBody>
                    <a:bodyPr/>
                    <a:lstStyle/>
                    <a:p>
                      <a:pPr algn="ctr"/>
                      <a:r>
                        <a:rPr lang="en-US" sz="1800" b="1" dirty="0">
                          <a:effectLst/>
                          <a:latin typeface="Helvetica" panose="020B0604020202020204" pitchFamily="34" charset="0"/>
                          <a:cs typeface="Helvetica" panose="020B0604020202020204" pitchFamily="34" charset="0"/>
                        </a:rPr>
                        <a:t>Data quality</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Highly curated data</a:t>
                      </a:r>
                      <a:r>
                        <a:rPr lang="en-US" sz="1800" dirty="0">
                          <a:effectLst/>
                          <a:latin typeface="Helvetica" panose="020B0604020202020204" pitchFamily="34" charset="0"/>
                          <a:cs typeface="Helvetica" panose="020B0604020202020204" pitchFamily="34" charset="0"/>
                        </a:rPr>
                        <a:t> that serves as the </a:t>
                      </a:r>
                      <a:r>
                        <a:rPr lang="en-US" sz="1800" dirty="0">
                          <a:solidFill>
                            <a:srgbClr val="FF5050"/>
                          </a:solidFill>
                          <a:effectLst/>
                          <a:latin typeface="Helvetica" panose="020B0604020202020204" pitchFamily="34" charset="0"/>
                          <a:cs typeface="Helvetica" panose="020B0604020202020204" pitchFamily="34" charset="0"/>
                        </a:rPr>
                        <a:t>central version of the truth</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Any data</a:t>
                      </a:r>
                      <a:r>
                        <a:rPr lang="en-US" sz="1800" dirty="0">
                          <a:effectLst/>
                          <a:latin typeface="Helvetica" panose="020B0604020202020204" pitchFamily="34" charset="0"/>
                          <a:cs typeface="Helvetica" panose="020B0604020202020204" pitchFamily="34" charset="0"/>
                        </a:rPr>
                        <a:t>, which may or may not be curated (e.g., raw data)</a:t>
                      </a:r>
                    </a:p>
                  </a:txBody>
                  <a:tcPr marL="33793" marR="33793" marT="22529" marB="22529" anchor="ctr">
                    <a:lnL>
                      <a:noFill/>
                    </a:lnL>
                    <a:lnR>
                      <a:noFill/>
                    </a:lnR>
                    <a:lnT>
                      <a:noFill/>
                    </a:lnT>
                    <a:lnB>
                      <a:noFill/>
                    </a:lnB>
                  </a:tcPr>
                </a:tc>
                <a:extLst>
                  <a:ext uri="{0D108BD9-81ED-4DB2-BD59-A6C34878D82A}">
                    <a16:rowId xmlns:a16="http://schemas.microsoft.com/office/drawing/2014/main" val="3282670672"/>
                  </a:ext>
                </a:extLst>
              </a:tr>
              <a:tr h="315402">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Business analysts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Data scientists</a:t>
                      </a:r>
                      <a:r>
                        <a:rPr lang="en-US" sz="1800" dirty="0">
                          <a:effectLst/>
                          <a:latin typeface="Helvetica" panose="020B0604020202020204" pitchFamily="34" charset="0"/>
                          <a:cs typeface="Helvetica" panose="020B0604020202020204" pitchFamily="34" charset="0"/>
                        </a:rPr>
                        <a:t>, data developers, and business analysts (using curated data)</a:t>
                      </a:r>
                    </a:p>
                  </a:txBody>
                  <a:tcPr marL="33793" marR="33793" marT="22529" marB="22529" anchor="ctr">
                    <a:lnL>
                      <a:noFill/>
                    </a:lnL>
                    <a:lnR>
                      <a:noFill/>
                    </a:lnR>
                    <a:lnT>
                      <a:noFill/>
                    </a:lnT>
                    <a:lnB>
                      <a:noFill/>
                    </a:lnB>
                  </a:tcPr>
                </a:tc>
                <a:extLst>
                  <a:ext uri="{0D108BD9-81ED-4DB2-BD59-A6C34878D82A}">
                    <a16:rowId xmlns:a16="http://schemas.microsoft.com/office/drawing/2014/main" val="2238056502"/>
                  </a:ext>
                </a:extLst>
              </a:tr>
              <a:tr h="315402">
                <a:tc>
                  <a:txBody>
                    <a:bodyPr/>
                    <a:lstStyle/>
                    <a:p>
                      <a:pPr algn="ctr"/>
                      <a:r>
                        <a:rPr lang="en-US" sz="1800" b="1" dirty="0">
                          <a:effectLst/>
                          <a:latin typeface="Helvetica" panose="020B0604020202020204" pitchFamily="34" charset="0"/>
                          <a:cs typeface="Helvetica" panose="020B0604020202020204" pitchFamily="34" charset="0"/>
                        </a:rPr>
                        <a:t>Analytics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Batch reporting</a:t>
                      </a:r>
                      <a:r>
                        <a:rPr lang="en-US" sz="1800" dirty="0">
                          <a:effectLst/>
                          <a:latin typeface="Helvetica" panose="020B0604020202020204" pitchFamily="34" charset="0"/>
                          <a:cs typeface="Helvetica" panose="020B0604020202020204" pitchFamily="34" charset="0"/>
                        </a:rPr>
                        <a:t>, BI, and visualizations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Machine learning</a:t>
                      </a:r>
                      <a:r>
                        <a:rPr lang="en-US" sz="1800" dirty="0">
                          <a:effectLst/>
                          <a:latin typeface="Helvetica" panose="020B0604020202020204" pitchFamily="34" charset="0"/>
                          <a:cs typeface="Helvetica" panose="020B0604020202020204" pitchFamily="34" charset="0"/>
                        </a:rPr>
                        <a:t>, predictive analytics, data discovery, and profiling.</a:t>
                      </a:r>
                    </a:p>
                  </a:txBody>
                  <a:tcPr marL="33793" marR="33793" marT="22529" marB="22529" anchor="ctr">
                    <a:lnL>
                      <a:noFill/>
                    </a:lnL>
                    <a:lnR>
                      <a:noFill/>
                    </a:lnR>
                    <a:lnT>
                      <a:noFill/>
                    </a:lnT>
                    <a:lnB>
                      <a:noFill/>
                    </a:lnB>
                  </a:tcPr>
                </a:tc>
                <a:extLst>
                  <a:ext uri="{0D108BD9-81ED-4DB2-BD59-A6C34878D82A}">
                    <a16:rowId xmlns:a16="http://schemas.microsoft.com/office/drawing/2014/main" val="2408687282"/>
                  </a:ext>
                </a:extLst>
              </a:tr>
            </a:tbl>
          </a:graphicData>
        </a:graphic>
      </p:graphicFrame>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24</a:t>
            </a:fld>
            <a:endParaRPr lang="it-IT"/>
          </a:p>
        </p:txBody>
      </p:sp>
      <p:sp>
        <p:nvSpPr>
          <p:cNvPr id="7" name="Segnaposto contenuto 6">
            <a:extLst>
              <a:ext uri="{FF2B5EF4-FFF2-40B4-BE49-F238E27FC236}">
                <a16:creationId xmlns:a16="http://schemas.microsoft.com/office/drawing/2014/main" id="{DD93604F-73CF-C52F-B7F9-8F5617DAA6A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16967571"/>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3576-7D1D-3BDB-F232-0B0D09B38FEA}"/>
              </a:ext>
            </a:extLst>
          </p:cNvPr>
          <p:cNvSpPr>
            <a:spLocks noGrp="1"/>
          </p:cNvSpPr>
          <p:nvPr>
            <p:ph type="title"/>
          </p:nvPr>
        </p:nvSpPr>
        <p:spPr/>
        <p:txBody>
          <a:bodyPr/>
          <a:lstStyle/>
          <a:p>
            <a:r>
              <a:rPr lang="en-US" dirty="0"/>
              <a:t>Workload</a:t>
            </a:r>
          </a:p>
        </p:txBody>
      </p:sp>
      <p:sp>
        <p:nvSpPr>
          <p:cNvPr id="3" name="Content Placeholder 2">
            <a:extLst>
              <a:ext uri="{FF2B5EF4-FFF2-40B4-BE49-F238E27FC236}">
                <a16:creationId xmlns:a16="http://schemas.microsoft.com/office/drawing/2014/main" id="{4037B2EF-0C8E-3FA1-42C6-CDEBBD0A0B17}"/>
              </a:ext>
            </a:extLst>
          </p:cNvPr>
          <p:cNvSpPr>
            <a:spLocks noGrp="1"/>
          </p:cNvSpPr>
          <p:nvPr>
            <p:ph idx="1"/>
          </p:nvPr>
        </p:nvSpPr>
        <p:spPr/>
        <p:txBody>
          <a:bodyPr/>
          <a:lstStyle/>
          <a:p>
            <a:r>
              <a:rPr lang="en-US" dirty="0"/>
              <a:t>Nothing special</a:t>
            </a:r>
          </a:p>
          <a:p>
            <a:pPr lvl="1"/>
            <a:r>
              <a:rPr lang="en-US" dirty="0"/>
              <a:t>Every night compute aggregated indexes on the collected data (2h/day)</a:t>
            </a:r>
          </a:p>
          <a:p>
            <a:endParaRPr lang="en-US" dirty="0"/>
          </a:p>
          <a:p>
            <a:r>
              <a:rPr lang="en-US" dirty="0"/>
              <a:t>On-premises (HDFS cluster)</a:t>
            </a:r>
          </a:p>
          <a:p>
            <a:pPr lvl="1"/>
            <a:r>
              <a:rPr lang="en-US" dirty="0"/>
              <a:t>How many machines do we need?</a:t>
            </a:r>
          </a:p>
          <a:p>
            <a:pPr lvl="1"/>
            <a:r>
              <a:rPr lang="en-US" dirty="0"/>
              <a:t>With which resources?</a:t>
            </a:r>
          </a:p>
        </p:txBody>
      </p:sp>
      <p:sp>
        <p:nvSpPr>
          <p:cNvPr id="4" name="Footer Placeholder 3">
            <a:extLst>
              <a:ext uri="{FF2B5EF4-FFF2-40B4-BE49-F238E27FC236}">
                <a16:creationId xmlns:a16="http://schemas.microsoft.com/office/drawing/2014/main" id="{5D219140-27AC-5CD4-859C-312F2383ACD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7223FD6-3F43-59CD-F64A-F3633C9220C0}"/>
              </a:ext>
            </a:extLst>
          </p:cNvPr>
          <p:cNvSpPr>
            <a:spLocks noGrp="1"/>
          </p:cNvSpPr>
          <p:nvPr>
            <p:ph type="sldNum" sz="quarter" idx="12"/>
          </p:nvPr>
        </p:nvSpPr>
        <p:spPr/>
        <p:txBody>
          <a:bodyPr/>
          <a:lstStyle/>
          <a:p>
            <a:fld id="{5DD6F1BA-2510-46FC-9346-AB1F3CA1593B}" type="slidenum">
              <a:rPr lang="it-IT" smtClean="0"/>
              <a:t>240</a:t>
            </a:fld>
            <a:endParaRPr lang="it-IT"/>
          </a:p>
        </p:txBody>
      </p:sp>
      <p:sp>
        <p:nvSpPr>
          <p:cNvPr id="7" name="Content Placeholder 6">
            <a:extLst>
              <a:ext uri="{FF2B5EF4-FFF2-40B4-BE49-F238E27FC236}">
                <a16:creationId xmlns:a16="http://schemas.microsoft.com/office/drawing/2014/main" id="{BB76F83D-A375-ECEC-C886-F2A6A459B9F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1048356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E127B9B-5C53-3B25-24B2-C80FD76597AF}"/>
              </a:ext>
            </a:extLst>
          </p:cNvPr>
          <p:cNvPicPr>
            <a:picLocks noChangeAspect="1"/>
          </p:cNvPicPr>
          <p:nvPr/>
        </p:nvPicPr>
        <p:blipFill>
          <a:blip r:embed="rId2"/>
          <a:stretch>
            <a:fillRect/>
          </a:stretch>
        </p:blipFill>
        <p:spPr>
          <a:xfrm>
            <a:off x="8456024" y="3718091"/>
            <a:ext cx="3627751" cy="3061532"/>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dirty="0"/>
              <a:t>On-premises</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sz="half" idx="1"/>
          </p:nvPr>
        </p:nvSpPr>
        <p:spPr/>
        <p:txBody>
          <a:bodyPr/>
          <a:lstStyle/>
          <a:p>
            <a:r>
              <a:rPr lang="en-US" dirty="0"/>
              <a:t>On-premises</a:t>
            </a:r>
          </a:p>
          <a:p>
            <a:pPr lvl="1"/>
            <a:r>
              <a:rPr lang="en-US" dirty="0"/>
              <a:t>How many machines do we need?</a:t>
            </a:r>
          </a:p>
          <a:p>
            <a:pPr lvl="2"/>
            <a:r>
              <a:rPr lang="en-US" dirty="0">
                <a:solidFill>
                  <a:srgbClr val="FF5050"/>
                </a:solidFill>
              </a:rPr>
              <a:t>4</a:t>
            </a:r>
            <a:r>
              <a:rPr lang="en-US" dirty="0"/>
              <a:t>: </a:t>
            </a:r>
            <a:r>
              <a:rPr lang="en-US" dirty="0">
                <a:solidFill>
                  <a:srgbClr val="0070C0"/>
                </a:solidFill>
              </a:rPr>
              <a:t>1 master node</a:t>
            </a:r>
            <a:r>
              <a:rPr lang="en-US" dirty="0"/>
              <a:t> + </a:t>
            </a:r>
            <a:r>
              <a:rPr lang="en-US" dirty="0">
                <a:solidFill>
                  <a:srgbClr val="00B050"/>
                </a:solidFill>
              </a:rPr>
              <a:t>3 HDFS data nodes</a:t>
            </a:r>
          </a:p>
          <a:p>
            <a:pPr lvl="1"/>
            <a:r>
              <a:rPr lang="en-US" dirty="0"/>
              <a:t>With which resources?</a:t>
            </a:r>
          </a:p>
          <a:p>
            <a:pPr lvl="2"/>
            <a:r>
              <a:rPr lang="en-US" dirty="0"/>
              <a:t>Assuming a HDFS replication factor of 3, we need at least 1TB of disk overall (not that much)</a:t>
            </a:r>
          </a:p>
          <a:p>
            <a:pPr lvl="2"/>
            <a:r>
              <a:rPr lang="en-US" dirty="0"/>
              <a:t>Think bigger: at least 8 cores, 64GB RAM, 500GB SSD + 4TB HDD, no GPU</a:t>
            </a:r>
          </a:p>
          <a:p>
            <a:pPr lvl="1"/>
            <a:r>
              <a:rPr lang="en-US" dirty="0"/>
              <a:t>8700€ / 3 years = 2900€ </a:t>
            </a:r>
          </a:p>
        </p:txBody>
      </p:sp>
      <p:pic>
        <p:nvPicPr>
          <p:cNvPr id="9" name="Content Placeholder 8">
            <a:extLst>
              <a:ext uri="{FF2B5EF4-FFF2-40B4-BE49-F238E27FC236}">
                <a16:creationId xmlns:a16="http://schemas.microsoft.com/office/drawing/2014/main" id="{1D17232F-DC44-0C68-79E7-384179274A61}"/>
              </a:ext>
            </a:extLst>
          </p:cNvPr>
          <p:cNvPicPr>
            <a:picLocks noGrp="1" noChangeAspect="1"/>
          </p:cNvPicPr>
          <p:nvPr>
            <p:ph sz="half" idx="2"/>
          </p:nvPr>
        </p:nvPicPr>
        <p:blipFill>
          <a:blip r:embed="rId3"/>
          <a:stretch>
            <a:fillRect/>
          </a:stretch>
        </p:blipFill>
        <p:spPr>
          <a:xfrm>
            <a:off x="6172202" y="1922519"/>
            <a:ext cx="2543175" cy="38957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pPr/>
              <a:t>241</a:t>
            </a:fld>
            <a:endParaRPr lang="it-IT"/>
          </a:p>
        </p:txBody>
      </p:sp>
      <p:sp>
        <p:nvSpPr>
          <p:cNvPr id="6" name="Content Placeholder 5">
            <a:extLst>
              <a:ext uri="{FF2B5EF4-FFF2-40B4-BE49-F238E27FC236}">
                <a16:creationId xmlns:a16="http://schemas.microsoft.com/office/drawing/2014/main" id="{11EBB118-A818-A4DE-2932-0B24A3AA21C2}"/>
              </a:ext>
            </a:extLst>
          </p:cNvPr>
          <p:cNvSpPr>
            <a:spLocks noGrp="1"/>
          </p:cNvSpPr>
          <p:nvPr>
            <p:ph idx="13"/>
          </p:nvPr>
        </p:nvSpPr>
        <p:spPr/>
        <p:txBody>
          <a:bodyPr/>
          <a:lstStyle/>
          <a:p>
            <a:r>
              <a:rPr lang="en-US" dirty="0">
                <a:hlinkClick r:id="rId4"/>
              </a:rPr>
              <a:t>https://www.rect.coreto-europe.com/en</a:t>
            </a:r>
            <a:r>
              <a:rPr lang="en-US" dirty="0"/>
              <a:t> (accessed 2022-09-01)</a:t>
            </a:r>
            <a:br>
              <a:rPr lang="en-US" dirty="0"/>
            </a:br>
            <a:r>
              <a:rPr lang="en-US" dirty="0">
                <a:hlinkClick r:id="rId5"/>
              </a:rPr>
              <a:t>https://www.cloudera.com/products/pricing.html</a:t>
            </a:r>
            <a:r>
              <a:rPr lang="en-US" dirty="0"/>
              <a:t> (accessed 2022-09-01)</a:t>
            </a:r>
          </a:p>
        </p:txBody>
      </p:sp>
      <p:graphicFrame>
        <p:nvGraphicFramePr>
          <p:cNvPr id="10" name="Tabella 6">
            <a:extLst>
              <a:ext uri="{FF2B5EF4-FFF2-40B4-BE49-F238E27FC236}">
                <a16:creationId xmlns:a16="http://schemas.microsoft.com/office/drawing/2014/main" id="{4ACD06D1-BD6B-871C-DD3B-44F260D98160}"/>
              </a:ext>
            </a:extLst>
          </p:cNvPr>
          <p:cNvGraphicFramePr>
            <a:graphicFrameLocks noGrp="1"/>
          </p:cNvGraphicFramePr>
          <p:nvPr>
            <p:extLst>
              <p:ext uri="{D42A27DB-BD31-4B8C-83A1-F6EECF244321}">
                <p14:modId xmlns:p14="http://schemas.microsoft.com/office/powerpoint/2010/main" val="144079379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3618069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dirty="0"/>
              <a:t>On cloud v1</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dirty="0"/>
              <a:t>Moving the Hadoop cluster as IAAS</a:t>
            </a:r>
          </a:p>
          <a:p>
            <a:r>
              <a:rPr lang="en-US" sz="2000" dirty="0"/>
              <a:t>EC2</a:t>
            </a:r>
          </a:p>
          <a:p>
            <a:pPr lvl="1"/>
            <a:r>
              <a:rPr lang="en-US" sz="1600" dirty="0"/>
              <a:t>Quantity (4), Pricing strategy (EC2 Instance Savings Plans 3 Year No Upfront), </a:t>
            </a:r>
            <a:r>
              <a:rPr lang="en-US" sz="1600" dirty="0">
                <a:solidFill>
                  <a:srgbClr val="FF5050"/>
                </a:solidFill>
              </a:rPr>
              <a:t>Storage amount (4 TB), </a:t>
            </a:r>
            <a:r>
              <a:rPr lang="en-US" sz="1600" dirty="0"/>
              <a:t>Instance type (r6g.2xlarge)</a:t>
            </a:r>
          </a:p>
          <a:p>
            <a:r>
              <a:rPr lang="en-US" sz="2000" dirty="0"/>
              <a:t>EMR</a:t>
            </a:r>
          </a:p>
          <a:p>
            <a:pPr lvl="1"/>
            <a:r>
              <a:rPr lang="en-US" sz="1600" dirty="0"/>
              <a:t>Number of master EMR nodes (1), EC2 instance (r5.2xlarge), Utilization (100 %Utilized/Month) Number of core EMR nodes (3), EC2 instance (r5d.2xlarge), </a:t>
            </a:r>
            <a:r>
              <a:rPr lang="en-US" sz="1600" dirty="0">
                <a:solidFill>
                  <a:srgbClr val="FF5050"/>
                </a:solidFill>
              </a:rPr>
              <a:t>Utilization (100 %Utilized/Month)</a:t>
            </a:r>
          </a:p>
          <a:p>
            <a:r>
              <a:rPr lang="en-US" sz="2000" dirty="0">
                <a:solidFill>
                  <a:srgbClr val="FF5050"/>
                </a:solidFill>
              </a:rPr>
              <a:t>MKS (KAFKA)</a:t>
            </a:r>
          </a:p>
          <a:p>
            <a:pPr lvl="1"/>
            <a:r>
              <a:rPr lang="en-US" sz="1600" dirty="0"/>
              <a:t>Storage per Broker (10 GB), Number of Kafka broker nodes (3), Compute Family (m5.2xlarge)</a:t>
            </a:r>
          </a:p>
        </p:txBody>
      </p:sp>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242</a:t>
            </a:fld>
            <a:endParaRPr lang="it-IT"/>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dirty="0">
                <a:effectLst/>
                <a:hlinkClick r:id="rId2"/>
              </a:rPr>
              <a:t>https://calculator.aws/#/estimate?id=05965ca7de23fd9e7d2ab2cd0175fe8c01822c9c</a:t>
            </a:r>
            <a:r>
              <a:rPr lang="en-US" dirty="0">
                <a:effectLst/>
              </a:rPr>
              <a:t> (accessed 2022-09-01)</a:t>
            </a:r>
            <a:endParaRPr lang="en-US" dirty="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332429446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~40000$/year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pic>
        <p:nvPicPr>
          <p:cNvPr id="11" name="Content Placeholder 10">
            <a:extLst>
              <a:ext uri="{FF2B5EF4-FFF2-40B4-BE49-F238E27FC236}">
                <a16:creationId xmlns:a16="http://schemas.microsoft.com/office/drawing/2014/main" id="{31DFC21F-3730-E214-5457-73F50AEB6928}"/>
              </a:ext>
            </a:extLst>
          </p:cNvPr>
          <p:cNvPicPr>
            <a:picLocks noGrp="1" noChangeAspect="1"/>
          </p:cNvPicPr>
          <p:nvPr>
            <p:ph sz="half" idx="2"/>
          </p:nvPr>
        </p:nvPicPr>
        <p:blipFill>
          <a:blip r:embed="rId3"/>
          <a:stretch>
            <a:fillRect/>
          </a:stretch>
        </p:blipFill>
        <p:spPr>
          <a:xfrm>
            <a:off x="6172200" y="2585972"/>
            <a:ext cx="5181600" cy="28306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2834262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dirty="0"/>
              <a:t>On cloud v2</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dirty="0"/>
              <a:t>Moving the Hadoop cluster as PAAS</a:t>
            </a:r>
          </a:p>
          <a:p>
            <a:r>
              <a:rPr lang="en-US" sz="2000" dirty="0"/>
              <a:t>EC2</a:t>
            </a:r>
          </a:p>
          <a:p>
            <a:pPr lvl="1"/>
            <a:r>
              <a:rPr lang="en-US" sz="1600" dirty="0"/>
              <a:t>Quantity (4), Pricing strategy (</a:t>
            </a:r>
            <a:r>
              <a:rPr lang="en-US" sz="1600" dirty="0">
                <a:solidFill>
                  <a:srgbClr val="FF5050"/>
                </a:solidFill>
              </a:rPr>
              <a:t>On-Demand Instances</a:t>
            </a:r>
            <a:r>
              <a:rPr lang="en-US" sz="1600" dirty="0"/>
              <a:t>), Storage amount (30 GB), Instance type (r6g.2xlarge)</a:t>
            </a:r>
          </a:p>
          <a:p>
            <a:r>
              <a:rPr lang="en-US" sz="2000" dirty="0"/>
              <a:t>EMR</a:t>
            </a:r>
          </a:p>
          <a:p>
            <a:pPr lvl="1"/>
            <a:r>
              <a:rPr lang="en-US" sz="1600" dirty="0"/>
              <a:t>Number of master EMR nodes (1), EC2 instance (r5.2xlarge), Utilization (2 Hours/Day) Number of core EMR nodes (3), EC2 instance (r5d.2xlarge), </a:t>
            </a:r>
            <a:r>
              <a:rPr lang="en-US" sz="1600" dirty="0">
                <a:solidFill>
                  <a:srgbClr val="FF5050"/>
                </a:solidFill>
              </a:rPr>
              <a:t>Utilization (2 Hours/Day)</a:t>
            </a:r>
          </a:p>
          <a:p>
            <a:r>
              <a:rPr lang="en-US" sz="2000" dirty="0">
                <a:solidFill>
                  <a:srgbClr val="FF5050"/>
                </a:solidFill>
              </a:rPr>
              <a:t>S3</a:t>
            </a:r>
          </a:p>
          <a:p>
            <a:pPr lvl="1"/>
            <a:r>
              <a:rPr lang="en-US" sz="1600" dirty="0"/>
              <a:t>Standard storage (60 GB per month)</a:t>
            </a:r>
          </a:p>
          <a:p>
            <a:r>
              <a:rPr lang="en-US" sz="2200" dirty="0">
                <a:solidFill>
                  <a:srgbClr val="FF5050"/>
                </a:solidFill>
              </a:rPr>
              <a:t>Kinesis</a:t>
            </a:r>
          </a:p>
          <a:p>
            <a:pPr lvl="1"/>
            <a:r>
              <a:rPr lang="en-US" sz="1600" dirty="0"/>
              <a:t>Days for data retention (1 days), Records (100 per second), Consumer Applications (3)</a:t>
            </a:r>
          </a:p>
        </p:txBody>
      </p:sp>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243</a:t>
            </a:fld>
            <a:endParaRPr lang="it-IT"/>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dirty="0">
                <a:effectLst/>
                <a:hlinkClick r:id="rId2"/>
              </a:rPr>
              <a:t>https://calculator.aws/#/estimate?id=53f60ff0412a18877dc8e1274f7d9875aa3bf665</a:t>
            </a:r>
            <a:r>
              <a:rPr lang="en-US" dirty="0">
                <a:effectLst/>
              </a:rPr>
              <a:t> (accessed 2022-09-01)</a:t>
            </a:r>
            <a:endParaRPr lang="en-US" dirty="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158432317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~4000$/year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pic>
        <p:nvPicPr>
          <p:cNvPr id="22" name="Content Placeholder 21">
            <a:extLst>
              <a:ext uri="{FF2B5EF4-FFF2-40B4-BE49-F238E27FC236}">
                <a16:creationId xmlns:a16="http://schemas.microsoft.com/office/drawing/2014/main" id="{DAD4A469-B719-5326-F707-9101C5FD049C}"/>
              </a:ext>
            </a:extLst>
          </p:cNvPr>
          <p:cNvPicPr>
            <a:picLocks noGrp="1" noChangeAspect="1"/>
          </p:cNvPicPr>
          <p:nvPr>
            <p:ph sz="half" idx="2"/>
          </p:nvPr>
        </p:nvPicPr>
        <p:blipFill>
          <a:blip r:embed="rId3"/>
          <a:stretch>
            <a:fillRect/>
          </a:stretch>
        </p:blipFill>
        <p:spPr>
          <a:xfrm>
            <a:off x="6172200" y="2474487"/>
            <a:ext cx="5181600" cy="30536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4639572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dirty="0"/>
              <a:t>Cost vs price</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idx="1"/>
          </p:nvPr>
        </p:nvSpPr>
        <p:spPr/>
        <p:txBody>
          <a:bodyPr/>
          <a:lstStyle/>
          <a:p>
            <a:r>
              <a:rPr lang="en-US" dirty="0"/>
              <a:t>How would you evaluate the cost and the price?</a:t>
            </a:r>
          </a:p>
        </p:txBody>
      </p:sp>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t>244</a:t>
            </a:fld>
            <a:endParaRPr lang="it-IT"/>
          </a:p>
        </p:txBody>
      </p:sp>
      <p:sp>
        <p:nvSpPr>
          <p:cNvPr id="7" name="Content Placeholder 6">
            <a:extLst>
              <a:ext uri="{FF2B5EF4-FFF2-40B4-BE49-F238E27FC236}">
                <a16:creationId xmlns:a16="http://schemas.microsoft.com/office/drawing/2014/main" id="{97838C5D-1B4A-7D80-D05A-EF4611A4DE4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9302008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624D-653A-B368-FABF-B7742144A2B4}"/>
              </a:ext>
            </a:extLst>
          </p:cNvPr>
          <p:cNvSpPr>
            <a:spLocks noGrp="1"/>
          </p:cNvSpPr>
          <p:nvPr>
            <p:ph type="title"/>
          </p:nvPr>
        </p:nvSpPr>
        <p:spPr/>
        <p:txBody>
          <a:bodyPr/>
          <a:lstStyle/>
          <a:p>
            <a:r>
              <a:rPr lang="en-US" dirty="0"/>
              <a:t>Cost vs price</a:t>
            </a:r>
          </a:p>
        </p:txBody>
      </p:sp>
      <p:sp>
        <p:nvSpPr>
          <p:cNvPr id="7" name="Content Placeholder 6">
            <a:extLst>
              <a:ext uri="{FF2B5EF4-FFF2-40B4-BE49-F238E27FC236}">
                <a16:creationId xmlns:a16="http://schemas.microsoft.com/office/drawing/2014/main" id="{76E19D55-59D5-A7DE-9A42-CC50BC289758}"/>
              </a:ext>
            </a:extLst>
          </p:cNvPr>
          <p:cNvSpPr>
            <a:spLocks noGrp="1"/>
          </p:cNvSpPr>
          <p:nvPr>
            <p:ph idx="1"/>
          </p:nvPr>
        </p:nvSpPr>
        <p:spPr/>
        <p:txBody>
          <a:bodyPr/>
          <a:lstStyle/>
          <a:p>
            <a:r>
              <a:rPr lang="en-US" dirty="0">
                <a:solidFill>
                  <a:srgbClr val="FF5050"/>
                </a:solidFill>
              </a:rPr>
              <a:t>Price</a:t>
            </a:r>
            <a:r>
              <a:rPr lang="en-US" dirty="0"/>
              <a:t> is the amount a customer is willing to pay for a product or service</a:t>
            </a:r>
          </a:p>
          <a:p>
            <a:r>
              <a:rPr lang="en-US" dirty="0">
                <a:solidFill>
                  <a:srgbClr val="FF5050"/>
                </a:solidFill>
              </a:rPr>
              <a:t>Cost</a:t>
            </a:r>
            <a:r>
              <a:rPr lang="en-US" dirty="0"/>
              <a:t> is the expense incurred for creating a product or service</a:t>
            </a:r>
          </a:p>
          <a:p>
            <a:pPr lvl="1"/>
            <a:r>
              <a:rPr lang="en-US" dirty="0"/>
              <a:t>Hardware</a:t>
            </a:r>
          </a:p>
          <a:p>
            <a:pPr lvl="1"/>
            <a:r>
              <a:rPr lang="en-US" dirty="0"/>
              <a:t>Development</a:t>
            </a:r>
          </a:p>
          <a:p>
            <a:pPr lvl="1"/>
            <a:r>
              <a:rPr lang="en-US" dirty="0"/>
              <a:t>Maintenance</a:t>
            </a:r>
          </a:p>
          <a:p>
            <a:r>
              <a:rPr lang="en-US" dirty="0">
                <a:solidFill>
                  <a:srgbClr val="FF5050"/>
                </a:solidFill>
              </a:rPr>
              <a:t>Profit</a:t>
            </a:r>
            <a:r>
              <a:rPr lang="en-US" dirty="0"/>
              <a:t> is the difference between price paid and costs incurred is profit</a:t>
            </a:r>
          </a:p>
          <a:p>
            <a:pPr lvl="1"/>
            <a:r>
              <a:rPr lang="en-US" dirty="0"/>
              <a:t>If a customer pays $10 for a product that costs $6 to make and sell, the company earns $4</a:t>
            </a:r>
          </a:p>
        </p:txBody>
      </p:sp>
      <p:sp>
        <p:nvSpPr>
          <p:cNvPr id="4" name="Footer Placeholder 3">
            <a:extLst>
              <a:ext uri="{FF2B5EF4-FFF2-40B4-BE49-F238E27FC236}">
                <a16:creationId xmlns:a16="http://schemas.microsoft.com/office/drawing/2014/main" id="{0249F40D-D476-6129-33D2-37E7A1D4ACA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B1148B23-556F-C9E0-F0B3-A3E295093A79}"/>
              </a:ext>
            </a:extLst>
          </p:cNvPr>
          <p:cNvSpPr>
            <a:spLocks noGrp="1"/>
          </p:cNvSpPr>
          <p:nvPr>
            <p:ph type="sldNum" sz="quarter" idx="12"/>
          </p:nvPr>
        </p:nvSpPr>
        <p:spPr/>
        <p:txBody>
          <a:bodyPr/>
          <a:lstStyle/>
          <a:p>
            <a:fld id="{5DD6F1BA-2510-46FC-9346-AB1F3CA1593B}" type="slidenum">
              <a:rPr lang="it-IT" smtClean="0"/>
              <a:t>245</a:t>
            </a:fld>
            <a:endParaRPr lang="it-IT"/>
          </a:p>
        </p:txBody>
      </p:sp>
      <p:sp>
        <p:nvSpPr>
          <p:cNvPr id="8" name="Content Placeholder 7">
            <a:extLst>
              <a:ext uri="{FF2B5EF4-FFF2-40B4-BE49-F238E27FC236}">
                <a16:creationId xmlns:a16="http://schemas.microsoft.com/office/drawing/2014/main" id="{D381FFC5-5F23-BE64-0F16-15C4B28676E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6819248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Amazon EMR</a:t>
            </a:r>
            <a:endParaRPr lang="en-US" dirty="0"/>
          </a:p>
        </p:txBody>
      </p:sp>
    </p:spTree>
    <p:extLst>
      <p:ext uri="{BB962C8B-B14F-4D97-AF65-F5344CB8AC3E}">
        <p14:creationId xmlns:p14="http://schemas.microsoft.com/office/powerpoint/2010/main" val="265068283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EC2</a:t>
            </a:r>
            <a:endParaRPr lang="en-US" dirty="0"/>
          </a:p>
        </p:txBody>
      </p:sp>
      <p:sp>
        <p:nvSpPr>
          <p:cNvPr id="6" name="Content Placeholder 5">
            <a:extLst>
              <a:ext uri="{FF2B5EF4-FFF2-40B4-BE49-F238E27FC236}">
                <a16:creationId xmlns:a16="http://schemas.microsoft.com/office/drawing/2014/main" id="{3862D670-DB74-4C7A-BE5A-14C62CF9369E}"/>
              </a:ext>
            </a:extLst>
          </p:cNvPr>
          <p:cNvSpPr>
            <a:spLocks noGrp="1"/>
          </p:cNvSpPr>
          <p:nvPr>
            <p:ph idx="1"/>
          </p:nvPr>
        </p:nvSpPr>
        <p:spPr>
          <a:xfrm>
            <a:off x="838200" y="1700499"/>
            <a:ext cx="10515600" cy="4351338"/>
          </a:xfrm>
        </p:spPr>
        <p:txBody>
          <a:bodyPr/>
          <a:lstStyle/>
          <a:p>
            <a:r>
              <a:rPr lang="en-US" dirty="0"/>
              <a:t>AWS uses public-key cryptography to secure the login </a:t>
            </a:r>
          </a:p>
          <a:p>
            <a:endParaRPr lang="en-US" dirty="0"/>
          </a:p>
          <a:p>
            <a:r>
              <a:rPr lang="en-US" dirty="0"/>
              <a:t>You can create one using the Amazon EC2 console</a:t>
            </a:r>
          </a:p>
          <a:p>
            <a:pPr lvl="1"/>
            <a:r>
              <a:rPr lang="en-US" dirty="0"/>
              <a:t>Open the Amazon EC2 console at </a:t>
            </a:r>
            <a:r>
              <a:rPr lang="en-US" dirty="0">
                <a:hlinkClick r:id="rId2"/>
              </a:rPr>
              <a:t>https://console.aws.amazon.com/ec2/</a:t>
            </a:r>
            <a:r>
              <a:rPr lang="en-US" dirty="0"/>
              <a:t> </a:t>
            </a:r>
          </a:p>
          <a:p>
            <a:pPr lvl="1"/>
            <a:r>
              <a:rPr lang="en-US" dirty="0"/>
              <a:t>In the navigation pane, choose `Key Pairs`</a:t>
            </a:r>
          </a:p>
          <a:p>
            <a:pPr lvl="1"/>
            <a:r>
              <a:rPr lang="en-US" dirty="0"/>
              <a:t>Choose `Create key pair`</a:t>
            </a:r>
          </a:p>
          <a:p>
            <a:pPr lvl="1"/>
            <a:r>
              <a:rPr lang="en-US" dirty="0"/>
              <a:t>For `Name`, enter a descriptive name for the key pair</a:t>
            </a:r>
          </a:p>
          <a:p>
            <a:pPr lvl="1"/>
            <a:r>
              <a:rPr lang="en-US" dirty="0"/>
              <a:t>For `File format`, choose the format in which to save the private key</a:t>
            </a:r>
          </a:p>
          <a:p>
            <a:pPr lvl="2"/>
            <a:r>
              <a:rPr lang="en-US" dirty="0"/>
              <a:t>OpenSSH, choose `</a:t>
            </a:r>
            <a:r>
              <a:rPr lang="en-US" dirty="0" err="1"/>
              <a:t>pem</a:t>
            </a:r>
            <a:r>
              <a:rPr lang="en-US" dirty="0"/>
              <a:t>` (`</a:t>
            </a:r>
            <a:r>
              <a:rPr lang="en-US" sz="1800" i="0" u="none" strike="noStrike" baseline="0" dirty="0" err="1">
                <a:solidFill>
                  <a:srgbClr val="000000"/>
                </a:solidFill>
                <a:latin typeface="CourierPrime"/>
              </a:rPr>
              <a:t>chmod</a:t>
            </a:r>
            <a:r>
              <a:rPr lang="en-US" sz="1800" i="0" u="none" strike="noStrike" baseline="0" dirty="0">
                <a:solidFill>
                  <a:srgbClr val="000000"/>
                </a:solidFill>
                <a:latin typeface="CourierPrime"/>
              </a:rPr>
              <a:t> 400 </a:t>
            </a:r>
            <a:r>
              <a:rPr lang="en-US" sz="1800" i="1" u="none" strike="noStrike" baseline="0" dirty="0">
                <a:solidFill>
                  <a:srgbClr val="FF0000"/>
                </a:solidFill>
                <a:latin typeface="CourierPrime"/>
              </a:rPr>
              <a:t>my-key-</a:t>
            </a:r>
            <a:r>
              <a:rPr lang="en-US" sz="1800" i="1" u="none" strike="noStrike" baseline="0" dirty="0" err="1">
                <a:solidFill>
                  <a:srgbClr val="FF0000"/>
                </a:solidFill>
                <a:latin typeface="CourierPrime"/>
              </a:rPr>
              <a:t>pair</a:t>
            </a:r>
            <a:r>
              <a:rPr lang="en-US" sz="1800" i="0" u="none" strike="noStrike" baseline="0" dirty="0" err="1">
                <a:solidFill>
                  <a:srgbClr val="000000"/>
                </a:solidFill>
                <a:latin typeface="CourierPrime"/>
              </a:rPr>
              <a:t>.pe</a:t>
            </a:r>
            <a:r>
              <a:rPr lang="en-US" sz="1800" dirty="0" err="1">
                <a:solidFill>
                  <a:srgbClr val="000000"/>
                </a:solidFill>
                <a:latin typeface="CourierPrime"/>
              </a:rPr>
              <a:t>m</a:t>
            </a:r>
            <a:r>
              <a:rPr lang="en-US" sz="1800" dirty="0">
                <a:solidFill>
                  <a:srgbClr val="000000"/>
                </a:solidFill>
                <a:latin typeface="CourierPrime"/>
              </a:rPr>
              <a:t>`</a:t>
            </a:r>
            <a:r>
              <a:rPr lang="en-US" sz="1800" dirty="0">
                <a:solidFill>
                  <a:srgbClr val="000000"/>
                </a:solidFill>
              </a:rPr>
              <a:t>)</a:t>
            </a:r>
          </a:p>
          <a:p>
            <a:pPr lvl="2"/>
            <a:r>
              <a:rPr lang="en-US" dirty="0"/>
              <a:t>PuTTY, choose `</a:t>
            </a:r>
            <a:r>
              <a:rPr lang="en-US" dirty="0" err="1"/>
              <a:t>ppk</a:t>
            </a:r>
            <a:r>
              <a:rPr lang="en-US" dirty="0"/>
              <a:t>`</a:t>
            </a:r>
          </a:p>
          <a:p>
            <a:pPr lvl="1"/>
            <a:r>
              <a:rPr lang="en-US" dirty="0"/>
              <a:t>Choose `Create key pair`</a:t>
            </a:r>
          </a:p>
          <a:p>
            <a:pPr lvl="1"/>
            <a:r>
              <a:rPr lang="en-US" dirty="0"/>
              <a:t>The private key file is automatically downloaded by your browser</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247</a:t>
            </a:fld>
            <a:endParaRPr lang="it-IT"/>
          </a:p>
        </p:txBody>
      </p:sp>
    </p:spTree>
    <p:extLst>
      <p:ext uri="{BB962C8B-B14F-4D97-AF65-F5344CB8AC3E}">
        <p14:creationId xmlns:p14="http://schemas.microsoft.com/office/powerpoint/2010/main" val="379752109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22D0-F5CF-4E43-8AB5-D09465A9A6D7}"/>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3" name="Content Placeholder 2">
            <a:extLst>
              <a:ext uri="{FF2B5EF4-FFF2-40B4-BE49-F238E27FC236}">
                <a16:creationId xmlns:a16="http://schemas.microsoft.com/office/drawing/2014/main" id="{D6113698-56C1-4949-946C-01C146846FC5}"/>
              </a:ext>
            </a:extLst>
          </p:cNvPr>
          <p:cNvSpPr>
            <a:spLocks noGrp="1"/>
          </p:cNvSpPr>
          <p:nvPr>
            <p:ph idx="1"/>
          </p:nvPr>
        </p:nvSpPr>
        <p:spPr>
          <a:xfrm>
            <a:off x="838200" y="1700499"/>
            <a:ext cx="10515600" cy="4351338"/>
          </a:xfrm>
        </p:spPr>
        <p:txBody>
          <a:bodyPr/>
          <a:lstStyle/>
          <a:p>
            <a:r>
              <a:rPr lang="en-US" dirty="0"/>
              <a:t>Choose the frameworks and applications to install</a:t>
            </a:r>
          </a:p>
          <a:p>
            <a:r>
              <a:rPr lang="en-US" dirty="0"/>
              <a:t>Data process</a:t>
            </a:r>
          </a:p>
          <a:p>
            <a:pPr lvl="1"/>
            <a:r>
              <a:rPr lang="en-US" dirty="0"/>
              <a:t>Submit jobs or queries directly to installed applications</a:t>
            </a:r>
          </a:p>
          <a:p>
            <a:pPr lvl="1"/>
            <a:r>
              <a:rPr lang="en-US" dirty="0"/>
              <a:t>Run steps in the cluster</a:t>
            </a:r>
          </a:p>
          <a:p>
            <a:r>
              <a:rPr lang="en-US" dirty="0"/>
              <a:t>Submitting jobs </a:t>
            </a:r>
          </a:p>
          <a:p>
            <a:pPr lvl="1"/>
            <a:r>
              <a:rPr lang="en-US" dirty="0"/>
              <a:t>Connect to the master node over a secure connection</a:t>
            </a:r>
          </a:p>
          <a:p>
            <a:pPr lvl="1"/>
            <a:r>
              <a:rPr lang="en-US" dirty="0"/>
              <a:t>Access the interfaces and tools that are available on your cluster</a:t>
            </a:r>
          </a:p>
        </p:txBody>
      </p:sp>
      <p:sp>
        <p:nvSpPr>
          <p:cNvPr id="4" name="Footer Placeholder 3">
            <a:extLst>
              <a:ext uri="{FF2B5EF4-FFF2-40B4-BE49-F238E27FC236}">
                <a16:creationId xmlns:a16="http://schemas.microsoft.com/office/drawing/2014/main" id="{4860D944-ECC2-4966-B3D2-0AE1624A4AD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FD4A10-0E22-4F24-9871-4067B00F5A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248</a:t>
            </a:fld>
            <a:endParaRPr lang="it-IT"/>
          </a:p>
        </p:txBody>
      </p:sp>
    </p:spTree>
    <p:extLst>
      <p:ext uri="{BB962C8B-B14F-4D97-AF65-F5344CB8AC3E}">
        <p14:creationId xmlns:p14="http://schemas.microsoft.com/office/powerpoint/2010/main" val="56610270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A0ACBC8-CE27-4839-AE31-FEC70F5243B8}"/>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10" name="Content Placeholder 9">
            <a:extLst>
              <a:ext uri="{FF2B5EF4-FFF2-40B4-BE49-F238E27FC236}">
                <a16:creationId xmlns:a16="http://schemas.microsoft.com/office/drawing/2014/main" id="{F6440BF3-41CB-4C26-ADBB-FBD01DE85D80}"/>
              </a:ext>
            </a:extLst>
          </p:cNvPr>
          <p:cNvSpPr>
            <a:spLocks noGrp="1"/>
          </p:cNvSpPr>
          <p:nvPr>
            <p:ph idx="1"/>
          </p:nvPr>
        </p:nvSpPr>
        <p:spPr>
          <a:xfrm>
            <a:off x="838200" y="1700499"/>
            <a:ext cx="10515600" cy="4351338"/>
          </a:xfrm>
        </p:spPr>
        <p:txBody>
          <a:bodyPr/>
          <a:lstStyle/>
          <a:p>
            <a:r>
              <a:rPr lang="it-IT" dirty="0"/>
              <a:t>U</a:t>
            </a:r>
            <a:r>
              <a:rPr lang="en-US" dirty="0"/>
              <a:t>sing CLI (command line interface)</a:t>
            </a:r>
          </a:p>
          <a:p>
            <a:endParaRPr lang="en-US" dirty="0"/>
          </a:p>
          <a:p>
            <a:endParaRPr lang="en-US" dirty="0"/>
          </a:p>
          <a:p>
            <a:endParaRPr lang="en-US" dirty="0"/>
          </a:p>
          <a:p>
            <a:endParaRPr lang="en-US" dirty="0"/>
          </a:p>
          <a:p>
            <a:endParaRPr lang="en-US" dirty="0"/>
          </a:p>
          <a:p>
            <a:endParaRPr lang="it-IT" dirty="0"/>
          </a:p>
          <a:p>
            <a:r>
              <a:rPr lang="it-IT" dirty="0" err="1"/>
              <a:t>This</a:t>
            </a:r>
            <a:r>
              <a:rPr lang="it-IT" dirty="0"/>
              <a:t> </a:t>
            </a:r>
            <a:r>
              <a:rPr lang="it-IT" dirty="0" err="1"/>
              <a:t>is</a:t>
            </a:r>
            <a:r>
              <a:rPr lang="it-IT" dirty="0"/>
              <a:t> more </a:t>
            </a:r>
            <a:r>
              <a:rPr lang="it-IT" dirty="0" err="1"/>
              <a:t>pragmatic</a:t>
            </a:r>
            <a:r>
              <a:rPr lang="it-IT" dirty="0"/>
              <a:t>, </a:t>
            </a:r>
            <a:r>
              <a:rPr lang="it-IT" dirty="0" err="1"/>
              <a:t>but</a:t>
            </a:r>
            <a:r>
              <a:rPr lang="it-IT" dirty="0"/>
              <a:t> </a:t>
            </a:r>
            <a:r>
              <a:rPr lang="it-IT" dirty="0" err="1"/>
              <a:t>there</a:t>
            </a:r>
            <a:r>
              <a:rPr lang="it-IT" dirty="0"/>
              <a:t> are </a:t>
            </a:r>
            <a:r>
              <a:rPr lang="it-IT" dirty="0" err="1"/>
              <a:t>many</a:t>
            </a:r>
            <a:r>
              <a:rPr lang="it-IT" dirty="0"/>
              <a:t> options to </a:t>
            </a:r>
            <a:r>
              <a:rPr lang="it-IT" dirty="0" err="1"/>
              <a:t>explore</a:t>
            </a:r>
            <a:endParaRPr lang="it-IT" dirty="0"/>
          </a:p>
          <a:p>
            <a:pPr lvl="1"/>
            <a:r>
              <a:rPr lang="it-IT" dirty="0" err="1"/>
              <a:t>Let’s</a:t>
            </a:r>
            <a:r>
              <a:rPr lang="it-IT" dirty="0"/>
              <a:t> stick to AWS Console</a:t>
            </a:r>
          </a:p>
          <a:p>
            <a:pPr lvl="1"/>
            <a:r>
              <a:rPr lang="it-IT" dirty="0">
                <a:hlinkClick r:id="rId2"/>
              </a:rPr>
              <a:t>https://console.aws.amazon.com/elasticmapreduce/</a:t>
            </a:r>
            <a:endParaRPr lang="it-IT" dirty="0"/>
          </a:p>
        </p:txBody>
      </p:sp>
      <p:sp>
        <p:nvSpPr>
          <p:cNvPr id="4" name="Footer Placeholder 3">
            <a:extLst>
              <a:ext uri="{FF2B5EF4-FFF2-40B4-BE49-F238E27FC236}">
                <a16:creationId xmlns:a16="http://schemas.microsoft.com/office/drawing/2014/main" id="{638B90FD-A676-457C-871F-96EF86F61A5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CAC7881-3E4E-41DE-8776-589DD40BB73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249</a:t>
            </a:fld>
            <a:endParaRPr lang="it-IT"/>
          </a:p>
        </p:txBody>
      </p:sp>
      <p:sp>
        <p:nvSpPr>
          <p:cNvPr id="6" name="TextBox 5">
            <a:extLst>
              <a:ext uri="{FF2B5EF4-FFF2-40B4-BE49-F238E27FC236}">
                <a16:creationId xmlns:a16="http://schemas.microsoft.com/office/drawing/2014/main" id="{9BF73B2E-2C4D-42E6-874D-9DDDC34E3D7A}"/>
              </a:ext>
            </a:extLst>
          </p:cNvPr>
          <p:cNvSpPr txBox="1"/>
          <p:nvPr/>
        </p:nvSpPr>
        <p:spPr>
          <a:xfrm>
            <a:off x="838200" y="2376773"/>
            <a:ext cx="10515600" cy="1815882"/>
          </a:xfrm>
          <a:prstGeom prst="rect">
            <a:avLst/>
          </a:prstGeom>
          <a:noFill/>
          <a:ln>
            <a:solidFill>
              <a:schemeClr val="tx1"/>
            </a:solidFill>
          </a:ln>
        </p:spPr>
        <p:txBody>
          <a:bodyPr wrap="square" rtlCol="0">
            <a:spAutoFit/>
          </a:bodyPr>
          <a:lstStyle/>
          <a:p>
            <a:pPr algn="l"/>
            <a:r>
              <a:rPr lang="en-US" sz="1400" b="0" i="0" u="none" strike="noStrike" baseline="0" dirty="0" err="1">
                <a:solidFill>
                  <a:srgbClr val="000000"/>
                </a:solidFill>
                <a:latin typeface="CourierPrime"/>
              </a:rPr>
              <a:t>aws</a:t>
            </a:r>
            <a:r>
              <a:rPr lang="en-US" sz="1400" b="0" i="0" u="none" strike="noStrike" baseline="0" dirty="0">
                <a:solidFill>
                  <a:srgbClr val="000000"/>
                </a:solidFill>
                <a:latin typeface="CourierPrime"/>
              </a:rPr>
              <a:t> </a:t>
            </a:r>
            <a:r>
              <a:rPr lang="en-US" sz="1400" b="0" i="0" u="none" strike="noStrike" baseline="0" dirty="0" err="1">
                <a:solidFill>
                  <a:srgbClr val="000000"/>
                </a:solidFill>
                <a:latin typeface="CourierPrime"/>
              </a:rPr>
              <a:t>emr</a:t>
            </a:r>
            <a:r>
              <a:rPr lang="en-US" sz="1400" b="0" i="0" u="none" strike="noStrike" baseline="0" dirty="0">
                <a:solidFill>
                  <a:srgbClr val="000000"/>
                </a:solidFill>
                <a:latin typeface="CourierPrime"/>
              </a:rPr>
              <a:t> create-cluster \</a:t>
            </a:r>
          </a:p>
          <a:p>
            <a:pPr lvl="1"/>
            <a:r>
              <a:rPr lang="en-US" sz="1400" b="0" i="0" u="none" strike="noStrike" baseline="0" dirty="0">
                <a:solidFill>
                  <a:srgbClr val="000000"/>
                </a:solidFill>
                <a:latin typeface="CourierPrime"/>
              </a:rPr>
              <a:t>--name </a:t>
            </a:r>
            <a:r>
              <a:rPr lang="en-US" sz="1400" b="0" i="1" u="none" strike="noStrike" baseline="0" dirty="0">
                <a:solidFill>
                  <a:srgbClr val="FF0000"/>
                </a:solidFill>
                <a:latin typeface="CourierPrime-Italic"/>
              </a:rPr>
              <a:t>"My First EMR Cluster"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--release-label </a:t>
            </a:r>
            <a:r>
              <a:rPr lang="en-US" sz="1400" b="0" i="1" u="none" strike="noStrike" baseline="0" dirty="0">
                <a:solidFill>
                  <a:srgbClr val="FF0000"/>
                </a:solidFill>
                <a:latin typeface="CourierPrime-Italic"/>
              </a:rPr>
              <a:t>emr-5.32.0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--applications Name=Spark \</a:t>
            </a:r>
          </a:p>
          <a:p>
            <a:pPr lvl="1"/>
            <a:r>
              <a:rPr lang="en-US" sz="1400" b="0" i="0" u="none" strike="noStrike" baseline="0" dirty="0">
                <a:solidFill>
                  <a:srgbClr val="000000"/>
                </a:solidFill>
                <a:latin typeface="CourierPrime"/>
              </a:rPr>
              <a:t>--ec2-attributes </a:t>
            </a:r>
            <a:r>
              <a:rPr lang="en-US" sz="1400" b="0" i="0" u="none" strike="noStrike" baseline="0" dirty="0" err="1">
                <a:solidFill>
                  <a:srgbClr val="000000"/>
                </a:solidFill>
                <a:latin typeface="CourierPrime"/>
              </a:rPr>
              <a:t>KeyName</a:t>
            </a:r>
            <a:r>
              <a:rPr lang="en-US" sz="1400" b="0" i="0" u="none" strike="noStrike" baseline="0" dirty="0">
                <a:solidFill>
                  <a:srgbClr val="000000"/>
                </a:solidFill>
                <a:latin typeface="CourierPrime"/>
              </a:rPr>
              <a:t>=</a:t>
            </a:r>
            <a:r>
              <a:rPr lang="en-US" sz="1400" b="0" i="1" u="none" strike="noStrike" baseline="0" dirty="0" err="1">
                <a:solidFill>
                  <a:srgbClr val="FF0000"/>
                </a:solidFill>
                <a:latin typeface="CourierPrime-Italic"/>
              </a:rPr>
              <a:t>myEMRKeyPairName</a:t>
            </a:r>
            <a:r>
              <a:rPr lang="en-US" sz="1400" b="0" i="1" u="none" strike="noStrike" baseline="0" dirty="0">
                <a:solidFill>
                  <a:srgbClr val="FF0000"/>
                </a:solidFill>
                <a:latin typeface="CourierPrime-Italic"/>
              </a:rPr>
              <a:t>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--instance-type m5.xlarge \</a:t>
            </a:r>
          </a:p>
          <a:p>
            <a:pPr lvl="1"/>
            <a:r>
              <a:rPr lang="en-US" sz="1400" b="0" i="0" u="none" strike="noStrike" baseline="0" dirty="0">
                <a:solidFill>
                  <a:srgbClr val="000000"/>
                </a:solidFill>
                <a:latin typeface="CourierPrime"/>
              </a:rPr>
              <a:t>--instance-count 3 \</a:t>
            </a:r>
          </a:p>
          <a:p>
            <a:pPr lvl="1"/>
            <a:r>
              <a:rPr lang="en-US" sz="1400" b="0" i="0" u="none" strike="noStrike" baseline="0" dirty="0">
                <a:solidFill>
                  <a:srgbClr val="000000"/>
                </a:solidFill>
                <a:latin typeface="CourierPrime"/>
              </a:rPr>
              <a:t>--use-default-roles</a:t>
            </a:r>
            <a:endParaRPr lang="en-US" sz="1400" dirty="0"/>
          </a:p>
        </p:txBody>
      </p:sp>
    </p:spTree>
    <p:extLst>
      <p:ext uri="{BB962C8B-B14F-4D97-AF65-F5344CB8AC3E}">
        <p14:creationId xmlns:p14="http://schemas.microsoft.com/office/powerpoint/2010/main" val="2276438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3796A8-E8C2-795E-06A6-E21B7FC0BAC5}"/>
              </a:ext>
            </a:extLst>
          </p:cNvPr>
          <p:cNvSpPr>
            <a:spLocks noGrp="1"/>
          </p:cNvSpPr>
          <p:nvPr>
            <p:ph type="title"/>
          </p:nvPr>
        </p:nvSpPr>
        <p:spPr/>
        <p:txBody>
          <a:bodyPr/>
          <a:lstStyle/>
          <a:p>
            <a:r>
              <a:rPr lang="en-US"/>
              <a:t>Data platform: DWH</a:t>
            </a:r>
          </a:p>
        </p:txBody>
      </p:sp>
      <p:sp>
        <p:nvSpPr>
          <p:cNvPr id="3" name="Segnaposto contenuto 2">
            <a:extLst>
              <a:ext uri="{FF2B5EF4-FFF2-40B4-BE49-F238E27FC236}">
                <a16:creationId xmlns:a16="http://schemas.microsoft.com/office/drawing/2014/main" id="{6FBF6A97-5BB9-8BF5-511F-8BD9C059DBC4}"/>
              </a:ext>
            </a:extLst>
          </p:cNvPr>
          <p:cNvSpPr>
            <a:spLocks noGrp="1"/>
          </p:cNvSpPr>
          <p:nvPr>
            <p:ph sz="half" idx="1"/>
          </p:nvPr>
        </p:nvSpPr>
        <p:spPr/>
        <p:txBody>
          <a:bodyPr/>
          <a:lstStyle/>
          <a:p>
            <a:pPr lvl="1"/>
            <a:r>
              <a:rPr lang="en-US" dirty="0"/>
              <a:t>Reduce stress on operational systems</a:t>
            </a:r>
          </a:p>
          <a:p>
            <a:pPr lvl="1"/>
            <a:r>
              <a:rPr lang="en-US" dirty="0"/>
              <a:t>Integrate data sources</a:t>
            </a:r>
          </a:p>
          <a:p>
            <a:pPr lvl="1"/>
            <a:r>
              <a:rPr lang="en-US" dirty="0"/>
              <a:t>No IT involvement to create reports</a:t>
            </a:r>
          </a:p>
          <a:p>
            <a:pPr lvl="1"/>
            <a:r>
              <a:rPr lang="en-US" dirty="0"/>
              <a:t>One version of the truth</a:t>
            </a:r>
          </a:p>
          <a:p>
            <a:pPr lvl="1"/>
            <a:r>
              <a:rPr lang="en-US" dirty="0"/>
              <a:t>Make better business decisions</a:t>
            </a:r>
          </a:p>
        </p:txBody>
      </p:sp>
      <p:sp>
        <p:nvSpPr>
          <p:cNvPr id="4" name="Segnaposto contenuto 3">
            <a:extLst>
              <a:ext uri="{FF2B5EF4-FFF2-40B4-BE49-F238E27FC236}">
                <a16:creationId xmlns:a16="http://schemas.microsoft.com/office/drawing/2014/main" id="{34C725F8-AF7D-E12C-C2AF-59C8ED3F8982}"/>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35069068-0115-AFDC-2003-518E7F8518EE}"/>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AC951D23-8C99-636C-F5BE-42A30E99B3F1}"/>
              </a:ext>
            </a:extLst>
          </p:cNvPr>
          <p:cNvSpPr>
            <a:spLocks noGrp="1"/>
          </p:cNvSpPr>
          <p:nvPr>
            <p:ph type="sldNum" sz="quarter" idx="12"/>
          </p:nvPr>
        </p:nvSpPr>
        <p:spPr/>
        <p:txBody>
          <a:bodyPr/>
          <a:lstStyle/>
          <a:p>
            <a:fld id="{5DD6F1BA-2510-46FC-9346-AB1F3CA1593B}" type="slidenum">
              <a:rPr lang="en-US" smtClean="0"/>
              <a:t>25</a:t>
            </a:fld>
            <a:endParaRPr lang="en-US"/>
          </a:p>
        </p:txBody>
      </p:sp>
      <p:sp>
        <p:nvSpPr>
          <p:cNvPr id="7" name="Segnaposto contenuto 6">
            <a:extLst>
              <a:ext uri="{FF2B5EF4-FFF2-40B4-BE49-F238E27FC236}">
                <a16:creationId xmlns:a16="http://schemas.microsoft.com/office/drawing/2014/main" id="{B7F05824-5CCA-7F9E-3F7E-55A98EDED7D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7447708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it-IT" dirty="0" err="1"/>
              <a:t>Creating</a:t>
            </a:r>
            <a:r>
              <a:rPr lang="it-IT" dirty="0"/>
              <a:t> the cluster</a:t>
            </a:r>
            <a:endParaRPr lang="en-US" dirty="0"/>
          </a:p>
        </p:txBody>
      </p:sp>
      <p:pic>
        <p:nvPicPr>
          <p:cNvPr id="9" name="Content Placeholder 8">
            <a:extLst>
              <a:ext uri="{FF2B5EF4-FFF2-40B4-BE49-F238E27FC236}">
                <a16:creationId xmlns:a16="http://schemas.microsoft.com/office/drawing/2014/main" id="{0E2822FB-93D1-4A62-9ED4-3C02D8D5FF6E}"/>
              </a:ext>
            </a:extLst>
          </p:cNvPr>
          <p:cNvPicPr>
            <a:picLocks noGrp="1" noChangeAspect="1"/>
          </p:cNvPicPr>
          <p:nvPr>
            <p:ph idx="1"/>
          </p:nvPr>
        </p:nvPicPr>
        <p:blipFill>
          <a:blip r:embed="rId2"/>
          <a:stretch>
            <a:fillRect/>
          </a:stretch>
        </p:blipFill>
        <p:spPr>
          <a:xfrm>
            <a:off x="2990318" y="1700213"/>
            <a:ext cx="621136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250</a:t>
            </a:fld>
            <a:endParaRPr lang="it-IT"/>
          </a:p>
        </p:txBody>
      </p:sp>
    </p:spTree>
    <p:extLst>
      <p:ext uri="{BB962C8B-B14F-4D97-AF65-F5344CB8AC3E}">
        <p14:creationId xmlns:p14="http://schemas.microsoft.com/office/powerpoint/2010/main" val="349029781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50830-E48C-4D85-BA5C-E18CA414B2B3}"/>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6AF1AA30-6F17-4385-BC45-F5CD845C905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66AD590-85D5-45C2-8027-4744F334203B}"/>
              </a:ext>
            </a:extLst>
          </p:cNvPr>
          <p:cNvSpPr>
            <a:spLocks noGrp="1"/>
          </p:cNvSpPr>
          <p:nvPr>
            <p:ph type="sldNum" sz="quarter" idx="12"/>
          </p:nvPr>
        </p:nvSpPr>
        <p:spPr/>
        <p:txBody>
          <a:bodyPr/>
          <a:lstStyle/>
          <a:p>
            <a:fld id="{5DD6F1BA-2510-46FC-9346-AB1F3CA1593B}" type="slidenum">
              <a:rPr lang="it-IT" smtClean="0"/>
              <a:t>251</a:t>
            </a:fld>
            <a:endParaRPr lang="it-IT"/>
          </a:p>
        </p:txBody>
      </p:sp>
      <p:sp>
        <p:nvSpPr>
          <p:cNvPr id="6" name="Content Placeholder 5">
            <a:extLst>
              <a:ext uri="{FF2B5EF4-FFF2-40B4-BE49-F238E27FC236}">
                <a16:creationId xmlns:a16="http://schemas.microsoft.com/office/drawing/2014/main" id="{52B6247A-4C8B-4E95-9A1D-AD36BEC2A05D}"/>
              </a:ext>
            </a:extLst>
          </p:cNvPr>
          <p:cNvSpPr>
            <a:spLocks noGrp="1"/>
          </p:cNvSpPr>
          <p:nvPr>
            <p:ph idx="13"/>
          </p:nvPr>
        </p:nvSpPr>
        <p:spPr/>
        <p:txBody>
          <a:bodyPr/>
          <a:lstStyle/>
          <a:p>
            <a:endParaRPr lang="en-US"/>
          </a:p>
        </p:txBody>
      </p:sp>
      <p:pic>
        <p:nvPicPr>
          <p:cNvPr id="7" name="Content Placeholder 6">
            <a:extLst>
              <a:ext uri="{FF2B5EF4-FFF2-40B4-BE49-F238E27FC236}">
                <a16:creationId xmlns:a16="http://schemas.microsoft.com/office/drawing/2014/main" id="{90658FD5-3312-4EE8-8639-EA2A908CC535}"/>
              </a:ext>
            </a:extLst>
          </p:cNvPr>
          <p:cNvPicPr>
            <a:picLocks noGrp="1" noChangeAspect="1"/>
          </p:cNvPicPr>
          <p:nvPr>
            <p:ph idx="1"/>
          </p:nvPr>
        </p:nvPicPr>
        <p:blipFill rotWithShape="1">
          <a:blip r:embed="rId2"/>
          <a:srcRect l="6875" t="14293" r="67250" b="47050"/>
          <a:stretch/>
        </p:blipFill>
        <p:spPr>
          <a:xfrm>
            <a:off x="1363980" y="1887558"/>
            <a:ext cx="9464040" cy="39766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599292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it-IT" dirty="0" err="1"/>
              <a:t>Creating</a:t>
            </a:r>
            <a:r>
              <a:rPr lang="it-IT" dirty="0"/>
              <a:t> the cluster</a:t>
            </a:r>
            <a:endParaRPr lang="en-US" dirty="0"/>
          </a:p>
        </p:txBody>
      </p:sp>
      <p:pic>
        <p:nvPicPr>
          <p:cNvPr id="7" name="Content Placeholder 6">
            <a:extLst>
              <a:ext uri="{FF2B5EF4-FFF2-40B4-BE49-F238E27FC236}">
                <a16:creationId xmlns:a16="http://schemas.microsoft.com/office/drawing/2014/main" id="{0B6DD236-933B-4E70-A899-72A2ED78EDAB}"/>
              </a:ext>
            </a:extLst>
          </p:cNvPr>
          <p:cNvPicPr>
            <a:picLocks noGrp="1" noChangeAspect="1"/>
          </p:cNvPicPr>
          <p:nvPr>
            <p:ph idx="1"/>
          </p:nvPr>
        </p:nvPicPr>
        <p:blipFill>
          <a:blip r:embed="rId2"/>
          <a:stretch>
            <a:fillRect/>
          </a:stretch>
        </p:blipFill>
        <p:spPr>
          <a:xfrm>
            <a:off x="2433292" y="1700213"/>
            <a:ext cx="732541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252</a:t>
            </a:fld>
            <a:endParaRPr lang="it-IT"/>
          </a:p>
        </p:txBody>
      </p:sp>
    </p:spTree>
    <p:extLst>
      <p:ext uri="{BB962C8B-B14F-4D97-AF65-F5344CB8AC3E}">
        <p14:creationId xmlns:p14="http://schemas.microsoft.com/office/powerpoint/2010/main" val="335129894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253</a:t>
            </a:fld>
            <a:endParaRPr lang="it-IT"/>
          </a:p>
        </p:txBody>
      </p:sp>
      <p:pic>
        <p:nvPicPr>
          <p:cNvPr id="9" name="Content Placeholder 8">
            <a:extLst>
              <a:ext uri="{FF2B5EF4-FFF2-40B4-BE49-F238E27FC236}">
                <a16:creationId xmlns:a16="http://schemas.microsoft.com/office/drawing/2014/main" id="{0868B975-1698-46FE-B08C-F082F327087E}"/>
              </a:ext>
            </a:extLst>
          </p:cNvPr>
          <p:cNvPicPr>
            <a:picLocks noGrp="1" noChangeAspect="1"/>
          </p:cNvPicPr>
          <p:nvPr>
            <p:ph idx="1"/>
          </p:nvPr>
        </p:nvPicPr>
        <p:blipFill>
          <a:blip r:embed="rId2"/>
          <a:stretch>
            <a:fillRect/>
          </a:stretch>
        </p:blipFill>
        <p:spPr>
          <a:xfrm>
            <a:off x="1131357" y="1700213"/>
            <a:ext cx="9929285" cy="4351337"/>
          </a:xfrm>
          <a:prstGeom prst="rect">
            <a:avLst/>
          </a:prstGeom>
          <a:ln>
            <a:noFill/>
          </a:ln>
          <a:effectLst>
            <a:outerShdw blurRad="292100" dist="139700" dir="2700000" algn="tl" rotWithShape="0">
              <a:srgbClr val="333333">
                <a:alpha val="65000"/>
              </a:srgbClr>
            </a:outerShdw>
          </a:effectLst>
        </p:spPr>
      </p:pic>
      <p:sp>
        <p:nvSpPr>
          <p:cNvPr id="10" name="Speech Bubble: Rectangle 9">
            <a:extLst>
              <a:ext uri="{FF2B5EF4-FFF2-40B4-BE49-F238E27FC236}">
                <a16:creationId xmlns:a16="http://schemas.microsoft.com/office/drawing/2014/main" id="{099B8397-2F82-4458-B048-AB152F26B927}"/>
              </a:ext>
            </a:extLst>
          </p:cNvPr>
          <p:cNvSpPr/>
          <p:nvPr/>
        </p:nvSpPr>
        <p:spPr>
          <a:xfrm>
            <a:off x="123825" y="3659979"/>
            <a:ext cx="3147355" cy="365125"/>
          </a:xfrm>
          <a:prstGeom prst="wedgeRectCallout">
            <a:avLst>
              <a:gd name="adj1" fmla="val 57613"/>
              <a:gd name="adj2" fmla="val 3799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Allows EMR to call other AWS Services such as EC2 on your behalf.</a:t>
            </a:r>
          </a:p>
        </p:txBody>
      </p:sp>
      <p:sp>
        <p:nvSpPr>
          <p:cNvPr id="11" name="Speech Bubble: Rectangle 10">
            <a:extLst>
              <a:ext uri="{FF2B5EF4-FFF2-40B4-BE49-F238E27FC236}">
                <a16:creationId xmlns:a16="http://schemas.microsoft.com/office/drawing/2014/main" id="{A665F06E-1D2D-4CE3-93CE-3F317B87F356}"/>
              </a:ext>
            </a:extLst>
          </p:cNvPr>
          <p:cNvSpPr/>
          <p:nvPr/>
        </p:nvSpPr>
        <p:spPr>
          <a:xfrm>
            <a:off x="123825" y="4082254"/>
            <a:ext cx="3147355" cy="365125"/>
          </a:xfrm>
          <a:prstGeom prst="wedgeRectCallout">
            <a:avLst>
              <a:gd name="adj1" fmla="val 57310"/>
              <a:gd name="adj2" fmla="val -8967"/>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Provides access to other AWS services such as S3, DynamoDB from EC2 instances that are launched by EMR.</a:t>
            </a:r>
          </a:p>
        </p:txBody>
      </p:sp>
    </p:spTree>
    <p:extLst>
      <p:ext uri="{BB962C8B-B14F-4D97-AF65-F5344CB8AC3E}">
        <p14:creationId xmlns:p14="http://schemas.microsoft.com/office/powerpoint/2010/main" val="41126905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D15EC-0504-4864-8AB0-A2ED98EDF752}"/>
              </a:ext>
            </a:extLst>
          </p:cNvPr>
          <p:cNvSpPr>
            <a:spLocks noGrp="1"/>
          </p:cNvSpPr>
          <p:nvPr>
            <p:ph idx="13"/>
          </p:nvPr>
        </p:nvSpPr>
        <p:spPr>
          <a:xfrm>
            <a:off x="838200" y="3283131"/>
            <a:ext cx="10515600" cy="2768419"/>
          </a:xfrm>
        </p:spPr>
        <p:txBody>
          <a:bodyPr/>
          <a:lstStyle/>
          <a:p>
            <a:r>
              <a:rPr lang="en-US" dirty="0" err="1"/>
              <a:t>aws</a:t>
            </a:r>
            <a:r>
              <a:rPr lang="en-US" dirty="0"/>
              <a:t> </a:t>
            </a:r>
            <a:r>
              <a:rPr lang="en-US" dirty="0" err="1"/>
              <a:t>emr</a:t>
            </a:r>
            <a:r>
              <a:rPr lang="en-US" dirty="0"/>
              <a:t> create-cluster --auto-scaling-role </a:t>
            </a:r>
            <a:r>
              <a:rPr lang="en-US" dirty="0" err="1"/>
              <a:t>EMR_AutoScaling_DefaultRole</a:t>
            </a:r>
            <a:r>
              <a:rPr lang="en-US" dirty="0"/>
              <a:t> --termination-protected --applications Name=Hadoop Name=Hive Name=Hue Name=</a:t>
            </a:r>
            <a:r>
              <a:rPr lang="en-US" dirty="0" err="1"/>
              <a:t>JupyterEnterpriseGateway</a:t>
            </a:r>
            <a:r>
              <a:rPr lang="en-US" dirty="0"/>
              <a:t> Name=Spark --</a:t>
            </a:r>
            <a:r>
              <a:rPr lang="en-US" dirty="0" err="1"/>
              <a:t>ebs</a:t>
            </a:r>
            <a:r>
              <a:rPr lang="en-US" dirty="0"/>
              <a:t>-root-volume-size 10 --ec2-attributes '{"KeyName":"bigdata","InstanceProfile":"EMR_EC2_DefaultRole","SubnetId":"subnet-5fa2f912","EmrManagedSlaveSecurityGroup":"sg-07818b5690a50b3f1","EmrManagedMasterSecurityGroup":"sg-0e2f5550a2cb98f79"}' --service-role </a:t>
            </a:r>
            <a:r>
              <a:rPr lang="en-US" dirty="0" err="1"/>
              <a:t>EMR_DefaultRole</a:t>
            </a:r>
            <a:r>
              <a:rPr lang="en-US" dirty="0"/>
              <a:t> --enable-debugging --release-label emr-6.2.0 --log-</a:t>
            </a:r>
            <a:r>
              <a:rPr lang="en-US" dirty="0" err="1"/>
              <a:t>uri</a:t>
            </a:r>
            <a:r>
              <a:rPr lang="en-US" dirty="0"/>
              <a:t> 's3n://aws-logs-604905954159-us-east-1/</a:t>
            </a:r>
            <a:r>
              <a:rPr lang="en-US" dirty="0" err="1"/>
              <a:t>elasticmapreduce</a:t>
            </a:r>
            <a:r>
              <a:rPr lang="en-US" dirty="0"/>
              <a:t>/' --name '</a:t>
            </a:r>
            <a:r>
              <a:rPr lang="en-US" dirty="0" err="1"/>
              <a:t>BigData</a:t>
            </a:r>
            <a:r>
              <a:rPr lang="en-US" dirty="0"/>
              <a:t>' --instance-groups '[{"InstanceCount":1,"BidPrice":"OnDemandPrice","EbsConfiguration":{"</a:t>
            </a:r>
            <a:r>
              <a:rPr lang="en-US" dirty="0" err="1"/>
              <a:t>EbsBlockDeviceConfigs</a:t>
            </a:r>
            <a:r>
              <a:rPr lang="en-US" dirty="0"/>
              <a:t>":[{"</a:t>
            </a:r>
            <a:r>
              <a:rPr lang="en-US" dirty="0" err="1"/>
              <a:t>VolumeSpecification</a:t>
            </a:r>
            <a:r>
              <a:rPr lang="en-US" dirty="0"/>
              <a:t>":{"SizeInGB":32,"VolumeType":"gp2"},"VolumesPerInstance":2}]},"InstanceGroupType":"MASTER","InstanceType":"m4.xlarge","Name":"Master - 1"},{"InstanceCount":1,"BidPrice":"OnDemandPrice","EbsConfiguration":{"</a:t>
            </a:r>
            <a:r>
              <a:rPr lang="en-US" dirty="0" err="1"/>
              <a:t>EbsBlockDeviceConfigs</a:t>
            </a:r>
            <a:r>
              <a:rPr lang="en-US" dirty="0"/>
              <a:t>":[{"</a:t>
            </a:r>
            <a:r>
              <a:rPr lang="en-US" dirty="0" err="1"/>
              <a:t>VolumeSpecification</a:t>
            </a:r>
            <a:r>
              <a:rPr lang="en-US" dirty="0"/>
              <a:t>":{"SizeInGB":32,"VolumeType":"gp2"},"VolumesPerInstance":2}]},"InstanceGroupType":"CORE","InstanceType":"m4.xlarge","Name":"Core - 2"}]' --scale-down-behavior TERMINATE_AT_TASK_COMPLETION --region us-east-1</a:t>
            </a:r>
          </a:p>
        </p:txBody>
      </p:sp>
      <p:sp>
        <p:nvSpPr>
          <p:cNvPr id="2" name="Title 1">
            <a:extLst>
              <a:ext uri="{FF2B5EF4-FFF2-40B4-BE49-F238E27FC236}">
                <a16:creationId xmlns:a16="http://schemas.microsoft.com/office/drawing/2014/main" id="{D52FE7AF-56A8-4BD6-B5EC-517B345B14CB}"/>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D79860FF-5F35-43CC-8CF0-16991F31008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7CB03F5-69DE-4C7B-9826-C0ECA54174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254</a:t>
            </a:fld>
            <a:endParaRPr lang="it-IT"/>
          </a:p>
        </p:txBody>
      </p:sp>
      <p:sp>
        <p:nvSpPr>
          <p:cNvPr id="19" name="Content Placeholder 18">
            <a:extLst>
              <a:ext uri="{FF2B5EF4-FFF2-40B4-BE49-F238E27FC236}">
                <a16:creationId xmlns:a16="http://schemas.microsoft.com/office/drawing/2014/main" id="{76229F9B-69FD-4F17-B436-51473ED734DC}"/>
              </a:ext>
            </a:extLst>
          </p:cNvPr>
          <p:cNvSpPr>
            <a:spLocks noGrp="1"/>
          </p:cNvSpPr>
          <p:nvPr>
            <p:ph idx="1"/>
          </p:nvPr>
        </p:nvSpPr>
        <p:spPr/>
        <p:txBody>
          <a:bodyPr/>
          <a:lstStyle/>
          <a:p>
            <a:r>
              <a:rPr lang="it-IT" dirty="0"/>
              <a:t>U</a:t>
            </a:r>
            <a:r>
              <a:rPr lang="en-US" dirty="0"/>
              <a:t>sing CLI (command line interface)</a:t>
            </a:r>
          </a:p>
        </p:txBody>
      </p:sp>
      <p:sp>
        <p:nvSpPr>
          <p:cNvPr id="20" name="Content Placeholder 19">
            <a:extLst>
              <a:ext uri="{FF2B5EF4-FFF2-40B4-BE49-F238E27FC236}">
                <a16:creationId xmlns:a16="http://schemas.microsoft.com/office/drawing/2014/main" id="{E052C360-54B9-4B7F-A4BF-8BA25E1F3A79}"/>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25629050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644B-C375-4F5F-9119-D572DA35417B}"/>
              </a:ext>
            </a:extLst>
          </p:cNvPr>
          <p:cNvSpPr>
            <a:spLocks noGrp="1"/>
          </p:cNvSpPr>
          <p:nvPr>
            <p:ph type="title"/>
          </p:nvPr>
        </p:nvSpPr>
        <p:spPr/>
        <p:txBody>
          <a:bodyPr/>
          <a:lstStyle/>
          <a:p>
            <a:r>
              <a:rPr lang="en-US"/>
              <a:t>Cluster lifecycle</a:t>
            </a:r>
          </a:p>
        </p:txBody>
      </p:sp>
      <p:sp>
        <p:nvSpPr>
          <p:cNvPr id="8" name="Content Placeholder 7">
            <a:extLst>
              <a:ext uri="{FF2B5EF4-FFF2-40B4-BE49-F238E27FC236}">
                <a16:creationId xmlns:a16="http://schemas.microsoft.com/office/drawing/2014/main" id="{2EDD20D7-CB8A-4DCC-B8A5-BD21A3297447}"/>
              </a:ext>
            </a:extLst>
          </p:cNvPr>
          <p:cNvSpPr>
            <a:spLocks noGrp="1"/>
          </p:cNvSpPr>
          <p:nvPr>
            <p:ph sz="half" idx="1"/>
          </p:nvPr>
        </p:nvSpPr>
        <p:spPr/>
        <p:txBody>
          <a:bodyPr/>
          <a:lstStyle/>
          <a:p>
            <a:r>
              <a:rPr lang="en-US" dirty="0"/>
              <a:t>Creating a cluster (it </a:t>
            </a:r>
            <a:r>
              <a:rPr lang="en-US"/>
              <a:t>takes ~10 </a:t>
            </a:r>
            <a:r>
              <a:rPr lang="en-US" dirty="0"/>
              <a:t>minutes)</a:t>
            </a:r>
          </a:p>
          <a:p>
            <a:pPr lvl="1"/>
            <a:r>
              <a:rPr lang="en-US" dirty="0"/>
              <a:t>A cluster cannot be stopped</a:t>
            </a:r>
          </a:p>
          <a:p>
            <a:pPr lvl="1"/>
            <a:r>
              <a:rPr lang="en-US" dirty="0"/>
              <a:t>It can only be terminated</a:t>
            </a:r>
          </a:p>
        </p:txBody>
      </p:sp>
      <p:sp>
        <p:nvSpPr>
          <p:cNvPr id="4" name="Footer Placeholder 3">
            <a:extLst>
              <a:ext uri="{FF2B5EF4-FFF2-40B4-BE49-F238E27FC236}">
                <a16:creationId xmlns:a16="http://schemas.microsoft.com/office/drawing/2014/main" id="{06F8C235-602B-449B-A378-984A2B5E6ABE}"/>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39553C21-F89B-4765-9D5E-63E22747A497}"/>
              </a:ext>
            </a:extLst>
          </p:cNvPr>
          <p:cNvSpPr>
            <a:spLocks noGrp="1"/>
          </p:cNvSpPr>
          <p:nvPr>
            <p:ph type="sldNum" sz="quarter" idx="12"/>
          </p:nvPr>
        </p:nvSpPr>
        <p:spPr/>
        <p:txBody>
          <a:bodyPr/>
          <a:lstStyle/>
          <a:p>
            <a:fld id="{5DD6F1BA-2510-46FC-9346-AB1F3CA1593B}" type="slidenum">
              <a:rPr lang="en-US" smtClean="0"/>
              <a:t>255</a:t>
            </a:fld>
            <a:endParaRPr lang="en-US"/>
          </a:p>
        </p:txBody>
      </p:sp>
      <p:sp>
        <p:nvSpPr>
          <p:cNvPr id="10" name="Content Placeholder 9">
            <a:extLst>
              <a:ext uri="{FF2B5EF4-FFF2-40B4-BE49-F238E27FC236}">
                <a16:creationId xmlns:a16="http://schemas.microsoft.com/office/drawing/2014/main" id="{132CDBAD-BDA3-422C-A69C-83DA8FC8BB00}"/>
              </a:ext>
            </a:extLst>
          </p:cNvPr>
          <p:cNvSpPr>
            <a:spLocks noGrp="1"/>
          </p:cNvSpPr>
          <p:nvPr>
            <p:ph idx="13"/>
          </p:nvPr>
        </p:nvSpPr>
        <p:spPr/>
        <p:txBody>
          <a:bodyPr/>
          <a:lstStyle/>
          <a:p>
            <a:endParaRPr lang="en-US"/>
          </a:p>
        </p:txBody>
      </p:sp>
      <p:pic>
        <p:nvPicPr>
          <p:cNvPr id="11" name="Content Placeholder 6">
            <a:extLst>
              <a:ext uri="{FF2B5EF4-FFF2-40B4-BE49-F238E27FC236}">
                <a16:creationId xmlns:a16="http://schemas.microsoft.com/office/drawing/2014/main" id="{BC0D8A99-4945-4D53-99A2-3BCBF7DF87CB}"/>
              </a:ext>
            </a:extLst>
          </p:cNvPr>
          <p:cNvPicPr>
            <a:picLocks noGrp="1" noChangeAspect="1"/>
          </p:cNvPicPr>
          <p:nvPr>
            <p:ph sz="half" idx="2"/>
          </p:nvPr>
        </p:nvPicPr>
        <p:blipFill>
          <a:blip r:embed="rId2"/>
          <a:stretch>
            <a:fillRect/>
          </a:stretch>
        </p:blipFill>
        <p:spPr>
          <a:xfrm>
            <a:off x="6172200" y="2122618"/>
            <a:ext cx="5181600" cy="3757352"/>
          </a:xfrm>
        </p:spPr>
      </p:pic>
    </p:spTree>
    <p:extLst>
      <p:ext uri="{BB962C8B-B14F-4D97-AF65-F5344CB8AC3E}">
        <p14:creationId xmlns:p14="http://schemas.microsoft.com/office/powerpoint/2010/main" val="92008946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79CD-1BCD-4CA7-AF9E-01DCCB49543D}"/>
              </a:ext>
            </a:extLst>
          </p:cNvPr>
          <p:cNvSpPr>
            <a:spLocks noGrp="1"/>
          </p:cNvSpPr>
          <p:nvPr>
            <p:ph type="title"/>
          </p:nvPr>
        </p:nvSpPr>
        <p:spPr>
          <a:xfrm>
            <a:off x="838200" y="365125"/>
            <a:ext cx="10515600" cy="1325563"/>
          </a:xfrm>
        </p:spPr>
        <p:txBody>
          <a:bodyPr/>
          <a:lstStyle/>
          <a:p>
            <a:r>
              <a:rPr lang="it-IT" dirty="0"/>
              <a:t>Cluster lifecycle</a:t>
            </a:r>
            <a:endParaRPr lang="en-US" dirty="0"/>
          </a:p>
        </p:txBody>
      </p:sp>
      <p:sp>
        <p:nvSpPr>
          <p:cNvPr id="3" name="Content Placeholder 2">
            <a:extLst>
              <a:ext uri="{FF2B5EF4-FFF2-40B4-BE49-F238E27FC236}">
                <a16:creationId xmlns:a16="http://schemas.microsoft.com/office/drawing/2014/main" id="{DD8DBA38-990B-4A86-8686-4D0D7B9F4B84}"/>
              </a:ext>
            </a:extLst>
          </p:cNvPr>
          <p:cNvSpPr>
            <a:spLocks noGrp="1"/>
          </p:cNvSpPr>
          <p:nvPr>
            <p:ph idx="1"/>
          </p:nvPr>
        </p:nvSpPr>
        <p:spPr>
          <a:xfrm>
            <a:off x="838200" y="1700499"/>
            <a:ext cx="10515600" cy="4351338"/>
          </a:xfrm>
        </p:spPr>
        <p:txBody>
          <a:bodyPr/>
          <a:lstStyle/>
          <a:p>
            <a:r>
              <a:rPr lang="en-US" dirty="0">
                <a:latin typeface="CourierPrime"/>
              </a:rPr>
              <a:t>STARTING</a:t>
            </a:r>
            <a:r>
              <a:rPr lang="en-US" dirty="0"/>
              <a:t>: EMR provisions EC2 instances for each required instance </a:t>
            </a:r>
          </a:p>
          <a:p>
            <a:r>
              <a:rPr lang="en-US" dirty="0">
                <a:latin typeface="CourierPrime"/>
              </a:rPr>
              <a:t>BOOTSTRAPPING</a:t>
            </a:r>
            <a:r>
              <a:rPr lang="en-US" dirty="0"/>
              <a:t>: EMR runs actions that you specify on each instance</a:t>
            </a:r>
          </a:p>
          <a:p>
            <a:pPr lvl="1"/>
            <a:r>
              <a:rPr lang="en-US" dirty="0"/>
              <a:t>E.g., install custom applications and perform customizations</a:t>
            </a:r>
          </a:p>
          <a:p>
            <a:r>
              <a:rPr lang="en-US" dirty="0"/>
              <a:t>Amazon EMR installs the native applications</a:t>
            </a:r>
          </a:p>
          <a:p>
            <a:pPr lvl="1"/>
            <a:r>
              <a:rPr lang="en-US" dirty="0"/>
              <a:t>E.g., Hive, Hadoop, Spark, and so on</a:t>
            </a:r>
          </a:p>
          <a:p>
            <a:r>
              <a:rPr lang="en-US" dirty="0">
                <a:latin typeface="CourierPrime"/>
              </a:rPr>
              <a:t>RUNNING</a:t>
            </a:r>
            <a:r>
              <a:rPr lang="en-US" dirty="0"/>
              <a:t>: a step for the cluster is currently being run</a:t>
            </a:r>
          </a:p>
          <a:p>
            <a:pPr lvl="1"/>
            <a:r>
              <a:rPr lang="en-US" dirty="0"/>
              <a:t>Cluster sequentially runs any steps that you specified when you created the cluster</a:t>
            </a:r>
          </a:p>
          <a:p>
            <a:r>
              <a:rPr lang="en-US" dirty="0">
                <a:latin typeface="CourierPrime"/>
              </a:rPr>
              <a:t>WAITING</a:t>
            </a:r>
            <a:r>
              <a:rPr lang="en-US" dirty="0"/>
              <a:t>: after steps run successfully</a:t>
            </a:r>
          </a:p>
          <a:p>
            <a:r>
              <a:rPr lang="en-US" dirty="0">
                <a:latin typeface="CourierPrime"/>
              </a:rPr>
              <a:t>TERMINATING</a:t>
            </a:r>
            <a:r>
              <a:rPr lang="en-US" dirty="0"/>
              <a:t>: after manual shut down</a:t>
            </a:r>
          </a:p>
          <a:p>
            <a:pPr lvl="1"/>
            <a:r>
              <a:rPr lang="en-US" dirty="0">
                <a:solidFill>
                  <a:srgbClr val="FF0000"/>
                </a:solidFill>
              </a:rPr>
              <a:t>Any data stored on the cluster is deleted</a:t>
            </a:r>
          </a:p>
        </p:txBody>
      </p:sp>
      <p:sp>
        <p:nvSpPr>
          <p:cNvPr id="4" name="Footer Placeholder 3">
            <a:extLst>
              <a:ext uri="{FF2B5EF4-FFF2-40B4-BE49-F238E27FC236}">
                <a16:creationId xmlns:a16="http://schemas.microsoft.com/office/drawing/2014/main" id="{C4A65487-511A-4B7D-B09D-0DBED5840D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00319DDA-59BD-4A1B-9F67-8795E950558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256</a:t>
            </a:fld>
            <a:endParaRPr lang="it-IT"/>
          </a:p>
        </p:txBody>
      </p:sp>
    </p:spTree>
    <p:extLst>
      <p:ext uri="{BB962C8B-B14F-4D97-AF65-F5344CB8AC3E}">
        <p14:creationId xmlns:p14="http://schemas.microsoft.com/office/powerpoint/2010/main" val="30983666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Cluster: 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dirty="0"/>
              <a:t>A </a:t>
            </a:r>
            <a:r>
              <a:rPr lang="en-US" b="1" dirty="0"/>
              <a:t>step</a:t>
            </a:r>
            <a:r>
              <a:rPr lang="en-US" dirty="0"/>
              <a:t> is a user-defined unit of processing</a:t>
            </a:r>
          </a:p>
          <a:p>
            <a:pPr lvl="1"/>
            <a:r>
              <a:rPr lang="en-US" dirty="0"/>
              <a:t>E.g., one algorithm that manipulates the data</a:t>
            </a:r>
          </a:p>
          <a:p>
            <a:r>
              <a:rPr lang="en-US" dirty="0"/>
              <a:t>Step states</a:t>
            </a:r>
          </a:p>
          <a:p>
            <a:pPr lvl="1"/>
            <a:r>
              <a:rPr lang="en-US" dirty="0">
                <a:latin typeface="CourierPrime"/>
              </a:rPr>
              <a:t>PENDING:</a:t>
            </a:r>
            <a:r>
              <a:rPr lang="en-US" dirty="0"/>
              <a:t> The step is waiting to be run</a:t>
            </a:r>
          </a:p>
          <a:p>
            <a:pPr lvl="1"/>
            <a:r>
              <a:rPr lang="en-US" dirty="0">
                <a:latin typeface="CourierPrime"/>
              </a:rPr>
              <a:t>RUNNING: </a:t>
            </a:r>
            <a:r>
              <a:rPr lang="en-US" dirty="0"/>
              <a:t>The step is currently running</a:t>
            </a:r>
          </a:p>
          <a:p>
            <a:pPr lvl="1"/>
            <a:r>
              <a:rPr lang="en-US" dirty="0">
                <a:latin typeface="CourierPrime"/>
              </a:rPr>
              <a:t>COMPLETED:</a:t>
            </a:r>
            <a:r>
              <a:rPr lang="en-US" dirty="0"/>
              <a:t> The step completed successfully</a:t>
            </a:r>
          </a:p>
          <a:p>
            <a:pPr lvl="1"/>
            <a:r>
              <a:rPr lang="en-US" dirty="0">
                <a:latin typeface="CourierPrime"/>
              </a:rPr>
              <a:t>CANCELLED: </a:t>
            </a:r>
            <a:r>
              <a:rPr lang="en-US" dirty="0"/>
              <a:t>The step was cancelled before running because an earlier step failed</a:t>
            </a:r>
          </a:p>
          <a:p>
            <a:pPr lvl="1"/>
            <a:r>
              <a:rPr lang="en-US" dirty="0">
                <a:latin typeface="CourierPrime"/>
              </a:rPr>
              <a:t>FAILED: </a:t>
            </a:r>
            <a:r>
              <a:rPr lang="en-US" dirty="0"/>
              <a:t>The step failed while running</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257</a:t>
            </a:fld>
            <a:endParaRPr lang="it-IT"/>
          </a:p>
        </p:txBody>
      </p:sp>
    </p:spTree>
    <p:extLst>
      <p:ext uri="{BB962C8B-B14F-4D97-AF65-F5344CB8AC3E}">
        <p14:creationId xmlns:p14="http://schemas.microsoft.com/office/powerpoint/2010/main" val="342562498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it-IT" dirty="0"/>
              <a:t>Running the cluster</a:t>
            </a:r>
            <a:endParaRPr lang="en-US" dirty="0"/>
          </a:p>
        </p:txBody>
      </p:sp>
      <p:pic>
        <p:nvPicPr>
          <p:cNvPr id="7" name="Content Placeholder 6">
            <a:extLst>
              <a:ext uri="{FF2B5EF4-FFF2-40B4-BE49-F238E27FC236}">
                <a16:creationId xmlns:a16="http://schemas.microsoft.com/office/drawing/2014/main" id="{8FD2BB3E-5BC1-493A-AFDA-60222101C4C9}"/>
              </a:ext>
            </a:extLst>
          </p:cNvPr>
          <p:cNvPicPr>
            <a:picLocks noGrp="1" noChangeAspect="1"/>
          </p:cNvPicPr>
          <p:nvPr>
            <p:ph idx="1"/>
          </p:nvPr>
        </p:nvPicPr>
        <p:blipFill>
          <a:blip r:embed="rId2"/>
          <a:stretch>
            <a:fillRect/>
          </a:stretch>
        </p:blipFill>
        <p:spPr>
          <a:xfrm>
            <a:off x="838200" y="1960619"/>
            <a:ext cx="10515600" cy="38305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258</a:t>
            </a:fld>
            <a:endParaRPr lang="it-IT"/>
          </a:p>
        </p:txBody>
      </p:sp>
    </p:spTree>
    <p:extLst>
      <p:ext uri="{BB962C8B-B14F-4D97-AF65-F5344CB8AC3E}">
        <p14:creationId xmlns:p14="http://schemas.microsoft.com/office/powerpoint/2010/main" val="169165117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it-IT" dirty="0"/>
              <a:t>Running the cluster</a:t>
            </a:r>
            <a:endParaRPr lang="en-US" dirty="0"/>
          </a:p>
        </p:txBody>
      </p:sp>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259</a:t>
            </a:fld>
            <a:endParaRPr lang="it-IT"/>
          </a:p>
        </p:txBody>
      </p:sp>
      <p:pic>
        <p:nvPicPr>
          <p:cNvPr id="11" name="Content Placeholder 10">
            <a:extLst>
              <a:ext uri="{FF2B5EF4-FFF2-40B4-BE49-F238E27FC236}">
                <a16:creationId xmlns:a16="http://schemas.microsoft.com/office/drawing/2014/main" id="{04DF8F1D-1F62-4313-8792-6E8464E4C2E9}"/>
              </a:ext>
            </a:extLst>
          </p:cNvPr>
          <p:cNvPicPr>
            <a:picLocks noGrp="1" noChangeAspect="1"/>
          </p:cNvPicPr>
          <p:nvPr>
            <p:ph idx="1"/>
          </p:nvPr>
        </p:nvPicPr>
        <p:blipFill>
          <a:blip r:embed="rId2"/>
          <a:stretch>
            <a:fillRect/>
          </a:stretch>
        </p:blipFill>
        <p:spPr>
          <a:xfrm>
            <a:off x="2200543" y="1508761"/>
            <a:ext cx="7790913" cy="4542790"/>
          </a:xfrm>
          <a:prstGeom prst="rect">
            <a:avLst/>
          </a:prstGeom>
          <a:ln>
            <a:noFill/>
          </a:ln>
          <a:effectLst>
            <a:outerShdw blurRad="292100" dist="139700" dir="2700000" algn="tl" rotWithShape="0">
              <a:srgbClr val="333333">
                <a:alpha val="65000"/>
              </a:srgbClr>
            </a:outerShdw>
          </a:effectLst>
        </p:spPr>
      </p:pic>
      <p:sp>
        <p:nvSpPr>
          <p:cNvPr id="12" name="Speech Bubble: Rectangle 11">
            <a:extLst>
              <a:ext uri="{FF2B5EF4-FFF2-40B4-BE49-F238E27FC236}">
                <a16:creationId xmlns:a16="http://schemas.microsoft.com/office/drawing/2014/main" id="{95E25C66-B082-486B-BA2E-386FFABAF942}"/>
              </a:ext>
            </a:extLst>
          </p:cNvPr>
          <p:cNvSpPr/>
          <p:nvPr/>
        </p:nvSpPr>
        <p:spPr>
          <a:xfrm>
            <a:off x="2819400" y="3209925"/>
            <a:ext cx="975655" cy="228600"/>
          </a:xfrm>
          <a:prstGeom prst="wedgeRectCallout">
            <a:avLst>
              <a:gd name="adj1" fmla="val 59566"/>
              <a:gd name="adj2" fmla="val 22338"/>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DNS name</a:t>
            </a:r>
          </a:p>
        </p:txBody>
      </p:sp>
    </p:spTree>
    <p:extLst>
      <p:ext uri="{BB962C8B-B14F-4D97-AF65-F5344CB8AC3E}">
        <p14:creationId xmlns:p14="http://schemas.microsoft.com/office/powerpoint/2010/main" val="1543795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dirty="0"/>
              <a:t>Data lakes have increasingly taken the role of data hubs</a:t>
            </a:r>
          </a:p>
          <a:p>
            <a:pPr lvl="1"/>
            <a:r>
              <a:rPr lang="en-US" dirty="0"/>
              <a:t>Eliminate up-front costs of ingestion and ETL since data are stored in original format</a:t>
            </a:r>
          </a:p>
          <a:p>
            <a:pPr lvl="1"/>
            <a:r>
              <a:rPr lang="en-US" dirty="0"/>
              <a:t>Once in DL, data are available for analysis by everyone in the organization</a:t>
            </a:r>
          </a:p>
          <a:p>
            <a:r>
              <a:rPr lang="en-US" dirty="0"/>
              <a:t>Drawing a sharp line been storage/computation/analysis is hard</a:t>
            </a:r>
          </a:p>
          <a:p>
            <a:pPr lvl="1"/>
            <a:r>
              <a:rPr lang="en-US" dirty="0"/>
              <a:t>Is a database just storage?</a:t>
            </a:r>
          </a:p>
          <a:p>
            <a:pPr lvl="1"/>
            <a:r>
              <a:rPr lang="en-US" dirty="0"/>
              <a:t>What about SQL/OLAP?</a:t>
            </a:r>
          </a:p>
          <a:p>
            <a:r>
              <a:rPr lang="en-US" dirty="0"/>
              <a:t>Blurring of the architectural borderlines</a:t>
            </a:r>
          </a:p>
          <a:p>
            <a:pPr lvl="1"/>
            <a:r>
              <a:rPr lang="en-US" dirty="0"/>
              <a:t>DL is often replaced by “data platform” or “data ecosystem”</a:t>
            </a:r>
          </a:p>
          <a:p>
            <a:pPr lvl="1"/>
            <a:r>
              <a:rPr lang="en-US" dirty="0"/>
              <a:t>Encompass systems supporting data-intensive storage, computation, analysis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26</a:t>
            </a:fld>
            <a:endParaRPr lang="it-IT"/>
          </a:p>
        </p:txBody>
      </p:sp>
      <p:sp>
        <p:nvSpPr>
          <p:cNvPr id="10" name="Content Placeholder 9">
            <a:extLst>
              <a:ext uri="{FF2B5EF4-FFF2-40B4-BE49-F238E27FC236}">
                <a16:creationId xmlns:a16="http://schemas.microsoft.com/office/drawing/2014/main" id="{9B043750-B45C-E6EB-84EE-AFC3BDD53DF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62313342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E7E-981D-46EE-9697-9F9F2CF73139}"/>
              </a:ext>
            </a:extLst>
          </p:cNvPr>
          <p:cNvSpPr>
            <a:spLocks noGrp="1"/>
          </p:cNvSpPr>
          <p:nvPr>
            <p:ph type="title"/>
          </p:nvPr>
        </p:nvSpPr>
        <p:spPr/>
        <p:txBody>
          <a:bodyPr/>
          <a:lstStyle/>
          <a:p>
            <a:r>
              <a:rPr lang="it-IT" dirty="0" err="1"/>
              <a:t>Creating</a:t>
            </a:r>
            <a:r>
              <a:rPr lang="it-IT" dirty="0"/>
              <a:t> a notebook</a:t>
            </a:r>
            <a:endParaRPr lang="en-US" dirty="0"/>
          </a:p>
        </p:txBody>
      </p:sp>
      <p:pic>
        <p:nvPicPr>
          <p:cNvPr id="7" name="Content Placeholder 6">
            <a:extLst>
              <a:ext uri="{FF2B5EF4-FFF2-40B4-BE49-F238E27FC236}">
                <a16:creationId xmlns:a16="http://schemas.microsoft.com/office/drawing/2014/main" id="{D8D1B79E-ABFA-4E52-A320-BE6FB42D6145}"/>
              </a:ext>
            </a:extLst>
          </p:cNvPr>
          <p:cNvPicPr>
            <a:picLocks noGrp="1" noChangeAspect="1"/>
          </p:cNvPicPr>
          <p:nvPr>
            <p:ph idx="1"/>
          </p:nvPr>
        </p:nvPicPr>
        <p:blipFill>
          <a:blip r:embed="rId2"/>
          <a:stretch>
            <a:fillRect/>
          </a:stretch>
        </p:blipFill>
        <p:spPr>
          <a:xfrm>
            <a:off x="3006440" y="1700213"/>
            <a:ext cx="6179119"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DD493B82-04CC-44BD-B1AD-50DEC571603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2EBD9C6-5854-4348-BBC7-63847BC0031C}"/>
              </a:ext>
            </a:extLst>
          </p:cNvPr>
          <p:cNvSpPr>
            <a:spLocks noGrp="1"/>
          </p:cNvSpPr>
          <p:nvPr>
            <p:ph type="sldNum" sz="quarter" idx="12"/>
          </p:nvPr>
        </p:nvSpPr>
        <p:spPr/>
        <p:txBody>
          <a:bodyPr/>
          <a:lstStyle/>
          <a:p>
            <a:fld id="{5DD6F1BA-2510-46FC-9346-AB1F3CA1593B}" type="slidenum">
              <a:rPr lang="it-IT" smtClean="0"/>
              <a:t>260</a:t>
            </a:fld>
            <a:endParaRPr lang="it-IT"/>
          </a:p>
        </p:txBody>
      </p:sp>
    </p:spTree>
    <p:extLst>
      <p:ext uri="{BB962C8B-B14F-4D97-AF65-F5344CB8AC3E}">
        <p14:creationId xmlns:p14="http://schemas.microsoft.com/office/powerpoint/2010/main" val="382186718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1E4F-691D-4A33-B451-290D9889B76D}"/>
              </a:ext>
            </a:extLst>
          </p:cNvPr>
          <p:cNvSpPr>
            <a:spLocks noGrp="1"/>
          </p:cNvSpPr>
          <p:nvPr>
            <p:ph type="title"/>
          </p:nvPr>
        </p:nvSpPr>
        <p:spPr/>
        <p:txBody>
          <a:bodyPr/>
          <a:lstStyle/>
          <a:p>
            <a:r>
              <a:rPr lang="it-IT" dirty="0"/>
              <a:t>Hello, world!</a:t>
            </a:r>
            <a:endParaRPr lang="en-US" dirty="0"/>
          </a:p>
        </p:txBody>
      </p:sp>
      <p:pic>
        <p:nvPicPr>
          <p:cNvPr id="9" name="Content Placeholder 8">
            <a:extLst>
              <a:ext uri="{FF2B5EF4-FFF2-40B4-BE49-F238E27FC236}">
                <a16:creationId xmlns:a16="http://schemas.microsoft.com/office/drawing/2014/main" id="{7E61DEDB-CC38-490F-9993-E29F9413502B}"/>
              </a:ext>
            </a:extLst>
          </p:cNvPr>
          <p:cNvPicPr>
            <a:picLocks noGrp="1" noChangeAspect="1"/>
          </p:cNvPicPr>
          <p:nvPr>
            <p:ph idx="1"/>
          </p:nvPr>
        </p:nvPicPr>
        <p:blipFill>
          <a:blip r:embed="rId2"/>
          <a:stretch>
            <a:fillRect/>
          </a:stretch>
        </p:blipFill>
        <p:spPr>
          <a:xfrm>
            <a:off x="3132209" y="1494141"/>
            <a:ext cx="5927581" cy="47288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6D297E1-57F0-427E-8579-ABE727731F1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444E26B-3DC0-4D24-BC9B-D0AAB45804B3}"/>
              </a:ext>
            </a:extLst>
          </p:cNvPr>
          <p:cNvSpPr>
            <a:spLocks noGrp="1"/>
          </p:cNvSpPr>
          <p:nvPr>
            <p:ph type="sldNum" sz="quarter" idx="12"/>
          </p:nvPr>
        </p:nvSpPr>
        <p:spPr/>
        <p:txBody>
          <a:bodyPr/>
          <a:lstStyle/>
          <a:p>
            <a:fld id="{5DD6F1BA-2510-46FC-9346-AB1F3CA1593B}" type="slidenum">
              <a:rPr lang="it-IT" smtClean="0"/>
              <a:t>261</a:t>
            </a:fld>
            <a:endParaRPr lang="it-IT"/>
          </a:p>
        </p:txBody>
      </p:sp>
    </p:spTree>
    <p:extLst>
      <p:ext uri="{BB962C8B-B14F-4D97-AF65-F5344CB8AC3E}">
        <p14:creationId xmlns:p14="http://schemas.microsoft.com/office/powerpoint/2010/main" val="173515435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3660-A7FA-4EB9-816D-BEA2A4C7842C}"/>
              </a:ext>
            </a:extLst>
          </p:cNvPr>
          <p:cNvSpPr>
            <a:spLocks noGrp="1"/>
          </p:cNvSpPr>
          <p:nvPr>
            <p:ph type="title"/>
          </p:nvPr>
        </p:nvSpPr>
        <p:spPr/>
        <p:txBody>
          <a:bodyPr/>
          <a:lstStyle/>
          <a:p>
            <a:r>
              <a:rPr lang="it-IT" dirty="0" err="1"/>
              <a:t>Add</a:t>
            </a:r>
            <a:r>
              <a:rPr lang="it-IT" dirty="0"/>
              <a:t> some storage</a:t>
            </a:r>
            <a:endParaRPr lang="en-US" dirty="0"/>
          </a:p>
        </p:txBody>
      </p:sp>
      <p:pic>
        <p:nvPicPr>
          <p:cNvPr id="7" name="Content Placeholder 6">
            <a:extLst>
              <a:ext uri="{FF2B5EF4-FFF2-40B4-BE49-F238E27FC236}">
                <a16:creationId xmlns:a16="http://schemas.microsoft.com/office/drawing/2014/main" id="{814B4F0C-C0B6-40ED-9B1D-1B04CF00719A}"/>
              </a:ext>
            </a:extLst>
          </p:cNvPr>
          <p:cNvPicPr>
            <a:picLocks noGrp="1" noChangeAspect="1"/>
          </p:cNvPicPr>
          <p:nvPr>
            <p:ph idx="1"/>
          </p:nvPr>
        </p:nvPicPr>
        <p:blipFill>
          <a:blip r:embed="rId2"/>
          <a:stretch>
            <a:fillRect/>
          </a:stretch>
        </p:blipFill>
        <p:spPr>
          <a:xfrm>
            <a:off x="2359722" y="1485901"/>
            <a:ext cx="7472556" cy="4546600"/>
          </a:xfrm>
        </p:spPr>
      </p:pic>
      <p:sp>
        <p:nvSpPr>
          <p:cNvPr id="4" name="Footer Placeholder 3">
            <a:extLst>
              <a:ext uri="{FF2B5EF4-FFF2-40B4-BE49-F238E27FC236}">
                <a16:creationId xmlns:a16="http://schemas.microsoft.com/office/drawing/2014/main" id="{55A4721C-F651-4B81-A483-941CE26814C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324580A-BCBD-4F1E-B044-C4939EC1A766}"/>
              </a:ext>
            </a:extLst>
          </p:cNvPr>
          <p:cNvSpPr>
            <a:spLocks noGrp="1"/>
          </p:cNvSpPr>
          <p:nvPr>
            <p:ph type="sldNum" sz="quarter" idx="12"/>
          </p:nvPr>
        </p:nvSpPr>
        <p:spPr/>
        <p:txBody>
          <a:bodyPr/>
          <a:lstStyle/>
          <a:p>
            <a:fld id="{5DD6F1BA-2510-46FC-9346-AB1F3CA1593B}" type="slidenum">
              <a:rPr lang="it-IT" smtClean="0"/>
              <a:t>262</a:t>
            </a:fld>
            <a:endParaRPr lang="it-IT"/>
          </a:p>
        </p:txBody>
      </p:sp>
    </p:spTree>
    <p:extLst>
      <p:ext uri="{BB962C8B-B14F-4D97-AF65-F5344CB8AC3E}">
        <p14:creationId xmlns:p14="http://schemas.microsoft.com/office/powerpoint/2010/main" val="199490090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8026463-10A1-4B07-A70B-C2E613F31208}"/>
              </a:ext>
            </a:extLst>
          </p:cNvPr>
          <p:cNvSpPr>
            <a:spLocks noGrp="1"/>
          </p:cNvSpPr>
          <p:nvPr>
            <p:ph idx="13"/>
          </p:nvPr>
        </p:nvSpPr>
        <p:spPr>
          <a:xfrm>
            <a:off x="838200" y="3446489"/>
            <a:ext cx="10515600" cy="2605348"/>
          </a:xfrm>
        </p:spPr>
        <p:txBody>
          <a:bodyPr/>
          <a:lstStyle/>
          <a:p>
            <a:r>
              <a:rPr lang="en-US" dirty="0" err="1"/>
              <a:t>ssh</a:t>
            </a:r>
            <a:r>
              <a:rPr lang="en-US" dirty="0"/>
              <a:t> -</a:t>
            </a:r>
            <a:r>
              <a:rPr lang="en-US" dirty="0" err="1"/>
              <a:t>i</a:t>
            </a:r>
            <a:r>
              <a:rPr lang="en-US" dirty="0"/>
              <a:t> ~/</a:t>
            </a:r>
            <a:r>
              <a:rPr lang="en-US" dirty="0" err="1"/>
              <a:t>bigdata.pem</a:t>
            </a:r>
            <a:r>
              <a:rPr lang="en-US" dirty="0"/>
              <a:t> </a:t>
            </a:r>
            <a:r>
              <a:rPr lang="en-US" dirty="0">
                <a:hlinkClick r:id="rId2"/>
              </a:rPr>
              <a:t>hadoop@ec2-54-242-176-32.compute-1.amazonaws.com</a:t>
            </a:r>
            <a:endParaRPr lang="en-US" dirty="0"/>
          </a:p>
          <a:p>
            <a:r>
              <a:rPr lang="en-US" dirty="0" err="1"/>
              <a:t>sudo</a:t>
            </a:r>
            <a:r>
              <a:rPr lang="en-US" dirty="0"/>
              <a:t> yum install git -y</a:t>
            </a:r>
          </a:p>
          <a:p>
            <a:r>
              <a:rPr lang="en-US" dirty="0"/>
              <a:t>git clone </a:t>
            </a:r>
            <a:r>
              <a:rPr lang="en-US" dirty="0">
                <a:hlinkClick r:id="rId3"/>
              </a:rPr>
              <a:t>https://github.com/w4bo/spark-word-count.git</a:t>
            </a:r>
            <a:endParaRPr lang="en-US" dirty="0"/>
          </a:p>
          <a:p>
            <a:r>
              <a:rPr lang="en-US" dirty="0"/>
              <a:t>cd spark-word-count</a:t>
            </a:r>
          </a:p>
          <a:p>
            <a:r>
              <a:rPr lang="en-US" dirty="0"/>
              <a:t>./</a:t>
            </a:r>
            <a:r>
              <a:rPr lang="en-US" dirty="0" err="1"/>
              <a:t>gradlew</a:t>
            </a:r>
            <a:endParaRPr lang="en-US" dirty="0"/>
          </a:p>
          <a:p>
            <a:r>
              <a:rPr lang="en-US" dirty="0"/>
              <a:t>spark-submit --class </a:t>
            </a:r>
            <a:r>
              <a:rPr lang="en-US" dirty="0" err="1"/>
              <a:t>it.unibo.big.WordCount</a:t>
            </a:r>
            <a:r>
              <a:rPr lang="en-US" dirty="0"/>
              <a:t> build/libs/WordCount-all.jar</a:t>
            </a:r>
            <a:br>
              <a:rPr lang="en-US" dirty="0"/>
            </a:br>
            <a:r>
              <a:rPr lang="en-US" dirty="0"/>
              <a:t>                     s3://aws-bucket-bigdata2021/inferno.txt</a:t>
            </a:r>
            <a:endParaRPr lang="en-US" altLang="en-US" dirty="0"/>
          </a:p>
        </p:txBody>
      </p:sp>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a:xfrm>
            <a:off x="838200" y="365125"/>
            <a:ext cx="10515600" cy="1325563"/>
          </a:xfrm>
        </p:spPr>
        <p:txBody>
          <a:bodyPr/>
          <a:lstStyle/>
          <a:p>
            <a:r>
              <a:rPr lang="it-IT" dirty="0"/>
              <a:t>Running a Spark Job</a:t>
            </a:r>
            <a:endParaRPr lang="en-US" dirty="0"/>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263</a:t>
            </a:fld>
            <a:endParaRPr lang="it-IT"/>
          </a:p>
        </p:txBody>
      </p:sp>
      <p:sp>
        <p:nvSpPr>
          <p:cNvPr id="22" name="Content Placeholder 21">
            <a:extLst>
              <a:ext uri="{FF2B5EF4-FFF2-40B4-BE49-F238E27FC236}">
                <a16:creationId xmlns:a16="http://schemas.microsoft.com/office/drawing/2014/main" id="{F402E361-6199-473F-A147-15F79A5BC1E1}"/>
              </a:ext>
            </a:extLst>
          </p:cNvPr>
          <p:cNvSpPr>
            <a:spLocks noGrp="1"/>
          </p:cNvSpPr>
          <p:nvPr>
            <p:ph idx="1"/>
          </p:nvPr>
        </p:nvSpPr>
        <p:spPr/>
        <p:txBody>
          <a:bodyPr/>
          <a:lstStyle/>
          <a:p>
            <a:r>
              <a:rPr lang="it-IT" dirty="0"/>
              <a:t>Connect </a:t>
            </a:r>
            <a:r>
              <a:rPr lang="it-IT" dirty="0" err="1"/>
              <a:t>using</a:t>
            </a:r>
            <a:r>
              <a:rPr lang="it-IT" dirty="0"/>
              <a:t> SSH</a:t>
            </a:r>
          </a:p>
          <a:p>
            <a:r>
              <a:rPr lang="it-IT" dirty="0" err="1"/>
              <a:t>Install</a:t>
            </a:r>
            <a:r>
              <a:rPr lang="it-IT" dirty="0"/>
              <a:t> </a:t>
            </a:r>
            <a:r>
              <a:rPr lang="it-IT" dirty="0" err="1"/>
              <a:t>git</a:t>
            </a:r>
            <a:endParaRPr lang="it-IT" dirty="0"/>
          </a:p>
          <a:p>
            <a:r>
              <a:rPr lang="it-IT" dirty="0"/>
              <a:t>Clone &amp; build the project</a:t>
            </a:r>
            <a:endParaRPr lang="en-US" dirty="0"/>
          </a:p>
        </p:txBody>
      </p:sp>
      <p:sp>
        <p:nvSpPr>
          <p:cNvPr id="10" name="Rectangle 2">
            <a:extLst>
              <a:ext uri="{FF2B5EF4-FFF2-40B4-BE49-F238E27FC236}">
                <a16:creationId xmlns:a16="http://schemas.microsoft.com/office/drawing/2014/main" id="{8CA28E3B-96A5-4FAA-94A9-747B46487290}"/>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168504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2505-9D03-46C2-BC78-44DE18E20A41}"/>
              </a:ext>
            </a:extLst>
          </p:cNvPr>
          <p:cNvSpPr>
            <a:spLocks noGrp="1"/>
          </p:cNvSpPr>
          <p:nvPr>
            <p:ph type="title"/>
          </p:nvPr>
        </p:nvSpPr>
        <p:spPr>
          <a:xfrm>
            <a:off x="838200" y="365125"/>
            <a:ext cx="10515600" cy="1325563"/>
          </a:xfrm>
        </p:spPr>
        <p:txBody>
          <a:bodyPr/>
          <a:lstStyle/>
          <a:p>
            <a:r>
              <a:rPr lang="it-IT" dirty="0" err="1"/>
              <a:t>Other</a:t>
            </a:r>
            <a:r>
              <a:rPr lang="it-IT" dirty="0"/>
              <a:t> services: HUE</a:t>
            </a:r>
            <a:endParaRPr lang="en-US" dirty="0"/>
          </a:p>
        </p:txBody>
      </p:sp>
      <p:sp>
        <p:nvSpPr>
          <p:cNvPr id="8" name="Content Placeholder 7">
            <a:extLst>
              <a:ext uri="{FF2B5EF4-FFF2-40B4-BE49-F238E27FC236}">
                <a16:creationId xmlns:a16="http://schemas.microsoft.com/office/drawing/2014/main" id="{5B85F633-5C6D-458C-A499-BE416A524978}"/>
              </a:ext>
            </a:extLst>
          </p:cNvPr>
          <p:cNvSpPr>
            <a:spLocks noGrp="1"/>
          </p:cNvSpPr>
          <p:nvPr>
            <p:ph idx="1"/>
          </p:nvPr>
        </p:nvSpPr>
        <p:spPr>
          <a:xfrm>
            <a:off x="838200" y="1700499"/>
            <a:ext cx="10515600" cy="4351338"/>
          </a:xfrm>
        </p:spPr>
        <p:txBody>
          <a:bodyPr/>
          <a:lstStyle/>
          <a:p>
            <a:pPr lvl="0"/>
            <a:r>
              <a:rPr lang="en-US" altLang="it-IT" dirty="0"/>
              <a:t>Connecting to Hue </a:t>
            </a:r>
          </a:p>
          <a:p>
            <a:pPr lvl="1"/>
            <a:r>
              <a:rPr lang="en-US" altLang="it-IT" dirty="0"/>
              <a:t>I.e., connecting to any HTTP interface hosted on the master node of a cluster</a:t>
            </a:r>
          </a:p>
          <a:p>
            <a:pPr lvl="0"/>
            <a:endParaRPr lang="en-US" altLang="it-IT" dirty="0"/>
          </a:p>
          <a:p>
            <a:pPr lvl="0"/>
            <a:r>
              <a:rPr lang="en-US" altLang="it-IT" dirty="0"/>
              <a:t>To view the Hue web user interface</a:t>
            </a:r>
          </a:p>
          <a:p>
            <a:pPr lvl="1"/>
            <a:r>
              <a:rPr lang="en-US" altLang="it-IT" dirty="0"/>
              <a:t>Set Up an SSH Tunnel to the Master Node Using Dynamic Port Forwarding</a:t>
            </a:r>
          </a:p>
          <a:p>
            <a:pPr lvl="1"/>
            <a:r>
              <a:rPr lang="en-US" altLang="it-IT" dirty="0"/>
              <a:t>Type the following address in your browser to open the Hue web interface</a:t>
            </a:r>
          </a:p>
          <a:p>
            <a:pPr lvl="2"/>
            <a:r>
              <a:rPr lang="en-US" altLang="it-IT" dirty="0">
                <a:hlinkClick r:id="rId2"/>
              </a:rPr>
              <a:t>http://master-public-DNS:8888</a:t>
            </a:r>
            <a:r>
              <a:rPr lang="en-US" altLang="it-IT" dirty="0"/>
              <a:t> </a:t>
            </a:r>
          </a:p>
          <a:p>
            <a:pPr lvl="2"/>
            <a:r>
              <a:rPr lang="en-US" altLang="it-IT" dirty="0"/>
              <a:t>Where master-public-DNS is the public DNS name of the master node</a:t>
            </a:r>
          </a:p>
          <a:p>
            <a:pPr lvl="1"/>
            <a:r>
              <a:rPr lang="en-US" altLang="it-IT" dirty="0"/>
              <a:t>If you are the administrator logging in for the first time</a:t>
            </a:r>
          </a:p>
          <a:p>
            <a:pPr lvl="2"/>
            <a:r>
              <a:rPr lang="en-US" altLang="it-IT" dirty="0"/>
              <a:t>Enter a username and password to create your Hue superuser account</a:t>
            </a:r>
          </a:p>
          <a:p>
            <a:pPr lvl="2"/>
            <a:r>
              <a:rPr lang="en-US" altLang="it-IT" dirty="0"/>
              <a:t>Otherwise, type your username and password and select Create account</a:t>
            </a:r>
          </a:p>
        </p:txBody>
      </p:sp>
      <p:sp>
        <p:nvSpPr>
          <p:cNvPr id="4" name="Footer Placeholder 3">
            <a:extLst>
              <a:ext uri="{FF2B5EF4-FFF2-40B4-BE49-F238E27FC236}">
                <a16:creationId xmlns:a16="http://schemas.microsoft.com/office/drawing/2014/main" id="{7E0CF02F-3BDA-449F-875C-42E9147D5CE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155691E-A5E1-41DD-8F73-89D40D6A7AC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264</a:t>
            </a:fld>
            <a:endParaRPr lang="it-IT"/>
          </a:p>
        </p:txBody>
      </p:sp>
    </p:spTree>
    <p:extLst>
      <p:ext uri="{BB962C8B-B14F-4D97-AF65-F5344CB8AC3E}">
        <p14:creationId xmlns:p14="http://schemas.microsoft.com/office/powerpoint/2010/main" val="360283422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9903-DE40-415F-9A73-542CF796BA80}"/>
              </a:ext>
            </a:extLst>
          </p:cNvPr>
          <p:cNvSpPr>
            <a:spLocks noGrp="1"/>
          </p:cNvSpPr>
          <p:nvPr>
            <p:ph type="title"/>
          </p:nvPr>
        </p:nvSpPr>
        <p:spPr/>
        <p:txBody>
          <a:bodyPr/>
          <a:lstStyle/>
          <a:p>
            <a:r>
              <a:rPr lang="it-IT" dirty="0" err="1"/>
              <a:t>Other</a:t>
            </a:r>
            <a:r>
              <a:rPr lang="it-IT" dirty="0"/>
              <a:t> services: HUE</a:t>
            </a:r>
            <a:endParaRPr lang="en-US" dirty="0"/>
          </a:p>
        </p:txBody>
      </p:sp>
      <p:pic>
        <p:nvPicPr>
          <p:cNvPr id="7" name="Content Placeholder 6">
            <a:extLst>
              <a:ext uri="{FF2B5EF4-FFF2-40B4-BE49-F238E27FC236}">
                <a16:creationId xmlns:a16="http://schemas.microsoft.com/office/drawing/2014/main" id="{C07BA386-D8FC-4A5E-96FE-1A560C5D0679}"/>
              </a:ext>
            </a:extLst>
          </p:cNvPr>
          <p:cNvPicPr>
            <a:picLocks noGrp="1" noChangeAspect="1"/>
          </p:cNvPicPr>
          <p:nvPr>
            <p:ph idx="1"/>
          </p:nvPr>
        </p:nvPicPr>
        <p:blipFill>
          <a:blip r:embed="rId2"/>
          <a:stretch>
            <a:fillRect/>
          </a:stretch>
        </p:blipFill>
        <p:spPr>
          <a:xfrm>
            <a:off x="838200" y="1898541"/>
            <a:ext cx="10515600" cy="395468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0C5DC34-F9B8-4CBD-8E1C-9D3272D35245}"/>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B8FC0AB-CFE1-4A77-89E3-A52BAE8B84DF}"/>
              </a:ext>
            </a:extLst>
          </p:cNvPr>
          <p:cNvSpPr>
            <a:spLocks noGrp="1"/>
          </p:cNvSpPr>
          <p:nvPr>
            <p:ph type="sldNum" sz="quarter" idx="12"/>
          </p:nvPr>
        </p:nvSpPr>
        <p:spPr/>
        <p:txBody>
          <a:bodyPr/>
          <a:lstStyle/>
          <a:p>
            <a:fld id="{5DD6F1BA-2510-46FC-9346-AB1F3CA1593B}" type="slidenum">
              <a:rPr lang="it-IT" smtClean="0"/>
              <a:t>265</a:t>
            </a:fld>
            <a:endParaRPr lang="it-IT"/>
          </a:p>
        </p:txBody>
      </p:sp>
    </p:spTree>
    <p:extLst>
      <p:ext uri="{BB962C8B-B14F-4D97-AF65-F5344CB8AC3E}">
        <p14:creationId xmlns:p14="http://schemas.microsoft.com/office/powerpoint/2010/main" val="65433459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40AF-5231-4F6E-BD8E-3709A32FAB3F}"/>
              </a:ext>
            </a:extLst>
          </p:cNvPr>
          <p:cNvSpPr>
            <a:spLocks noGrp="1"/>
          </p:cNvSpPr>
          <p:nvPr>
            <p:ph type="title"/>
          </p:nvPr>
        </p:nvSpPr>
        <p:spPr/>
        <p:txBody>
          <a:bodyPr/>
          <a:lstStyle/>
          <a:p>
            <a:r>
              <a:rPr lang="en-US" altLang="it-IT" dirty="0"/>
              <a:t>Set Up an SSH Tunnel</a:t>
            </a:r>
            <a:endParaRPr lang="en-US" dirty="0"/>
          </a:p>
        </p:txBody>
      </p:sp>
      <p:sp>
        <p:nvSpPr>
          <p:cNvPr id="3" name="Content Placeholder 2">
            <a:extLst>
              <a:ext uri="{FF2B5EF4-FFF2-40B4-BE49-F238E27FC236}">
                <a16:creationId xmlns:a16="http://schemas.microsoft.com/office/drawing/2014/main" id="{E36A2BC9-0682-4887-9562-C383D2DFBD5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5224598D-BEB1-4D1E-B5F0-5C9FFF1DA10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9135329-1021-4600-AD0E-9AE869FBF31C}"/>
              </a:ext>
            </a:extLst>
          </p:cNvPr>
          <p:cNvSpPr>
            <a:spLocks noGrp="1"/>
          </p:cNvSpPr>
          <p:nvPr>
            <p:ph type="sldNum" sz="quarter" idx="12"/>
          </p:nvPr>
        </p:nvSpPr>
        <p:spPr/>
        <p:txBody>
          <a:bodyPr/>
          <a:lstStyle/>
          <a:p>
            <a:fld id="{5DD6F1BA-2510-46FC-9346-AB1F3CA1593B}" type="slidenum">
              <a:rPr lang="it-IT" smtClean="0"/>
              <a:t>266</a:t>
            </a:fld>
            <a:endParaRPr lang="it-IT"/>
          </a:p>
        </p:txBody>
      </p:sp>
      <p:pic>
        <p:nvPicPr>
          <p:cNvPr id="7" name="Picture 6">
            <a:extLst>
              <a:ext uri="{FF2B5EF4-FFF2-40B4-BE49-F238E27FC236}">
                <a16:creationId xmlns:a16="http://schemas.microsoft.com/office/drawing/2014/main" id="{ED6D857B-D0B2-4930-84AB-294F6F522180}"/>
              </a:ext>
            </a:extLst>
          </p:cNvPr>
          <p:cNvPicPr>
            <a:picLocks noChangeAspect="1"/>
          </p:cNvPicPr>
          <p:nvPr/>
        </p:nvPicPr>
        <p:blipFill>
          <a:blip r:embed="rId2"/>
          <a:stretch>
            <a:fillRect/>
          </a:stretch>
        </p:blipFill>
        <p:spPr>
          <a:xfrm>
            <a:off x="390437" y="1350570"/>
            <a:ext cx="4441445" cy="1789023"/>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573ADB53-2865-43F2-8560-A1B0661E01DD}"/>
              </a:ext>
            </a:extLst>
          </p:cNvPr>
          <p:cNvSpPr/>
          <p:nvPr/>
        </p:nvSpPr>
        <p:spPr>
          <a:xfrm>
            <a:off x="2095907" y="2476455"/>
            <a:ext cx="1188720" cy="140760"/>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21E260B-7846-4C27-8FC4-A781746390D1}"/>
              </a:ext>
            </a:extLst>
          </p:cNvPr>
          <p:cNvPicPr>
            <a:picLocks noChangeAspect="1"/>
          </p:cNvPicPr>
          <p:nvPr/>
        </p:nvPicPr>
        <p:blipFill>
          <a:blip r:embed="rId3"/>
          <a:stretch>
            <a:fillRect/>
          </a:stretch>
        </p:blipFill>
        <p:spPr>
          <a:xfrm>
            <a:off x="3002309" y="3221681"/>
            <a:ext cx="7356640" cy="981426"/>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389E9E83-B3EA-4E78-9D27-54997B9C9792}"/>
              </a:ext>
            </a:extLst>
          </p:cNvPr>
          <p:cNvSpPr/>
          <p:nvPr/>
        </p:nvSpPr>
        <p:spPr>
          <a:xfrm>
            <a:off x="4227941" y="3889345"/>
            <a:ext cx="1554480"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849373D-324C-4B9A-A4CB-27509345324E}"/>
              </a:ext>
            </a:extLst>
          </p:cNvPr>
          <p:cNvPicPr>
            <a:picLocks noChangeAspect="1"/>
          </p:cNvPicPr>
          <p:nvPr/>
        </p:nvPicPr>
        <p:blipFill>
          <a:blip r:embed="rId4"/>
          <a:stretch>
            <a:fillRect/>
          </a:stretch>
        </p:blipFill>
        <p:spPr>
          <a:xfrm>
            <a:off x="5505651" y="4309911"/>
            <a:ext cx="6169772" cy="2368318"/>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4D660C24-318A-4488-8E35-57C7F95748D3}"/>
              </a:ext>
            </a:extLst>
          </p:cNvPr>
          <p:cNvSpPr/>
          <p:nvPr/>
        </p:nvSpPr>
        <p:spPr>
          <a:xfrm>
            <a:off x="10358949" y="4838795"/>
            <a:ext cx="1253140" cy="158468"/>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23166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it-IT" dirty="0"/>
              <a:t>Connect to HUE</a:t>
            </a:r>
            <a:endParaRPr lang="en-US" dirty="0"/>
          </a:p>
        </p:txBody>
      </p:sp>
      <p:sp>
        <p:nvSpPr>
          <p:cNvPr id="3" name="Content Placeholder 2">
            <a:extLst>
              <a:ext uri="{FF2B5EF4-FFF2-40B4-BE49-F238E27FC236}">
                <a16:creationId xmlns:a16="http://schemas.microsoft.com/office/drawing/2014/main" id="{18828365-567B-4664-B550-A3EB69215903}"/>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t>267</a:t>
            </a:fld>
            <a:endParaRPr lang="it-IT"/>
          </a:p>
        </p:txBody>
      </p:sp>
      <p:pic>
        <p:nvPicPr>
          <p:cNvPr id="7" name="Picture 6">
            <a:extLst>
              <a:ext uri="{FF2B5EF4-FFF2-40B4-BE49-F238E27FC236}">
                <a16:creationId xmlns:a16="http://schemas.microsoft.com/office/drawing/2014/main" id="{0808B1AE-BB63-42B0-97A2-6C67F7E64791}"/>
              </a:ext>
            </a:extLst>
          </p:cNvPr>
          <p:cNvPicPr>
            <a:picLocks noChangeAspect="1"/>
          </p:cNvPicPr>
          <p:nvPr/>
        </p:nvPicPr>
        <p:blipFill>
          <a:blip r:embed="rId2"/>
          <a:stretch>
            <a:fillRect/>
          </a:stretch>
        </p:blipFill>
        <p:spPr>
          <a:xfrm>
            <a:off x="223981" y="1924291"/>
            <a:ext cx="5381625" cy="113347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A8EA22F-0C1F-4443-B04C-F0B2F6FB5B3E}"/>
              </a:ext>
            </a:extLst>
          </p:cNvPr>
          <p:cNvPicPr>
            <a:picLocks noChangeAspect="1"/>
          </p:cNvPicPr>
          <p:nvPr/>
        </p:nvPicPr>
        <p:blipFill>
          <a:blip r:embed="rId3"/>
          <a:stretch>
            <a:fillRect/>
          </a:stretch>
        </p:blipFill>
        <p:spPr>
          <a:xfrm>
            <a:off x="548489" y="3211897"/>
            <a:ext cx="11249025" cy="2181225"/>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7077C9D5-1A79-4C9B-8C34-2DF9C1CC21B7}"/>
              </a:ext>
            </a:extLst>
          </p:cNvPr>
          <p:cNvSpPr/>
          <p:nvPr/>
        </p:nvSpPr>
        <p:spPr>
          <a:xfrm>
            <a:off x="3075751" y="4592439"/>
            <a:ext cx="3806312" cy="275155"/>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914175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92EE-4539-4497-9575-660C21EBAB95}"/>
              </a:ext>
            </a:extLst>
          </p:cNvPr>
          <p:cNvSpPr>
            <a:spLocks noGrp="1"/>
          </p:cNvSpPr>
          <p:nvPr>
            <p:ph type="title"/>
          </p:nvPr>
        </p:nvSpPr>
        <p:spPr/>
        <p:txBody>
          <a:bodyPr/>
          <a:lstStyle/>
          <a:p>
            <a:r>
              <a:rPr lang="it-IT" dirty="0"/>
              <a:t>Connect </a:t>
            </a:r>
            <a:r>
              <a:rPr lang="it-IT" dirty="0" err="1"/>
              <a:t>using</a:t>
            </a:r>
            <a:r>
              <a:rPr lang="it-IT" dirty="0"/>
              <a:t> SSH</a:t>
            </a:r>
            <a:endParaRPr lang="en-US" dirty="0"/>
          </a:p>
        </p:txBody>
      </p:sp>
      <p:pic>
        <p:nvPicPr>
          <p:cNvPr id="7" name="Content Placeholder 6">
            <a:extLst>
              <a:ext uri="{FF2B5EF4-FFF2-40B4-BE49-F238E27FC236}">
                <a16:creationId xmlns:a16="http://schemas.microsoft.com/office/drawing/2014/main" id="{0E15D522-FDBD-413F-B0A2-11D5DFA4CB91}"/>
              </a:ext>
            </a:extLst>
          </p:cNvPr>
          <p:cNvPicPr>
            <a:picLocks noGrp="1" noChangeAspect="1"/>
          </p:cNvPicPr>
          <p:nvPr>
            <p:ph idx="1"/>
          </p:nvPr>
        </p:nvPicPr>
        <p:blipFill>
          <a:blip r:embed="rId2"/>
          <a:stretch>
            <a:fillRect/>
          </a:stretch>
        </p:blipFill>
        <p:spPr>
          <a:xfrm>
            <a:off x="838200" y="1806250"/>
            <a:ext cx="9557084" cy="260723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DD9DB1-7FA9-4106-9221-DFAADB03D171}"/>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A31721F-D756-4793-9720-E53A91FB2CA8}"/>
              </a:ext>
            </a:extLst>
          </p:cNvPr>
          <p:cNvSpPr>
            <a:spLocks noGrp="1"/>
          </p:cNvSpPr>
          <p:nvPr>
            <p:ph type="sldNum" sz="quarter" idx="12"/>
          </p:nvPr>
        </p:nvSpPr>
        <p:spPr/>
        <p:txBody>
          <a:bodyPr/>
          <a:lstStyle/>
          <a:p>
            <a:fld id="{5DD6F1BA-2510-46FC-9346-AB1F3CA1593B}" type="slidenum">
              <a:rPr lang="it-IT" smtClean="0"/>
              <a:t>268</a:t>
            </a:fld>
            <a:endParaRPr lang="it-IT"/>
          </a:p>
        </p:txBody>
      </p:sp>
      <p:sp>
        <p:nvSpPr>
          <p:cNvPr id="8" name="Rectangle 7">
            <a:extLst>
              <a:ext uri="{FF2B5EF4-FFF2-40B4-BE49-F238E27FC236}">
                <a16:creationId xmlns:a16="http://schemas.microsoft.com/office/drawing/2014/main" id="{91BB5FC4-7CD0-4F47-9230-FB52377FD0A8}"/>
              </a:ext>
            </a:extLst>
          </p:cNvPr>
          <p:cNvSpPr/>
          <p:nvPr/>
        </p:nvSpPr>
        <p:spPr>
          <a:xfrm>
            <a:off x="2616411" y="4158114"/>
            <a:ext cx="2529855"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7C6B4C8-20E6-482A-98C4-B10C2AED12D3}"/>
              </a:ext>
            </a:extLst>
          </p:cNvPr>
          <p:cNvPicPr>
            <a:picLocks noChangeAspect="1"/>
          </p:cNvPicPr>
          <p:nvPr/>
        </p:nvPicPr>
        <p:blipFill>
          <a:blip r:embed="rId3"/>
          <a:stretch>
            <a:fillRect/>
          </a:stretch>
        </p:blipFill>
        <p:spPr>
          <a:xfrm>
            <a:off x="5548964" y="4078082"/>
            <a:ext cx="5804836" cy="2332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129208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81DFA6-7CED-2BD0-4B85-3394874059C0}"/>
              </a:ext>
            </a:extLst>
          </p:cNvPr>
          <p:cNvSpPr>
            <a:spLocks noGrp="1"/>
          </p:cNvSpPr>
          <p:nvPr>
            <p:ph type="title"/>
          </p:nvPr>
        </p:nvSpPr>
        <p:spPr/>
        <p:txBody>
          <a:bodyPr/>
          <a:lstStyle/>
          <a:p>
            <a:endParaRPr lang="en-US" dirty="0"/>
          </a:p>
        </p:txBody>
      </p:sp>
      <p:sp>
        <p:nvSpPr>
          <p:cNvPr id="4" name="Segnaposto piè di pagina 3">
            <a:extLst>
              <a:ext uri="{FF2B5EF4-FFF2-40B4-BE49-F238E27FC236}">
                <a16:creationId xmlns:a16="http://schemas.microsoft.com/office/drawing/2014/main" id="{846F3CEF-A621-633D-7BA8-E8D608D1DDF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0A1026D-BA39-15BC-34F5-46089CB4B57A}"/>
              </a:ext>
            </a:extLst>
          </p:cNvPr>
          <p:cNvSpPr>
            <a:spLocks noGrp="1"/>
          </p:cNvSpPr>
          <p:nvPr>
            <p:ph type="sldNum" sz="quarter" idx="12"/>
          </p:nvPr>
        </p:nvSpPr>
        <p:spPr/>
        <p:txBody>
          <a:bodyPr/>
          <a:lstStyle/>
          <a:p>
            <a:fld id="{5DD6F1BA-2510-46FC-9346-AB1F3CA1593B}" type="slidenum">
              <a:rPr lang="it-IT" smtClean="0"/>
              <a:t>269</a:t>
            </a:fld>
            <a:endParaRPr lang="it-IT"/>
          </a:p>
        </p:txBody>
      </p:sp>
      <p:sp>
        <p:nvSpPr>
          <p:cNvPr id="6" name="Segnaposto contenuto 5">
            <a:extLst>
              <a:ext uri="{FF2B5EF4-FFF2-40B4-BE49-F238E27FC236}">
                <a16:creationId xmlns:a16="http://schemas.microsoft.com/office/drawing/2014/main" id="{CF7C3DC4-881A-B6C7-D12F-D0E527880309}"/>
              </a:ext>
            </a:extLst>
          </p:cNvPr>
          <p:cNvSpPr>
            <a:spLocks noGrp="1"/>
          </p:cNvSpPr>
          <p:nvPr>
            <p:ph idx="13"/>
          </p:nvPr>
        </p:nvSpPr>
        <p:spPr/>
        <p:txBody>
          <a:bodyPr/>
          <a:lstStyle/>
          <a:p>
            <a:endParaRPr lang="en-US"/>
          </a:p>
        </p:txBody>
      </p:sp>
      <p:pic>
        <p:nvPicPr>
          <p:cNvPr id="12" name="Segnaposto contenuto 11">
            <a:extLst>
              <a:ext uri="{FF2B5EF4-FFF2-40B4-BE49-F238E27FC236}">
                <a16:creationId xmlns:a16="http://schemas.microsoft.com/office/drawing/2014/main" id="{C56EB254-3BB2-2D3E-C1BB-566249544527}"/>
              </a:ext>
            </a:extLst>
          </p:cNvPr>
          <p:cNvPicPr>
            <a:picLocks noGrp="1" noChangeAspect="1"/>
          </p:cNvPicPr>
          <p:nvPr>
            <p:ph idx="1"/>
          </p:nvPr>
        </p:nvPicPr>
        <p:blipFill>
          <a:blip r:embed="rId2"/>
          <a:stretch>
            <a:fillRect/>
          </a:stretch>
        </p:blipFill>
        <p:spPr>
          <a:xfrm>
            <a:off x="838200" y="3004094"/>
            <a:ext cx="10515600" cy="1743575"/>
          </a:xfrm>
        </p:spPr>
      </p:pic>
    </p:spTree>
    <p:extLst>
      <p:ext uri="{BB962C8B-B14F-4D97-AF65-F5344CB8AC3E}">
        <p14:creationId xmlns:p14="http://schemas.microsoft.com/office/powerpoint/2010/main" val="6451905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Data platform </a:t>
            </a:r>
          </a:p>
          <a:p>
            <a:pPr lvl="1"/>
            <a:r>
              <a:rPr lang="en-US" dirty="0"/>
              <a:t>An </a:t>
            </a:r>
            <a:r>
              <a:rPr lang="en-US" dirty="0">
                <a:solidFill>
                  <a:srgbClr val="FF5050"/>
                </a:solidFill>
              </a:rPr>
              <a:t>integrated</a:t>
            </a:r>
            <a:r>
              <a:rPr lang="en-US" dirty="0"/>
              <a:t> set of technologies that collectively meets an organization’s </a:t>
            </a:r>
            <a:r>
              <a:rPr lang="en-US" dirty="0">
                <a:solidFill>
                  <a:srgbClr val="FF5050"/>
                </a:solidFill>
              </a:rPr>
              <a:t>end-to-end data needs</a:t>
            </a:r>
            <a:r>
              <a:rPr lang="en-US" dirty="0">
                <a:solidFill>
                  <a:srgbClr val="FF0000"/>
                </a:solidFill>
              </a:rPr>
              <a:t> </a:t>
            </a:r>
            <a:r>
              <a:rPr lang="en-US" dirty="0"/>
              <a:t>such as acquisition, storage, preparation, delivery, and governance, as well as a security layer for users and applications</a:t>
            </a:r>
          </a:p>
          <a:p>
            <a:pPr lvl="1"/>
            <a:r>
              <a:rPr lang="en-US" dirty="0"/>
              <a:t>Rationale: relieve users from complexity of administration and provision</a:t>
            </a:r>
          </a:p>
          <a:p>
            <a:pPr lvl="2"/>
            <a:r>
              <a:rPr lang="en-US" dirty="0"/>
              <a:t>Not only technological skills, but also privacy, access control, etc.</a:t>
            </a:r>
          </a:p>
          <a:p>
            <a:pPr lvl="2"/>
            <a:r>
              <a:rPr lang="en-US" dirty="0"/>
              <a:t>Users should only focus on functional aspects</a:t>
            </a:r>
          </a:p>
          <a:p>
            <a:r>
              <a:rPr lang="en-US" dirty="0"/>
              <a:t>Are we done? No!</a:t>
            </a:r>
          </a:p>
          <a:p>
            <a:pPr lvl="1"/>
            <a:r>
              <a:rPr lang="en-US" dirty="0"/>
              <a:t>Lacking smart support to govern the complexity of data and transformations</a:t>
            </a:r>
          </a:p>
          <a:p>
            <a:pPr lvl="1"/>
            <a:r>
              <a:rPr lang="en-US" dirty="0"/>
              <a:t>Data transformations must be governed to prevent DP turning into a swamp</a:t>
            </a:r>
          </a:p>
          <a:p>
            <a:pPr lvl="2"/>
            <a:r>
              <a:rPr lang="en-US" dirty="0"/>
              <a:t>Amplified in data science, with data scientists prevailing data architects</a:t>
            </a:r>
          </a:p>
          <a:p>
            <a:pPr lvl="2"/>
            <a:r>
              <a:rPr lang="en-US" dirty="0"/>
              <a:t>Leverage descriptive metadata and maintenance to keep control over data</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a:t>
            </a:fld>
            <a:endParaRPr lang="it-IT"/>
          </a:p>
        </p:txBody>
      </p:sp>
    </p:spTree>
    <p:extLst>
      <p:ext uri="{BB962C8B-B14F-4D97-AF65-F5344CB8AC3E}">
        <p14:creationId xmlns:p14="http://schemas.microsoft.com/office/powerpoint/2010/main" val="223839959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Hands on AWS</a:t>
            </a:r>
            <a:endParaRPr lang="en-US" dirty="0"/>
          </a:p>
        </p:txBody>
      </p:sp>
    </p:spTree>
    <p:extLst>
      <p:ext uri="{BB962C8B-B14F-4D97-AF65-F5344CB8AC3E}">
        <p14:creationId xmlns:p14="http://schemas.microsoft.com/office/powerpoint/2010/main" val="407923556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9364-36EB-46F6-AA3F-CD5CDF580331}"/>
              </a:ext>
            </a:extLst>
          </p:cNvPr>
          <p:cNvSpPr>
            <a:spLocks noGrp="1"/>
          </p:cNvSpPr>
          <p:nvPr>
            <p:ph type="title"/>
          </p:nvPr>
        </p:nvSpPr>
        <p:spPr>
          <a:xfrm>
            <a:off x="838200" y="365125"/>
            <a:ext cx="10515600" cy="1325563"/>
          </a:xfrm>
        </p:spPr>
        <p:txBody>
          <a:bodyPr/>
          <a:lstStyle/>
          <a:p>
            <a:r>
              <a:rPr lang="it-IT" dirty="0"/>
              <a:t>AWS</a:t>
            </a:r>
            <a:endParaRPr lang="en-US" dirty="0"/>
          </a:p>
        </p:txBody>
      </p:sp>
      <p:sp>
        <p:nvSpPr>
          <p:cNvPr id="3" name="Content Placeholder 2">
            <a:extLst>
              <a:ext uri="{FF2B5EF4-FFF2-40B4-BE49-F238E27FC236}">
                <a16:creationId xmlns:a16="http://schemas.microsoft.com/office/drawing/2014/main" id="{2624F264-979F-4CF5-9DBB-F45A80CCDACA}"/>
              </a:ext>
            </a:extLst>
          </p:cNvPr>
          <p:cNvSpPr>
            <a:spLocks noGrp="1"/>
          </p:cNvSpPr>
          <p:nvPr>
            <p:ph idx="1"/>
          </p:nvPr>
        </p:nvSpPr>
        <p:spPr>
          <a:xfrm>
            <a:off x="838200" y="1700499"/>
            <a:ext cx="10515600" cy="4351338"/>
          </a:xfrm>
        </p:spPr>
        <p:txBody>
          <a:bodyPr/>
          <a:lstStyle/>
          <a:p>
            <a:r>
              <a:rPr lang="en-US" dirty="0"/>
              <a:t>Amazon Web Services (AWS) is a public-cloud platform</a:t>
            </a:r>
          </a:p>
          <a:p>
            <a:endParaRPr lang="en-US" dirty="0"/>
          </a:p>
          <a:p>
            <a:r>
              <a:rPr lang="en-US" dirty="0"/>
              <a:t>Services can be accessed in multiple ways</a:t>
            </a:r>
          </a:p>
          <a:p>
            <a:pPr lvl="1"/>
            <a:r>
              <a:rPr lang="en-US" dirty="0"/>
              <a:t>Web GUI: intuitive point and click access without any programming </a:t>
            </a:r>
          </a:p>
          <a:p>
            <a:pPr lvl="2"/>
            <a:r>
              <a:rPr lang="en-US" dirty="0"/>
              <a:t>Intuitive interfaces is part of the attraction of cloud services</a:t>
            </a:r>
          </a:p>
          <a:p>
            <a:pPr lvl="2"/>
            <a:r>
              <a:rPr lang="en-US" dirty="0"/>
              <a:t>Tedious if the same actions must be performed repeatedly</a:t>
            </a:r>
          </a:p>
          <a:p>
            <a:pPr lvl="1"/>
            <a:r>
              <a:rPr lang="en-US" dirty="0"/>
              <a:t>(REST) Application programming interface (API)</a:t>
            </a:r>
          </a:p>
          <a:p>
            <a:pPr lvl="2"/>
            <a:r>
              <a:rPr lang="en-US" dirty="0"/>
              <a:t>Permits requests to be transmitted via Hypertext Transfer Protocol (HTTPS) </a:t>
            </a:r>
          </a:p>
          <a:p>
            <a:pPr lvl="1"/>
            <a:r>
              <a:rPr lang="en-US" dirty="0"/>
              <a:t>Software development kits (SDKs) that you install on your computer</a:t>
            </a:r>
          </a:p>
          <a:p>
            <a:pPr lvl="2"/>
            <a:r>
              <a:rPr lang="en-US" dirty="0"/>
              <a:t>Access from programming languages such as Python, Java, etc.</a:t>
            </a:r>
          </a:p>
        </p:txBody>
      </p:sp>
      <p:sp>
        <p:nvSpPr>
          <p:cNvPr id="4" name="Footer Placeholder 3">
            <a:extLst>
              <a:ext uri="{FF2B5EF4-FFF2-40B4-BE49-F238E27FC236}">
                <a16:creationId xmlns:a16="http://schemas.microsoft.com/office/drawing/2014/main" id="{5C9F32AE-EB3B-4506-9ABE-16F31BFC09D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2BEFFC9-A71D-4AAA-9168-396FC38A68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271</a:t>
            </a:fld>
            <a:endParaRPr lang="it-IT"/>
          </a:p>
        </p:txBody>
      </p:sp>
    </p:spTree>
    <p:extLst>
      <p:ext uri="{BB962C8B-B14F-4D97-AF65-F5344CB8AC3E}">
        <p14:creationId xmlns:p14="http://schemas.microsoft.com/office/powerpoint/2010/main" val="417255150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en-US"/>
              <a:t>AWS Web console</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dirty="0"/>
              <a:t>We use the AWS Educate program</a:t>
            </a:r>
          </a:p>
          <a:p>
            <a:pPr lvl="1"/>
            <a:r>
              <a:rPr lang="en-US" dirty="0"/>
              <a:t>Login with the provided account</a:t>
            </a:r>
          </a:p>
          <a:p>
            <a:pPr lvl="1"/>
            <a:r>
              <a:rPr lang="en-US" dirty="0"/>
              <a:t>You got 150$ to work on AWS services</a:t>
            </a:r>
          </a:p>
          <a:p>
            <a:pPr lvl="1"/>
            <a:r>
              <a:rPr lang="en-US" dirty="0"/>
              <a:t>Provisioned services charge even if not used</a:t>
            </a:r>
          </a:p>
        </p:txBody>
      </p:sp>
      <p:pic>
        <p:nvPicPr>
          <p:cNvPr id="13" name="Content Placeholder 12">
            <a:extLst>
              <a:ext uri="{FF2B5EF4-FFF2-40B4-BE49-F238E27FC236}">
                <a16:creationId xmlns:a16="http://schemas.microsoft.com/office/drawing/2014/main" id="{26CE6AE5-9A58-4D2B-A799-60897FF767A6}"/>
              </a:ext>
            </a:extLst>
          </p:cNvPr>
          <p:cNvPicPr>
            <a:picLocks noGrp="1" noChangeAspect="1"/>
          </p:cNvPicPr>
          <p:nvPr>
            <p:ph sz="half" idx="2"/>
          </p:nvPr>
        </p:nvPicPr>
        <p:blipFill>
          <a:blip r:embed="rId2"/>
          <a:stretch>
            <a:fillRect/>
          </a:stretch>
        </p:blipFill>
        <p:spPr>
          <a:xfrm>
            <a:off x="6867525" y="2496344"/>
            <a:ext cx="3790950" cy="3009900"/>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272</a:t>
            </a:fld>
            <a:endParaRPr lang="en-US"/>
          </a:p>
        </p:txBody>
      </p:sp>
      <p:sp>
        <p:nvSpPr>
          <p:cNvPr id="2" name="Content Placeholder 1">
            <a:extLst>
              <a:ext uri="{FF2B5EF4-FFF2-40B4-BE49-F238E27FC236}">
                <a16:creationId xmlns:a16="http://schemas.microsoft.com/office/drawing/2014/main" id="{B072C45C-328C-41E8-B397-2B69AC47AD44}"/>
              </a:ext>
            </a:extLst>
          </p:cNvPr>
          <p:cNvSpPr>
            <a:spLocks noGrp="1"/>
          </p:cNvSpPr>
          <p:nvPr>
            <p:ph idx="13"/>
          </p:nvPr>
        </p:nvSpPr>
        <p:spPr>
          <a:xfrm>
            <a:off x="838200" y="6119199"/>
            <a:ext cx="10515600" cy="365125"/>
          </a:xfrm>
        </p:spPr>
        <p:txBody>
          <a:bodyPr/>
          <a:lstStyle/>
          <a:p>
            <a:r>
              <a:rPr lang="en-US">
                <a:hlinkClick r:id="rId3"/>
              </a:rPr>
              <a:t>https://www.awseducate.com/signin/SiteLogin</a:t>
            </a:r>
            <a:r>
              <a:rPr lang="en-US"/>
              <a:t> </a:t>
            </a:r>
          </a:p>
        </p:txBody>
      </p:sp>
      <p:sp>
        <p:nvSpPr>
          <p:cNvPr id="14" name="Rectangle 13">
            <a:extLst>
              <a:ext uri="{FF2B5EF4-FFF2-40B4-BE49-F238E27FC236}">
                <a16:creationId xmlns:a16="http://schemas.microsoft.com/office/drawing/2014/main" id="{454BF345-ED03-4E12-B551-7EA2E74D5C1F}"/>
              </a:ext>
            </a:extLst>
          </p:cNvPr>
          <p:cNvSpPr/>
          <p:nvPr/>
        </p:nvSpPr>
        <p:spPr>
          <a:xfrm>
            <a:off x="8029302" y="5024845"/>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246292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it-IT" dirty="0"/>
              <a:t>AWS Web console</a:t>
            </a:r>
            <a:endParaRPr lang="en-US" dirty="0"/>
          </a:p>
        </p:txBody>
      </p:sp>
      <p:pic>
        <p:nvPicPr>
          <p:cNvPr id="3" name="Content Placeholder 2">
            <a:extLst>
              <a:ext uri="{FF2B5EF4-FFF2-40B4-BE49-F238E27FC236}">
                <a16:creationId xmlns:a16="http://schemas.microsoft.com/office/drawing/2014/main" id="{8A325D1C-6A06-4C4B-8D4D-7C12AD21D698}"/>
              </a:ext>
            </a:extLst>
          </p:cNvPr>
          <p:cNvPicPr>
            <a:picLocks noGrp="1" noChangeAspect="1"/>
          </p:cNvPicPr>
          <p:nvPr>
            <p:ph idx="1"/>
          </p:nvPr>
        </p:nvPicPr>
        <p:blipFill>
          <a:blip r:embed="rId2"/>
          <a:stretch>
            <a:fillRect/>
          </a:stretch>
        </p:blipFill>
        <p:spPr>
          <a:xfrm>
            <a:off x="2149838" y="1700213"/>
            <a:ext cx="7892323"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t>273</a:t>
            </a:fld>
            <a:endParaRPr lang="it-IT"/>
          </a:p>
        </p:txBody>
      </p:sp>
    </p:spTree>
    <p:extLst>
      <p:ext uri="{BB962C8B-B14F-4D97-AF65-F5344CB8AC3E}">
        <p14:creationId xmlns:p14="http://schemas.microsoft.com/office/powerpoint/2010/main" val="92333149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CF23C72-99D7-4B87-B919-59A82BAA7449}"/>
              </a:ext>
            </a:extLst>
          </p:cNvPr>
          <p:cNvSpPr>
            <a:spLocks noGrp="1"/>
          </p:cNvSpPr>
          <p:nvPr>
            <p:ph idx="13"/>
          </p:nvPr>
        </p:nvSpPr>
        <p:spPr/>
        <p:txBody>
          <a:bodyPr/>
          <a:lstStyle/>
          <a:p>
            <a:r>
              <a:rPr lang="en-US" dirty="0"/>
              <a:t>Synopsis</a:t>
            </a:r>
          </a:p>
          <a:p>
            <a:r>
              <a:rPr lang="en-US" dirty="0"/>
              <a:t>********</a:t>
            </a:r>
          </a:p>
          <a:p>
            <a:r>
              <a:rPr lang="en-US" dirty="0" err="1"/>
              <a:t>aws</a:t>
            </a:r>
            <a:r>
              <a:rPr lang="en-US" dirty="0"/>
              <a:t> [options] &lt;command&gt; &lt;subcommand&gt; [parameters]</a:t>
            </a:r>
          </a:p>
          <a:p>
            <a:endParaRPr lang="en-US" dirty="0"/>
          </a:p>
          <a:p>
            <a:r>
              <a:rPr lang="fr-FR" dirty="0"/>
              <a:t>Description</a:t>
            </a:r>
          </a:p>
          <a:p>
            <a:r>
              <a:rPr lang="en-US" dirty="0"/>
              <a:t>***********</a:t>
            </a:r>
          </a:p>
          <a:p>
            <a:r>
              <a:rPr lang="pt-BR" dirty="0"/>
              <a:t>A unified tool to manage your AWS services.</a:t>
            </a:r>
            <a:endParaRPr lang="en-US" dirty="0"/>
          </a:p>
        </p:txBody>
      </p:sp>
      <p:sp>
        <p:nvSpPr>
          <p:cNvPr id="2" name="Title 1">
            <a:extLst>
              <a:ext uri="{FF2B5EF4-FFF2-40B4-BE49-F238E27FC236}">
                <a16:creationId xmlns:a16="http://schemas.microsoft.com/office/drawing/2014/main" id="{E9F6C5DB-C7DC-4D01-AEE5-F4716F3E746C}"/>
              </a:ext>
            </a:extLst>
          </p:cNvPr>
          <p:cNvSpPr>
            <a:spLocks noGrp="1"/>
          </p:cNvSpPr>
          <p:nvPr>
            <p:ph type="title"/>
          </p:nvPr>
        </p:nvSpPr>
        <p:spPr/>
        <p:txBody>
          <a:bodyPr/>
          <a:lstStyle/>
          <a:p>
            <a:r>
              <a:rPr lang="en-US" dirty="0"/>
              <a:t>AWS CLI</a:t>
            </a:r>
          </a:p>
        </p:txBody>
      </p:sp>
      <p:sp>
        <p:nvSpPr>
          <p:cNvPr id="4" name="Footer Placeholder 3">
            <a:extLst>
              <a:ext uri="{FF2B5EF4-FFF2-40B4-BE49-F238E27FC236}">
                <a16:creationId xmlns:a16="http://schemas.microsoft.com/office/drawing/2014/main" id="{08E8E855-172B-4F84-BF88-7039B02B7EED}"/>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8A652536-AE6A-4FF4-A83E-AFD7D63B2B79}"/>
              </a:ext>
            </a:extLst>
          </p:cNvPr>
          <p:cNvSpPr>
            <a:spLocks noGrp="1"/>
          </p:cNvSpPr>
          <p:nvPr>
            <p:ph type="sldNum" sz="quarter" idx="12"/>
          </p:nvPr>
        </p:nvSpPr>
        <p:spPr/>
        <p:txBody>
          <a:bodyPr/>
          <a:lstStyle/>
          <a:p>
            <a:fld id="{5DD6F1BA-2510-46FC-9346-AB1F3CA1593B}" type="slidenum">
              <a:rPr lang="it-IT" smtClean="0"/>
              <a:pPr/>
              <a:t>274</a:t>
            </a:fld>
            <a:endParaRPr lang="it-IT"/>
          </a:p>
        </p:txBody>
      </p:sp>
      <p:sp>
        <p:nvSpPr>
          <p:cNvPr id="12" name="Content Placeholder 11">
            <a:extLst>
              <a:ext uri="{FF2B5EF4-FFF2-40B4-BE49-F238E27FC236}">
                <a16:creationId xmlns:a16="http://schemas.microsoft.com/office/drawing/2014/main" id="{C6A9BB53-CC3A-43D7-886A-C9874785BEC7}"/>
              </a:ext>
            </a:extLst>
          </p:cNvPr>
          <p:cNvSpPr>
            <a:spLocks noGrp="1"/>
          </p:cNvSpPr>
          <p:nvPr>
            <p:ph idx="1"/>
          </p:nvPr>
        </p:nvSpPr>
        <p:spPr/>
        <p:txBody>
          <a:bodyPr/>
          <a:lstStyle/>
          <a:p>
            <a:r>
              <a:rPr lang="en-US" dirty="0"/>
              <a:t>CLI interface</a:t>
            </a:r>
          </a:p>
          <a:p>
            <a:pPr lvl="1"/>
            <a:r>
              <a:rPr lang="en-US" dirty="0"/>
              <a:t>Necessary to install the CLI (version 2)</a:t>
            </a:r>
          </a:p>
          <a:p>
            <a:pPr lvl="1"/>
            <a:r>
              <a:rPr lang="en-US" dirty="0"/>
              <a:t>See </a:t>
            </a:r>
            <a:r>
              <a:rPr lang="en-US" dirty="0">
                <a:hlinkClick r:id="rId2"/>
              </a:rPr>
              <a:t>https://docs.aws.amazon.com/cli/latest/userguide/install-cliv2.html</a:t>
            </a:r>
            <a:r>
              <a:rPr lang="en-US" dirty="0"/>
              <a:t> </a:t>
            </a:r>
          </a:p>
        </p:txBody>
      </p:sp>
      <p:sp>
        <p:nvSpPr>
          <p:cNvPr id="3" name="Content Placeholder 2">
            <a:extLst>
              <a:ext uri="{FF2B5EF4-FFF2-40B4-BE49-F238E27FC236}">
                <a16:creationId xmlns:a16="http://schemas.microsoft.com/office/drawing/2014/main" id="{44B02BFF-1ECD-43FA-9C53-CC342A60B996}"/>
              </a:ext>
            </a:extLst>
          </p:cNvPr>
          <p:cNvSpPr>
            <a:spLocks noGrp="1"/>
          </p:cNvSpPr>
          <p:nvPr>
            <p:ph idx="14"/>
          </p:nvPr>
        </p:nvSpPr>
        <p:spPr/>
        <p:txBody>
          <a:bodyPr/>
          <a:lstStyle/>
          <a:p>
            <a:r>
              <a:rPr lang="en-US" dirty="0">
                <a:hlinkClick r:id="rId3"/>
              </a:rPr>
              <a:t>https://docs.aws.amazon.com/cli/latest/userguide/install-cliv2-linux.html</a:t>
            </a:r>
            <a:r>
              <a:rPr lang="en-US" dirty="0"/>
              <a:t> </a:t>
            </a:r>
          </a:p>
        </p:txBody>
      </p:sp>
    </p:spTree>
    <p:extLst>
      <p:ext uri="{BB962C8B-B14F-4D97-AF65-F5344CB8AC3E}">
        <p14:creationId xmlns:p14="http://schemas.microsoft.com/office/powerpoint/2010/main" val="272745742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it-IT" dirty="0"/>
              <a:t>AWS CLI</a:t>
            </a:r>
            <a:endParaRPr lang="en-US" dirty="0"/>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dirty="0"/>
              <a:t>CLI needs credentials to work</a:t>
            </a:r>
          </a:p>
          <a:p>
            <a:pPr lvl="1"/>
            <a:r>
              <a:rPr lang="en-US" dirty="0"/>
              <a:t>Go back to AWS Educate</a:t>
            </a:r>
          </a:p>
          <a:p>
            <a:pPr lvl="1"/>
            <a:r>
              <a:rPr lang="en-US" dirty="0"/>
              <a:t>Click on “Account Details”</a:t>
            </a:r>
          </a:p>
          <a:p>
            <a:pPr lvl="1"/>
            <a:r>
              <a:rPr lang="en-US" dirty="0"/>
              <a:t>Copy the content into the file </a:t>
            </a:r>
            <a:r>
              <a:rPr lang="en-US" dirty="0">
                <a:latin typeface="CourierPrime"/>
              </a:rPr>
              <a:t>~/.</a:t>
            </a:r>
            <a:r>
              <a:rPr lang="en-US" dirty="0" err="1">
                <a:latin typeface="CourierPrime"/>
              </a:rPr>
              <a:t>aws</a:t>
            </a:r>
            <a:r>
              <a:rPr lang="en-US" dirty="0">
                <a:latin typeface="CourierPrime"/>
              </a:rPr>
              <a:t>/credentials</a:t>
            </a:r>
          </a:p>
          <a:p>
            <a:pPr lvl="1"/>
            <a:r>
              <a:rPr lang="en-US" dirty="0"/>
              <a:t>Henceforth, we assume that you have set up the credentials file</a:t>
            </a:r>
          </a:p>
          <a:p>
            <a:pPr lvl="1"/>
            <a:r>
              <a:rPr lang="en-US" dirty="0"/>
              <a:t>Credentials expire after some time; you need a manually refresh</a:t>
            </a:r>
          </a:p>
        </p:txBody>
      </p:sp>
      <p:pic>
        <p:nvPicPr>
          <p:cNvPr id="17" name="Content Placeholder 16">
            <a:extLst>
              <a:ext uri="{FF2B5EF4-FFF2-40B4-BE49-F238E27FC236}">
                <a16:creationId xmlns:a16="http://schemas.microsoft.com/office/drawing/2014/main" id="{CD207FE7-AFB1-48D6-9857-DDF1E7E870A2}"/>
              </a:ext>
            </a:extLst>
          </p:cNvPr>
          <p:cNvPicPr>
            <a:picLocks noGrp="1" noChangeAspect="1"/>
          </p:cNvPicPr>
          <p:nvPr>
            <p:ph sz="half" idx="2"/>
          </p:nvPr>
        </p:nvPicPr>
        <p:blipFill>
          <a:blip r:embed="rId2"/>
          <a:stretch>
            <a:fillRect/>
          </a:stretch>
        </p:blipFill>
        <p:spPr>
          <a:xfrm>
            <a:off x="6572250" y="3484562"/>
            <a:ext cx="4381500" cy="319087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275</a:t>
            </a:fld>
            <a:endParaRPr lang="it-IT"/>
          </a:p>
        </p:txBody>
      </p:sp>
      <p:grpSp>
        <p:nvGrpSpPr>
          <p:cNvPr id="18" name="Group 17">
            <a:extLst>
              <a:ext uri="{FF2B5EF4-FFF2-40B4-BE49-F238E27FC236}">
                <a16:creationId xmlns:a16="http://schemas.microsoft.com/office/drawing/2014/main" id="{C608D6BC-A1DD-4880-9EFA-5AC746EBE5C3}"/>
              </a:ext>
            </a:extLst>
          </p:cNvPr>
          <p:cNvGrpSpPr/>
          <p:nvPr/>
        </p:nvGrpSpPr>
        <p:grpSpPr>
          <a:xfrm>
            <a:off x="6867525" y="320675"/>
            <a:ext cx="3790950" cy="3009900"/>
            <a:chOff x="6867525" y="320675"/>
            <a:chExt cx="3790950" cy="3009900"/>
          </a:xfrm>
        </p:grpSpPr>
        <p:pic>
          <p:nvPicPr>
            <p:cNvPr id="19" name="Content Placeholder 12">
              <a:extLst>
                <a:ext uri="{FF2B5EF4-FFF2-40B4-BE49-F238E27FC236}">
                  <a16:creationId xmlns:a16="http://schemas.microsoft.com/office/drawing/2014/main" id="{B7636BE9-C97F-4D09-AD82-4E7D2AE3F7D6}"/>
                </a:ext>
              </a:extLst>
            </p:cNvPr>
            <p:cNvPicPr>
              <a:picLocks noChangeAspect="1"/>
            </p:cNvPicPr>
            <p:nvPr/>
          </p:nvPicPr>
          <p:blipFill>
            <a:blip r:embed="rId3"/>
            <a:stretch>
              <a:fillRect/>
            </a:stretch>
          </p:blipFill>
          <p:spPr>
            <a:xfrm>
              <a:off x="6867525" y="320675"/>
              <a:ext cx="3790950" cy="3009900"/>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9C2876BC-A356-4DA8-805E-E3C4A8263EC9}"/>
                </a:ext>
              </a:extLst>
            </p:cNvPr>
            <p:cNvSpPr/>
            <p:nvPr/>
          </p:nvSpPr>
          <p:spPr>
            <a:xfrm>
              <a:off x="6940732" y="2840467"/>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2653E4AE-DB2E-461C-89FF-377EE32FC254}"/>
              </a:ext>
            </a:extLst>
          </p:cNvPr>
          <p:cNvSpPr/>
          <p:nvPr/>
        </p:nvSpPr>
        <p:spPr>
          <a:xfrm>
            <a:off x="8519357" y="5878287"/>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AF761849-9550-49CA-988C-15464477EB28}"/>
              </a:ext>
            </a:extLst>
          </p:cNvPr>
          <p:cNvSpPr/>
          <p:nvPr/>
        </p:nvSpPr>
        <p:spPr>
          <a:xfrm>
            <a:off x="8519357" y="6063609"/>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D42637C9-D4C5-4716-A3C9-3E385CB3752B}"/>
              </a:ext>
            </a:extLst>
          </p:cNvPr>
          <p:cNvSpPr/>
          <p:nvPr/>
        </p:nvSpPr>
        <p:spPr>
          <a:xfrm>
            <a:off x="8519357" y="6258166"/>
            <a:ext cx="2423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BB219DFD-9FD7-468B-9C6C-4136275C7362}"/>
              </a:ext>
            </a:extLst>
          </p:cNvPr>
          <p:cNvSpPr/>
          <p:nvPr/>
        </p:nvSpPr>
        <p:spPr>
          <a:xfrm>
            <a:off x="6891590" y="6472645"/>
            <a:ext cx="4062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9917274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it-IT" dirty="0"/>
              <a:t>AWS CLI</a:t>
            </a:r>
            <a:endParaRPr lang="en-US" dirty="0"/>
          </a:p>
        </p:txBody>
      </p:sp>
      <p:sp>
        <p:nvSpPr>
          <p:cNvPr id="7" name="Content Placeholder 6">
            <a:extLst>
              <a:ext uri="{FF2B5EF4-FFF2-40B4-BE49-F238E27FC236}">
                <a16:creationId xmlns:a16="http://schemas.microsoft.com/office/drawing/2014/main" id="{977F65A8-81C7-43CE-920F-BC38E6FE78DB}"/>
              </a:ext>
            </a:extLst>
          </p:cNvPr>
          <p:cNvSpPr>
            <a:spLocks noGrp="1"/>
          </p:cNvSpPr>
          <p:nvPr>
            <p:ph idx="1"/>
          </p:nvPr>
        </p:nvSpPr>
        <p:spPr>
          <a:xfrm>
            <a:off x="838200" y="1700499"/>
            <a:ext cx="10515600" cy="4351338"/>
          </a:xfrm>
        </p:spPr>
        <p:txBody>
          <a:bodyPr/>
          <a:lstStyle/>
          <a:p>
            <a:r>
              <a:rPr lang="en-US" dirty="0"/>
              <a:t>Run `</a:t>
            </a:r>
            <a:r>
              <a:rPr lang="en-US" dirty="0" err="1">
                <a:latin typeface="CourierPrime"/>
              </a:rPr>
              <a:t>aws</a:t>
            </a:r>
            <a:r>
              <a:rPr lang="en-US" dirty="0">
                <a:latin typeface="CourierPrime"/>
              </a:rPr>
              <a:t> configure</a:t>
            </a:r>
            <a:r>
              <a:rPr lang="en-US" dirty="0"/>
              <a:t>`</a:t>
            </a:r>
          </a:p>
          <a:p>
            <a:pPr lvl="1"/>
            <a:r>
              <a:rPr lang="en-US" dirty="0"/>
              <a:t>Confirm AWS Access Key ID (press enter)</a:t>
            </a:r>
          </a:p>
          <a:p>
            <a:pPr lvl="1"/>
            <a:r>
              <a:rPr lang="en-US" dirty="0"/>
              <a:t>Confirm AWS Secret Access Key (press enter)</a:t>
            </a:r>
          </a:p>
          <a:p>
            <a:pPr lvl="1"/>
            <a:r>
              <a:rPr lang="en-US" dirty="0"/>
              <a:t>Set Default region name to `</a:t>
            </a:r>
            <a:r>
              <a:rPr lang="en-US" dirty="0">
                <a:latin typeface="CourierPrime"/>
              </a:rPr>
              <a:t>us-east-1</a:t>
            </a:r>
            <a:r>
              <a:rPr lang="en-US" dirty="0"/>
              <a:t>`</a:t>
            </a:r>
          </a:p>
          <a:p>
            <a:pPr lvl="1"/>
            <a:r>
              <a:rPr lang="en-US" dirty="0"/>
              <a:t>Set Default output format to `</a:t>
            </a:r>
            <a:r>
              <a:rPr lang="en-US" dirty="0">
                <a:latin typeface="CourierPrime"/>
              </a:rPr>
              <a:t>json</a:t>
            </a:r>
            <a:r>
              <a:rPr lang="en-US" dirty="0"/>
              <a:t>`</a:t>
            </a:r>
          </a:p>
          <a:p>
            <a:r>
              <a:rPr lang="en-US" dirty="0"/>
              <a:t>It is also possible to configure an AWS profile</a:t>
            </a:r>
          </a:p>
          <a:p>
            <a:pPr lvl="1"/>
            <a:r>
              <a:rPr lang="en-US" dirty="0"/>
              <a:t>A (named) profile is a collection of settings and credentials</a:t>
            </a:r>
          </a:p>
          <a:p>
            <a:pPr lvl="1"/>
            <a:r>
              <a:rPr lang="en-US" dirty="0"/>
              <a:t>If profile is specified, its settings and credentials are used to run a command</a:t>
            </a:r>
          </a:p>
          <a:p>
            <a:pPr lvl="1"/>
            <a:r>
              <a:rPr lang="en-US" dirty="0"/>
              <a:t>When no profile is explicitly referenced, use `</a:t>
            </a:r>
            <a:r>
              <a:rPr lang="en-US" dirty="0">
                <a:latin typeface="CourierPrime"/>
              </a:rPr>
              <a:t>default</a:t>
            </a:r>
            <a:r>
              <a:rPr lang="en-US" dirty="0"/>
              <a:t>` </a:t>
            </a:r>
          </a:p>
          <a:p>
            <a:pPr lvl="2"/>
            <a:r>
              <a:rPr lang="en-US" dirty="0"/>
              <a:t>We stick to `</a:t>
            </a:r>
            <a:r>
              <a:rPr lang="en-US" dirty="0">
                <a:latin typeface="CourierPrime"/>
              </a:rPr>
              <a:t>default</a:t>
            </a:r>
            <a:r>
              <a:rPr lang="en-US" dirty="0"/>
              <a:t>`</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276</a:t>
            </a:fld>
            <a:endParaRPr lang="it-IT"/>
          </a:p>
        </p:txBody>
      </p:sp>
    </p:spTree>
    <p:extLst>
      <p:ext uri="{BB962C8B-B14F-4D97-AF65-F5344CB8AC3E}">
        <p14:creationId xmlns:p14="http://schemas.microsoft.com/office/powerpoint/2010/main" val="73360548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
            <a:extLst>
              <a:ext uri="{FF2B5EF4-FFF2-40B4-BE49-F238E27FC236}">
                <a16:creationId xmlns:a16="http://schemas.microsoft.com/office/drawing/2014/main" id="{DB2DEEF6-8DD2-4E82-8541-CD7D96DFBD14}"/>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dirty="0"/>
              <a:t>$ </a:t>
            </a:r>
            <a:r>
              <a:rPr lang="it-IT" sz="1400" dirty="0" err="1">
                <a:latin typeface="Consolas" panose="020B0609020204030204" pitchFamily="49" charset="0"/>
              </a:rPr>
              <a:t>git</a:t>
            </a:r>
            <a:r>
              <a:rPr lang="it-IT" sz="1400" dirty="0">
                <a:latin typeface="Consolas" panose="020B0609020204030204" pitchFamily="49" charset="0"/>
              </a:rPr>
              <a:t> clone </a:t>
            </a:r>
            <a:r>
              <a:rPr lang="it-IT" sz="1400" dirty="0">
                <a:latin typeface="Consolas" panose="020B0609020204030204" pitchFamily="49" charset="0"/>
                <a:hlinkClick r:id="rId2"/>
              </a:rPr>
              <a:t>https://github.com/w4bo/bigdata-aws/</a:t>
            </a:r>
            <a:endParaRPr lang="it-IT" dirty="0"/>
          </a:p>
          <a:p>
            <a:r>
              <a:rPr lang="it-IT" dirty="0"/>
              <a:t>$ cd </a:t>
            </a:r>
            <a:r>
              <a:rPr lang="it-IT" dirty="0" err="1"/>
              <a:t>bigdata-aws</a:t>
            </a:r>
            <a:r>
              <a:rPr lang="it-IT" dirty="0"/>
              <a:t>/lab01-lambda</a:t>
            </a:r>
          </a:p>
          <a:p>
            <a:r>
              <a:rPr lang="en-US" dirty="0"/>
              <a:t>$ </a:t>
            </a:r>
            <a:r>
              <a:rPr lang="en-US" dirty="0" err="1"/>
              <a:t>aws</a:t>
            </a:r>
            <a:r>
              <a:rPr lang="en-US" dirty="0"/>
              <a:t> s3api create-bucket --bucket aws-bucket-bigdata2021</a:t>
            </a:r>
          </a:p>
          <a:p>
            <a:r>
              <a:rPr lang="en-US" dirty="0"/>
              <a:t>$ </a:t>
            </a:r>
            <a:r>
              <a:rPr lang="en-US" altLang="en-US" dirty="0" err="1"/>
              <a:t>aws</a:t>
            </a:r>
            <a:r>
              <a:rPr lang="en-US" altLang="en-US" dirty="0"/>
              <a:t> s3 cp datasets/inferno.txt s3://</a:t>
            </a:r>
            <a:r>
              <a:rPr lang="en-US" dirty="0"/>
              <a:t>aws-bucket-bigdata2021</a:t>
            </a:r>
            <a:r>
              <a:rPr lang="en-US" altLang="en-US" dirty="0"/>
              <a:t>/inferno.txt</a:t>
            </a:r>
          </a:p>
          <a:p>
            <a:r>
              <a:rPr lang="en-US" altLang="en-US" dirty="0"/>
              <a:t>$ </a:t>
            </a:r>
            <a:r>
              <a:rPr lang="en-US" altLang="en-US" dirty="0" err="1"/>
              <a:t>aws</a:t>
            </a:r>
            <a:r>
              <a:rPr lang="en-US" altLang="en-US" dirty="0"/>
              <a:t> s3api list-objects --bucket </a:t>
            </a:r>
            <a:r>
              <a:rPr lang="en-US" dirty="0"/>
              <a:t>aws-bucket-bigdata2021</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Object storage: S3</a:t>
            </a:r>
            <a:endParaRPr 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277</a:t>
            </a:fld>
            <a:endParaRPr lang="it-IT"/>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it-IT" dirty="0"/>
              <a:t>Create S3 bucket, t</a:t>
            </a:r>
            <a:r>
              <a:rPr lang="en-US" altLang="en-US" dirty="0"/>
              <a:t>he following rules apply for naming buckets </a:t>
            </a:r>
          </a:p>
          <a:p>
            <a:pPr lvl="1"/>
            <a:r>
              <a:rPr lang="en-US" altLang="en-US" dirty="0"/>
              <a:t>Must be between 3 and 63 characters long</a:t>
            </a:r>
          </a:p>
          <a:p>
            <a:pPr lvl="1"/>
            <a:r>
              <a:rPr lang="en-US" altLang="en-US" dirty="0"/>
              <a:t>Can consist only of lowercase letters, numbers, dots (.), and hyphens (-) </a:t>
            </a:r>
          </a:p>
          <a:p>
            <a:pPr lvl="1"/>
            <a:r>
              <a:rPr lang="en-US" altLang="en-US" dirty="0"/>
              <a:t>Must be unique within a partition (i.e., a group of regions)</a:t>
            </a:r>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4"/>
          </p:nvPr>
        </p:nvSpPr>
        <p:spPr/>
        <p:txBody>
          <a:bodyPr/>
          <a:lstStyle/>
          <a:p>
            <a:r>
              <a:rPr lang="en-US" dirty="0">
                <a:hlinkClick r:id="rId3"/>
              </a:rPr>
              <a:t>https://s3.console.aws.amazon.com/s3/home?region=us-east-1#</a:t>
            </a:r>
            <a:r>
              <a:rPr lang="en-US" dirty="0"/>
              <a:t> </a:t>
            </a:r>
          </a:p>
        </p:txBody>
      </p:sp>
      <p:sp>
        <p:nvSpPr>
          <p:cNvPr id="2" name="Rectangle 1">
            <a:extLst>
              <a:ext uri="{FF2B5EF4-FFF2-40B4-BE49-F238E27FC236}">
                <a16:creationId xmlns:a16="http://schemas.microsoft.com/office/drawing/2014/main" id="{73244459-077E-413C-A288-B170F4A5A99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364325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Data pipelines on AWS Lambda</a:t>
            </a:r>
            <a:endParaRPr lang="en-US" dirty="0"/>
          </a:p>
        </p:txBody>
      </p:sp>
    </p:spTree>
    <p:extLst>
      <p:ext uri="{BB962C8B-B14F-4D97-AF65-F5344CB8AC3E}">
        <p14:creationId xmlns:p14="http://schemas.microsoft.com/office/powerpoint/2010/main" val="245002411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DB2BE-40BB-4259-88A5-D0869BBC41BA}"/>
              </a:ext>
            </a:extLst>
          </p:cNvPr>
          <p:cNvSpPr>
            <a:spLocks noGrp="1"/>
          </p:cNvSpPr>
          <p:nvPr>
            <p:ph type="title"/>
          </p:nvPr>
        </p:nvSpPr>
        <p:spPr/>
        <p:txBody>
          <a:bodyPr/>
          <a:lstStyle/>
          <a:p>
            <a:r>
              <a:rPr lang="it-IT" dirty="0" err="1"/>
              <a:t>Requirements</a:t>
            </a:r>
            <a:endParaRPr lang="en-US" dirty="0"/>
          </a:p>
        </p:txBody>
      </p:sp>
      <p:sp>
        <p:nvSpPr>
          <p:cNvPr id="3" name="Content Placeholder 2">
            <a:extLst>
              <a:ext uri="{FF2B5EF4-FFF2-40B4-BE49-F238E27FC236}">
                <a16:creationId xmlns:a16="http://schemas.microsoft.com/office/drawing/2014/main" id="{12B6BA2F-8D94-4CC6-9E3A-7E64A5D49F05}"/>
              </a:ext>
            </a:extLst>
          </p:cNvPr>
          <p:cNvSpPr>
            <a:spLocks noGrp="1"/>
          </p:cNvSpPr>
          <p:nvPr>
            <p:ph idx="1"/>
          </p:nvPr>
        </p:nvSpPr>
        <p:spPr/>
        <p:txBody>
          <a:bodyPr/>
          <a:lstStyle/>
          <a:p>
            <a:r>
              <a:rPr lang="en-US" dirty="0"/>
              <a:t>To start this lecture, you need to</a:t>
            </a:r>
          </a:p>
          <a:p>
            <a:pPr lvl="1"/>
            <a:r>
              <a:rPr lang="en-US" dirty="0"/>
              <a:t>Activate your AWS Educate account</a:t>
            </a:r>
          </a:p>
          <a:p>
            <a:pPr lvl="1"/>
            <a:r>
              <a:rPr lang="en-US" dirty="0"/>
              <a:t>Either</a:t>
            </a:r>
          </a:p>
          <a:p>
            <a:pPr lvl="2"/>
            <a:r>
              <a:rPr lang="en-US" dirty="0"/>
              <a:t>Install the necessary software</a:t>
            </a:r>
          </a:p>
          <a:p>
            <a:pPr lvl="3"/>
            <a:r>
              <a:rPr lang="en-US" dirty="0"/>
              <a:t>git</a:t>
            </a:r>
          </a:p>
          <a:p>
            <a:pPr lvl="3"/>
            <a:r>
              <a:rPr lang="en-US" dirty="0"/>
              <a:t>IntelliJ IDEA (with AWS Toolkit and Scala plugins)</a:t>
            </a:r>
          </a:p>
          <a:p>
            <a:pPr lvl="3"/>
            <a:r>
              <a:rPr lang="en-US" dirty="0"/>
              <a:t>python</a:t>
            </a:r>
          </a:p>
          <a:p>
            <a:pPr lvl="3"/>
            <a:r>
              <a:rPr lang="en-US" dirty="0"/>
              <a:t>java 1.8</a:t>
            </a:r>
          </a:p>
          <a:p>
            <a:pPr lvl="3"/>
            <a:r>
              <a:rPr lang="en-US" dirty="0"/>
              <a:t>Docker</a:t>
            </a:r>
          </a:p>
          <a:p>
            <a:pPr lvl="3"/>
            <a:r>
              <a:rPr lang="en-US" dirty="0"/>
              <a:t>AWS CLI, AWS SAM CLI</a:t>
            </a:r>
          </a:p>
          <a:p>
            <a:pPr lvl="2"/>
            <a:r>
              <a:rPr lang="en-US" dirty="0"/>
              <a:t>Be able to download and run the VM</a:t>
            </a:r>
          </a:p>
        </p:txBody>
      </p:sp>
      <p:sp>
        <p:nvSpPr>
          <p:cNvPr id="4" name="Footer Placeholder 3">
            <a:extLst>
              <a:ext uri="{FF2B5EF4-FFF2-40B4-BE49-F238E27FC236}">
                <a16:creationId xmlns:a16="http://schemas.microsoft.com/office/drawing/2014/main" id="{DCAA4A88-8418-4D62-A883-D0D3D6A49D5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1481CAD-BA7C-4769-98D3-61A915A4DD86}"/>
              </a:ext>
            </a:extLst>
          </p:cNvPr>
          <p:cNvSpPr>
            <a:spLocks noGrp="1"/>
          </p:cNvSpPr>
          <p:nvPr>
            <p:ph type="sldNum" sz="quarter" idx="12"/>
          </p:nvPr>
        </p:nvSpPr>
        <p:spPr/>
        <p:txBody>
          <a:bodyPr/>
          <a:lstStyle/>
          <a:p>
            <a:fld id="{5DD6F1BA-2510-46FC-9346-AB1F3CA1593B}" type="slidenum">
              <a:rPr lang="it-IT" smtClean="0"/>
              <a:t>279</a:t>
            </a:fld>
            <a:endParaRPr lang="it-IT"/>
          </a:p>
        </p:txBody>
      </p:sp>
      <p:sp>
        <p:nvSpPr>
          <p:cNvPr id="6" name="Content Placeholder 5">
            <a:extLst>
              <a:ext uri="{FF2B5EF4-FFF2-40B4-BE49-F238E27FC236}">
                <a16:creationId xmlns:a16="http://schemas.microsoft.com/office/drawing/2014/main" id="{CBDC7BF1-9278-46AF-A066-DC96F22B708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563206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it-IT" dirty="0"/>
              <a:t>Data </a:t>
            </a:r>
            <a:r>
              <a:rPr lang="it-IT" dirty="0" err="1"/>
              <a:t>platform</a:t>
            </a:r>
            <a:r>
              <a:rPr lang="it-IT" dirty="0"/>
              <a:t>: Data management</a:t>
            </a:r>
            <a:endParaRPr lang="en-US" dirty="0"/>
          </a:p>
        </p:txBody>
      </p:sp>
      <p:sp>
        <p:nvSpPr>
          <p:cNvPr id="8" name="Content Placeholder 7">
            <a:extLst>
              <a:ext uri="{FF2B5EF4-FFF2-40B4-BE49-F238E27FC236}">
                <a16:creationId xmlns:a16="http://schemas.microsoft.com/office/drawing/2014/main" id="{77555984-1151-3B98-7852-167C956FCCD3}"/>
              </a:ext>
            </a:extLst>
          </p:cNvPr>
          <p:cNvSpPr>
            <a:spLocks noGrp="1"/>
          </p:cNvSpPr>
          <p:nvPr>
            <p:ph sz="half" idx="1"/>
          </p:nvPr>
        </p:nvSpPr>
        <p:spPr/>
        <p:txBody>
          <a:bodyPr/>
          <a:lstStyle/>
          <a:p>
            <a:endParaRPr lang="en-US"/>
          </a:p>
        </p:txBody>
      </p:sp>
      <p:sp>
        <p:nvSpPr>
          <p:cNvPr id="9" name="Content Placeholder 8">
            <a:extLst>
              <a:ext uri="{FF2B5EF4-FFF2-40B4-BE49-F238E27FC236}">
                <a16:creationId xmlns:a16="http://schemas.microsoft.com/office/drawing/2014/main" id="{B8205111-3944-CBEA-D569-3DA25E66A4C8}"/>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28</a:t>
            </a:fld>
            <a:endParaRPr lang="it-IT"/>
          </a:p>
        </p:txBody>
      </p:sp>
      <p:sp>
        <p:nvSpPr>
          <p:cNvPr id="10" name="Content Placeholder 9">
            <a:extLst>
              <a:ext uri="{FF2B5EF4-FFF2-40B4-BE49-F238E27FC236}">
                <a16:creationId xmlns:a16="http://schemas.microsoft.com/office/drawing/2014/main" id="{762CA24D-CE3E-767F-8F0D-35F29FDB91C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2432846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04262B87-03AB-404A-8A51-B1FB47D88105}"/>
              </a:ext>
            </a:extLst>
          </p:cNvPr>
          <p:cNvSpPr>
            <a:spLocks noGrp="1" noChangeArrowheads="1"/>
          </p:cNvSpPr>
          <p:nvPr>
            <p:ph idx="13"/>
          </p:nvPr>
        </p:nvSpPr>
        <p:spPr bwMode="auto">
          <a:xfrm>
            <a:off x="838200" y="3446489"/>
            <a:ext cx="10515600" cy="2605348"/>
          </a:xfr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r>
              <a:rPr lang="en-US" altLang="en-US" dirty="0" err="1"/>
              <a:t>sudo</a:t>
            </a:r>
            <a:r>
              <a:rPr lang="en-US" altLang="en-US" dirty="0"/>
              <a:t> group add docker</a:t>
            </a:r>
          </a:p>
          <a:p>
            <a:pPr lvl="0"/>
            <a:r>
              <a:rPr lang="en-US" altLang="en-US" dirty="0" err="1"/>
              <a:t>sudo</a:t>
            </a:r>
            <a:r>
              <a:rPr lang="en-US" altLang="en-US" dirty="0"/>
              <a:t> </a:t>
            </a:r>
            <a:r>
              <a:rPr lang="en-US" altLang="en-US" dirty="0" err="1"/>
              <a:t>usermod</a:t>
            </a:r>
            <a:r>
              <a:rPr lang="en-US" altLang="en-US" dirty="0"/>
              <a:t> –</a:t>
            </a:r>
            <a:r>
              <a:rPr lang="en-US" altLang="en-US" dirty="0" err="1"/>
              <a:t>aG</a:t>
            </a:r>
            <a:r>
              <a:rPr lang="en-US" altLang="en-US" dirty="0"/>
              <a:t> docker $USER</a:t>
            </a:r>
          </a:p>
          <a:p>
            <a:pPr lvl="0"/>
            <a:r>
              <a:rPr lang="en-US" altLang="en-US" dirty="0" err="1"/>
              <a:t>newgrp</a:t>
            </a:r>
            <a:r>
              <a:rPr lang="en-US" altLang="en-US" dirty="0"/>
              <a:t> docker</a:t>
            </a:r>
          </a:p>
          <a:p>
            <a:r>
              <a:rPr lang="en-US" altLang="en-US" dirty="0" err="1"/>
              <a:t>sudo</a:t>
            </a:r>
            <a:r>
              <a:rPr lang="en-US" altLang="en-US" dirty="0"/>
              <a:t> </a:t>
            </a:r>
            <a:r>
              <a:rPr lang="en-US" altLang="en-US" dirty="0" err="1"/>
              <a:t>chmod</a:t>
            </a:r>
            <a:r>
              <a:rPr lang="en-US" altLang="en-US" dirty="0"/>
              <a:t> 666 /var/run/</a:t>
            </a:r>
            <a:r>
              <a:rPr lang="en-US" altLang="en-US" dirty="0" err="1"/>
              <a:t>docker.sock</a:t>
            </a:r>
            <a:r>
              <a:rPr lang="en-US" altLang="en-US" dirty="0"/>
              <a:t> </a:t>
            </a:r>
          </a:p>
          <a:p>
            <a:pPr lvl="0"/>
            <a:r>
              <a:rPr lang="en-US" altLang="en-US" dirty="0" err="1"/>
              <a:t>wget</a:t>
            </a:r>
            <a:r>
              <a:rPr lang="en-US" altLang="en-US" dirty="0"/>
              <a:t> </a:t>
            </a:r>
            <a:r>
              <a:rPr lang="en-US" altLang="en-US" dirty="0">
                <a:hlinkClick r:id="rId2"/>
              </a:rPr>
              <a:t>https://github.com/aws/aws-sam-cli/releases/latest/download/aws-sam-cli-linux-x86_64.zip</a:t>
            </a:r>
            <a:r>
              <a:rPr lang="en-US" altLang="en-US" dirty="0"/>
              <a:t> </a:t>
            </a:r>
          </a:p>
          <a:p>
            <a:pPr lvl="0"/>
            <a:r>
              <a:rPr lang="en-US" altLang="en-US" dirty="0"/>
              <a:t>unzip aws-sam-cli-linux-x86_64.zip -d </a:t>
            </a:r>
            <a:r>
              <a:rPr lang="en-US" altLang="en-US" dirty="0" err="1"/>
              <a:t>sam</a:t>
            </a:r>
            <a:r>
              <a:rPr lang="en-US" altLang="en-US" dirty="0"/>
              <a:t>-installation </a:t>
            </a:r>
          </a:p>
          <a:p>
            <a:pPr lvl="0"/>
            <a:r>
              <a:rPr lang="en-US" altLang="en-US" dirty="0" err="1"/>
              <a:t>sudo</a:t>
            </a:r>
            <a:r>
              <a:rPr lang="en-US" altLang="en-US" dirty="0"/>
              <a:t> ./</a:t>
            </a:r>
            <a:r>
              <a:rPr lang="en-US" altLang="en-US" dirty="0" err="1"/>
              <a:t>sam</a:t>
            </a:r>
            <a:r>
              <a:rPr lang="en-US" altLang="en-US" dirty="0"/>
              <a:t>-installation/install </a:t>
            </a:r>
          </a:p>
          <a:p>
            <a:pPr lvl="0"/>
            <a:r>
              <a:rPr lang="en-US" altLang="en-US" dirty="0" err="1"/>
              <a:t>sam</a:t>
            </a:r>
            <a:r>
              <a:rPr lang="en-US" altLang="en-US" dirty="0"/>
              <a:t> --version </a:t>
            </a:r>
          </a:p>
        </p:txBody>
      </p:sp>
      <p:sp>
        <p:nvSpPr>
          <p:cNvPr id="2" name="Title 1">
            <a:extLst>
              <a:ext uri="{FF2B5EF4-FFF2-40B4-BE49-F238E27FC236}">
                <a16:creationId xmlns:a16="http://schemas.microsoft.com/office/drawing/2014/main" id="{3465BF23-A88A-4552-9BF9-3E77C57C9B16}"/>
              </a:ext>
            </a:extLst>
          </p:cNvPr>
          <p:cNvSpPr>
            <a:spLocks noGrp="1"/>
          </p:cNvSpPr>
          <p:nvPr>
            <p:ph type="title"/>
          </p:nvPr>
        </p:nvSpPr>
        <p:spPr>
          <a:xfrm>
            <a:off x="838200" y="365125"/>
            <a:ext cx="10515600" cy="1325563"/>
          </a:xfrm>
        </p:spPr>
        <p:txBody>
          <a:bodyPr/>
          <a:lstStyle/>
          <a:p>
            <a:r>
              <a:rPr lang="it-IT" dirty="0"/>
              <a:t>AWS SAM CLI</a:t>
            </a:r>
            <a:endParaRPr lang="en-US" dirty="0"/>
          </a:p>
        </p:txBody>
      </p:sp>
      <p:sp>
        <p:nvSpPr>
          <p:cNvPr id="4" name="Footer Placeholder 3">
            <a:extLst>
              <a:ext uri="{FF2B5EF4-FFF2-40B4-BE49-F238E27FC236}">
                <a16:creationId xmlns:a16="http://schemas.microsoft.com/office/drawing/2014/main" id="{0012B823-7E2F-4E1D-B080-15E6C46CA0E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49EF238-F281-4884-9F57-5C4E5909CB4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280</a:t>
            </a:fld>
            <a:endParaRPr lang="it-IT"/>
          </a:p>
        </p:txBody>
      </p:sp>
      <p:sp>
        <p:nvSpPr>
          <p:cNvPr id="23" name="Content Placeholder 22">
            <a:extLst>
              <a:ext uri="{FF2B5EF4-FFF2-40B4-BE49-F238E27FC236}">
                <a16:creationId xmlns:a16="http://schemas.microsoft.com/office/drawing/2014/main" id="{529E7030-662D-4F17-8EF6-829504ECCE2E}"/>
              </a:ext>
            </a:extLst>
          </p:cNvPr>
          <p:cNvSpPr>
            <a:spLocks noGrp="1"/>
          </p:cNvSpPr>
          <p:nvPr>
            <p:ph idx="1"/>
          </p:nvPr>
        </p:nvSpPr>
        <p:spPr>
          <a:xfrm>
            <a:off x="838200" y="1700499"/>
            <a:ext cx="10515600" cy="1745990"/>
          </a:xfrm>
        </p:spPr>
        <p:txBody>
          <a:bodyPr/>
          <a:lstStyle/>
          <a:p>
            <a:r>
              <a:rPr lang="en-US" dirty="0"/>
              <a:t>Serverless Application Model is a framework to build serverless applications</a:t>
            </a:r>
          </a:p>
          <a:p>
            <a:pPr lvl="1"/>
            <a:r>
              <a:rPr lang="en-US" dirty="0"/>
              <a:t>A serverless application is a combination of Lambda functions, event sources, etc.</a:t>
            </a:r>
          </a:p>
          <a:p>
            <a:pPr lvl="1"/>
            <a:r>
              <a:rPr lang="en-US" dirty="0"/>
              <a:t>Install AWS SAM CLI (on Linux)</a:t>
            </a:r>
          </a:p>
        </p:txBody>
      </p:sp>
      <p:sp>
        <p:nvSpPr>
          <p:cNvPr id="9" name="Content Placeholder 8">
            <a:extLst>
              <a:ext uri="{FF2B5EF4-FFF2-40B4-BE49-F238E27FC236}">
                <a16:creationId xmlns:a16="http://schemas.microsoft.com/office/drawing/2014/main" id="{B4DF4DC0-469B-4585-A272-9B1DB0561B65}"/>
              </a:ext>
            </a:extLst>
          </p:cNvPr>
          <p:cNvSpPr>
            <a:spLocks noGrp="1"/>
          </p:cNvSpPr>
          <p:nvPr>
            <p:ph idx="14"/>
          </p:nvPr>
        </p:nvSpPr>
        <p:spPr>
          <a:xfrm>
            <a:off x="838200" y="6119199"/>
            <a:ext cx="10515600" cy="365125"/>
          </a:xfrm>
        </p:spPr>
        <p:txBody>
          <a:bodyPr/>
          <a:lstStyle/>
          <a:p>
            <a:r>
              <a:rPr lang="en-US" dirty="0">
                <a:hlinkClick r:id="rId3"/>
              </a:rPr>
              <a:t>https://docs.aws.amazon.com/serverless-application-model/latest/developerguide/serverless-sam-cli-install.html</a:t>
            </a:r>
            <a:r>
              <a:rPr lang="en-US" dirty="0"/>
              <a:t> </a:t>
            </a:r>
          </a:p>
        </p:txBody>
      </p:sp>
    </p:spTree>
    <p:extLst>
      <p:ext uri="{BB962C8B-B14F-4D97-AF65-F5344CB8AC3E}">
        <p14:creationId xmlns:p14="http://schemas.microsoft.com/office/powerpoint/2010/main" val="26034551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30483C2-F6D9-4D26-B1FC-A99E1619039A}"/>
              </a:ext>
            </a:extLst>
          </p:cNvPr>
          <p:cNvSpPr>
            <a:spLocks noGrp="1"/>
          </p:cNvSpPr>
          <p:nvPr>
            <p:ph type="title"/>
          </p:nvPr>
        </p:nvSpPr>
        <p:spPr/>
        <p:txBody>
          <a:bodyPr/>
          <a:lstStyle/>
          <a:p>
            <a:r>
              <a:rPr lang="it-IT" dirty="0"/>
              <a:t>AWS services</a:t>
            </a:r>
            <a:endParaRPr lang="en-US" dirty="0"/>
          </a:p>
        </p:txBody>
      </p:sp>
      <p:sp>
        <p:nvSpPr>
          <p:cNvPr id="3" name="Content Placeholder 2">
            <a:extLst>
              <a:ext uri="{FF2B5EF4-FFF2-40B4-BE49-F238E27FC236}">
                <a16:creationId xmlns:a16="http://schemas.microsoft.com/office/drawing/2014/main" id="{EC596C46-6937-4878-8CE1-D558AC47DC0E}"/>
              </a:ext>
            </a:extLst>
          </p:cNvPr>
          <p:cNvSpPr>
            <a:spLocks noGrp="1"/>
          </p:cNvSpPr>
          <p:nvPr>
            <p:ph idx="1"/>
          </p:nvPr>
        </p:nvSpPr>
        <p:spPr>
          <a:xfrm>
            <a:off x="838200" y="1700499"/>
            <a:ext cx="10515600" cy="4351338"/>
          </a:xfrm>
        </p:spPr>
        <p:txBody>
          <a:bodyPr/>
          <a:lstStyle/>
          <a:p>
            <a:r>
              <a:rPr lang="en-US" sz="1800" dirty="0"/>
              <a:t>AWS Educate (and AWS console)</a:t>
            </a:r>
          </a:p>
          <a:p>
            <a:pPr lvl="1"/>
            <a:r>
              <a:rPr lang="en-US" sz="1400" dirty="0">
                <a:hlinkClick r:id="rId2"/>
              </a:rPr>
              <a:t>https://aws.amazon.com/it/education/awseducate/</a:t>
            </a:r>
            <a:r>
              <a:rPr lang="en-US" sz="1400" dirty="0"/>
              <a:t> </a:t>
            </a:r>
          </a:p>
          <a:p>
            <a:pPr lvl="1"/>
            <a:r>
              <a:rPr lang="en-US" sz="1400" dirty="0">
                <a:hlinkClick r:id="rId3"/>
              </a:rPr>
              <a:t>https://console.aws.amazon.com/console/home?region=us-east-1</a:t>
            </a:r>
            <a:r>
              <a:rPr lang="en-US" sz="1400" dirty="0"/>
              <a:t> </a:t>
            </a:r>
          </a:p>
          <a:p>
            <a:r>
              <a:rPr lang="pt-BR" sz="1800" dirty="0"/>
              <a:t>IAM (authentication)</a:t>
            </a:r>
          </a:p>
          <a:p>
            <a:pPr lvl="1"/>
            <a:r>
              <a:rPr lang="pt-BR" sz="1400" dirty="0">
                <a:hlinkClick r:id="rId4"/>
              </a:rPr>
              <a:t>https://docs.aws.amazon.com/IAM/latest/UserGuide/iam-ug.pdf</a:t>
            </a:r>
            <a:r>
              <a:rPr lang="pt-BR" sz="1400" dirty="0"/>
              <a:t> </a:t>
            </a:r>
          </a:p>
          <a:p>
            <a:r>
              <a:rPr lang="en-US" sz="1800" dirty="0"/>
              <a:t>SDK (software API)</a:t>
            </a:r>
          </a:p>
          <a:p>
            <a:pPr lvl="1"/>
            <a:r>
              <a:rPr lang="en-US" sz="1400" dirty="0">
                <a:hlinkClick r:id="rId5"/>
              </a:rPr>
              <a:t>https://docs.aws.amazon.com/sdk-for-java/latest/developer-guide/home.html</a:t>
            </a:r>
            <a:r>
              <a:rPr lang="en-US" sz="1400" dirty="0"/>
              <a:t> </a:t>
            </a:r>
          </a:p>
          <a:p>
            <a:r>
              <a:rPr lang="pt-BR" sz="1800" dirty="0"/>
              <a:t>Lambda (serverless computing and processing)</a:t>
            </a:r>
          </a:p>
          <a:p>
            <a:pPr lvl="1"/>
            <a:r>
              <a:rPr lang="pt-BR" sz="1400" dirty="0">
                <a:hlinkClick r:id="rId6"/>
              </a:rPr>
              <a:t>https://docs.aws.amazon.com/lambda/latest/dg/getting-started.html</a:t>
            </a:r>
            <a:r>
              <a:rPr lang="pt-BR" sz="1400" dirty="0"/>
              <a:t> </a:t>
            </a:r>
          </a:p>
          <a:p>
            <a:pPr lvl="1"/>
            <a:r>
              <a:rPr lang="en-US" sz="1400" dirty="0">
                <a:hlinkClick r:id="rId7"/>
              </a:rPr>
              <a:t>https://console.aws.amazon.com/lambda/home?region=us-east-1#/functions</a:t>
            </a:r>
            <a:r>
              <a:rPr lang="en-US" sz="1400" dirty="0"/>
              <a:t> </a:t>
            </a:r>
          </a:p>
          <a:p>
            <a:r>
              <a:rPr lang="pl-PL" sz="1800" dirty="0"/>
              <a:t>DynamoDB </a:t>
            </a:r>
            <a:r>
              <a:rPr lang="it-IT" sz="1800" dirty="0"/>
              <a:t>(key-</a:t>
            </a:r>
            <a:r>
              <a:rPr lang="it-IT" sz="1800" dirty="0" err="1"/>
              <a:t>value</a:t>
            </a:r>
            <a:r>
              <a:rPr lang="it-IT" sz="1800" dirty="0"/>
              <a:t> database)</a:t>
            </a:r>
          </a:p>
          <a:p>
            <a:pPr lvl="1"/>
            <a:r>
              <a:rPr lang="pl-PL" sz="1400" dirty="0">
                <a:hlinkClick r:id="rId8"/>
              </a:rPr>
              <a:t>https://docs.aws.amazon.com/amazondynamodb/latest/developerguide/Introduction</a:t>
            </a:r>
            <a:endParaRPr lang="en-US" sz="1400" dirty="0"/>
          </a:p>
          <a:p>
            <a:r>
              <a:rPr lang="it-IT" sz="1800" dirty="0"/>
              <a:t>S3</a:t>
            </a:r>
            <a:r>
              <a:rPr lang="pl-PL" sz="1800" dirty="0"/>
              <a:t> </a:t>
            </a:r>
            <a:r>
              <a:rPr lang="it-IT" sz="1800" dirty="0"/>
              <a:t>(</a:t>
            </a:r>
            <a:r>
              <a:rPr lang="it-IT" sz="1800" dirty="0" err="1"/>
              <a:t>object</a:t>
            </a:r>
            <a:r>
              <a:rPr lang="it-IT" sz="1800" dirty="0"/>
              <a:t> storage)</a:t>
            </a:r>
          </a:p>
          <a:p>
            <a:pPr lvl="1"/>
            <a:r>
              <a:rPr lang="pl-PL" sz="1400" dirty="0">
                <a:hlinkClick r:id="rId9"/>
              </a:rPr>
              <a:t>https://s3.console.aws.amazon.com/s3/home?region=us-east-1</a:t>
            </a:r>
            <a:r>
              <a:rPr lang="it-IT" sz="1400" dirty="0"/>
              <a:t> </a:t>
            </a:r>
            <a:endParaRPr lang="en-US" sz="1800" dirty="0"/>
          </a:p>
        </p:txBody>
      </p:sp>
      <p:sp>
        <p:nvSpPr>
          <p:cNvPr id="4" name="Footer Placeholder 3">
            <a:extLst>
              <a:ext uri="{FF2B5EF4-FFF2-40B4-BE49-F238E27FC236}">
                <a16:creationId xmlns:a16="http://schemas.microsoft.com/office/drawing/2014/main" id="{1E037138-18D1-4C8E-AF70-86165A62CF8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DD0E1C25-5DD1-46E1-B199-C07C4A69DE75}"/>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281</a:t>
            </a:fld>
            <a:endParaRPr lang="it-IT"/>
          </a:p>
        </p:txBody>
      </p:sp>
    </p:spTree>
    <p:extLst>
      <p:ext uri="{BB962C8B-B14F-4D97-AF65-F5344CB8AC3E}">
        <p14:creationId xmlns:p14="http://schemas.microsoft.com/office/powerpoint/2010/main" val="391595157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FBA772C-5621-4F69-B1BE-7FB953116377}"/>
              </a:ext>
            </a:extLst>
          </p:cNvPr>
          <p:cNvSpPr>
            <a:spLocks noGrp="1"/>
          </p:cNvSpPr>
          <p:nvPr>
            <p:ph idx="13"/>
          </p:nvPr>
        </p:nvSpPr>
        <p:spPr/>
        <p:txBody>
          <a:bodyPr/>
          <a:lstStyle/>
          <a:p>
            <a:r>
              <a:rPr lang="en-US" dirty="0"/>
              <a:t>Dataset sample</a:t>
            </a:r>
          </a:p>
          <a:p>
            <a:r>
              <a:rPr lang="en-US" dirty="0"/>
              <a:t>%%%%%%%%%%%%%%</a:t>
            </a:r>
          </a:p>
          <a:p>
            <a:endParaRPr lang="en-US" dirty="0"/>
          </a:p>
          <a:p>
            <a:r>
              <a:rPr lang="en-US" dirty="0"/>
              <a:t>[ { </a:t>
            </a:r>
            <a:r>
              <a:rPr lang="en-US" dirty="0" err="1"/>
              <a:t>customerName</a:t>
            </a:r>
            <a:r>
              <a:rPr lang="en-US" dirty="0"/>
              <a:t>: Alice, products: [Pizza, Beer, Diaper] },</a:t>
            </a:r>
          </a:p>
          <a:p>
            <a:r>
              <a:rPr lang="en-US" dirty="0"/>
              <a:t>  { </a:t>
            </a:r>
            <a:r>
              <a:rPr lang="en-US" dirty="0" err="1"/>
              <a:t>customerName</a:t>
            </a:r>
            <a:r>
              <a:rPr lang="en-US" dirty="0"/>
              <a:t>: Bob, products: [Pizza, Beer, Diaper] },</a:t>
            </a:r>
          </a:p>
          <a:p>
            <a:r>
              <a:rPr lang="en-US" dirty="0"/>
              <a:t>  { </a:t>
            </a:r>
            <a:r>
              <a:rPr lang="en-US" dirty="0" err="1"/>
              <a:t>customerName</a:t>
            </a:r>
            <a:r>
              <a:rPr lang="en-US" dirty="0"/>
              <a:t>: Charlie, products: [Pizza, Cola] } ]</a:t>
            </a:r>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a:t>Case study</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en-US" smtClean="0"/>
              <a:pPr/>
              <a:t>282</a:t>
            </a:fld>
            <a:endParaRPr lang="en-US"/>
          </a:p>
        </p:txBody>
      </p:sp>
      <p:sp>
        <p:nvSpPr>
          <p:cNvPr id="4" name="Content Placeholder 3">
            <a:extLst>
              <a:ext uri="{FF2B5EF4-FFF2-40B4-BE49-F238E27FC236}">
                <a16:creationId xmlns:a16="http://schemas.microsoft.com/office/drawing/2014/main" id="{A9D7B8F1-A6AC-4413-B909-D14A4B3DE622}"/>
              </a:ext>
            </a:extLst>
          </p:cNvPr>
          <p:cNvSpPr>
            <a:spLocks noGrp="1"/>
          </p:cNvSpPr>
          <p:nvPr>
            <p:ph idx="1"/>
          </p:nvPr>
        </p:nvSpPr>
        <p:spPr/>
        <p:txBody>
          <a:bodyPr/>
          <a:lstStyle/>
          <a:p>
            <a:pPr indent="-285750"/>
            <a:r>
              <a:rPr lang="en-US"/>
              <a:t>Given a dataset of sales per customer</a:t>
            </a:r>
          </a:p>
          <a:p>
            <a:pPr indent="-285750"/>
            <a:r>
              <a:rPr lang="en-US"/>
              <a:t>find the products frequently bought together</a:t>
            </a:r>
          </a:p>
        </p:txBody>
      </p:sp>
    </p:spTree>
    <p:extLst>
      <p:ext uri="{BB962C8B-B14F-4D97-AF65-F5344CB8AC3E}">
        <p14:creationId xmlns:p14="http://schemas.microsoft.com/office/powerpoint/2010/main" val="249370953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DE99-2092-4816-B453-C0D7CA6B4D28}"/>
              </a:ext>
            </a:extLst>
          </p:cNvPr>
          <p:cNvSpPr>
            <a:spLocks noGrp="1"/>
          </p:cNvSpPr>
          <p:nvPr>
            <p:ph type="title"/>
          </p:nvPr>
        </p:nvSpPr>
        <p:spPr>
          <a:xfrm>
            <a:off x="838200" y="365125"/>
            <a:ext cx="10515600" cy="1325563"/>
          </a:xfrm>
        </p:spPr>
        <p:txBody>
          <a:bodyPr/>
          <a:lstStyle/>
          <a:p>
            <a:r>
              <a:rPr lang="en-US"/>
              <a:t>Case study</a:t>
            </a:r>
          </a:p>
        </p:txBody>
      </p:sp>
      <p:sp>
        <p:nvSpPr>
          <p:cNvPr id="9" name="Content Placeholder 8">
            <a:extLst>
              <a:ext uri="{FF2B5EF4-FFF2-40B4-BE49-F238E27FC236}">
                <a16:creationId xmlns:a16="http://schemas.microsoft.com/office/drawing/2014/main" id="{B127231A-8502-464F-AF13-8A29D74969A9}"/>
              </a:ext>
            </a:extLst>
          </p:cNvPr>
          <p:cNvSpPr>
            <a:spLocks noGrp="1"/>
          </p:cNvSpPr>
          <p:nvPr>
            <p:ph sz="half" idx="1"/>
          </p:nvPr>
        </p:nvSpPr>
        <p:spPr>
          <a:xfrm>
            <a:off x="838200" y="1825625"/>
            <a:ext cx="5181600" cy="4351338"/>
          </a:xfrm>
        </p:spPr>
        <p:txBody>
          <a:bodyPr/>
          <a:lstStyle/>
          <a:p>
            <a:r>
              <a:rPr lang="en-US" dirty="0"/>
              <a:t>The pipeline involves a single transformation</a:t>
            </a:r>
          </a:p>
          <a:p>
            <a:pPr lvl="1"/>
            <a:r>
              <a:rPr lang="en-US" dirty="0"/>
              <a:t>A classic mining problem, which one?</a:t>
            </a:r>
          </a:p>
        </p:txBody>
      </p:sp>
      <p:sp>
        <p:nvSpPr>
          <p:cNvPr id="31" name="Content Placeholder 30">
            <a:extLst>
              <a:ext uri="{FF2B5EF4-FFF2-40B4-BE49-F238E27FC236}">
                <a16:creationId xmlns:a16="http://schemas.microsoft.com/office/drawing/2014/main" id="{837128DA-FF52-4ACD-9842-6E7806D0051D}"/>
              </a:ext>
            </a:extLst>
          </p:cNvPr>
          <p:cNvSpPr>
            <a:spLocks noGrp="1"/>
          </p:cNvSpPr>
          <p:nvPr>
            <p:ph sz="half" idx="2"/>
          </p:nvPr>
        </p:nvSpPr>
        <p:spPr/>
        <p:txBody>
          <a:bodyPr/>
          <a:lstStyle/>
          <a:p>
            <a:endParaRPr lang="en-US" dirty="0"/>
          </a:p>
        </p:txBody>
      </p:sp>
      <p:sp>
        <p:nvSpPr>
          <p:cNvPr id="5" name="Footer Placeholder 4">
            <a:extLst>
              <a:ext uri="{FF2B5EF4-FFF2-40B4-BE49-F238E27FC236}">
                <a16:creationId xmlns:a16="http://schemas.microsoft.com/office/drawing/2014/main" id="{16512AB2-D3BA-4566-9842-D54E4712B238}"/>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8AD5233D-F510-4648-988A-EC645E436D6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283</a:t>
            </a:fld>
            <a:endParaRPr lang="en-US"/>
          </a:p>
        </p:txBody>
      </p:sp>
      <p:sp>
        <p:nvSpPr>
          <p:cNvPr id="8" name="Flowchart: Magnetic Disk 7">
            <a:extLst>
              <a:ext uri="{FF2B5EF4-FFF2-40B4-BE49-F238E27FC236}">
                <a16:creationId xmlns:a16="http://schemas.microsoft.com/office/drawing/2014/main" id="{C58D6587-6449-4201-AE85-492A8DA98F96}"/>
              </a:ext>
            </a:extLst>
          </p:cNvPr>
          <p:cNvSpPr/>
          <p:nvPr/>
        </p:nvSpPr>
        <p:spPr>
          <a:xfrm>
            <a:off x="6769327" y="3924768"/>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Dataset</a:t>
            </a:r>
          </a:p>
        </p:txBody>
      </p:sp>
      <p:sp>
        <p:nvSpPr>
          <p:cNvPr id="11" name="Rectangle 10">
            <a:extLst>
              <a:ext uri="{FF2B5EF4-FFF2-40B4-BE49-F238E27FC236}">
                <a16:creationId xmlns:a16="http://schemas.microsoft.com/office/drawing/2014/main" id="{43A7C84D-887D-4BCE-A6B4-1FA409ABF062}"/>
              </a:ext>
            </a:extLst>
          </p:cNvPr>
          <p:cNvSpPr/>
          <p:nvPr/>
        </p:nvSpPr>
        <p:spPr>
          <a:xfrm>
            <a:off x="8176911" y="3884156"/>
            <a:ext cx="936855"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a:t>
            </a:r>
          </a:p>
        </p:txBody>
      </p:sp>
      <p:sp>
        <p:nvSpPr>
          <p:cNvPr id="14" name="Flowchart: Magnetic Disk 13">
            <a:extLst>
              <a:ext uri="{FF2B5EF4-FFF2-40B4-BE49-F238E27FC236}">
                <a16:creationId xmlns:a16="http://schemas.microsoft.com/office/drawing/2014/main" id="{C12B0D0E-513F-4059-B296-30B625B20D26}"/>
              </a:ext>
            </a:extLst>
          </p:cNvPr>
          <p:cNvSpPr/>
          <p:nvPr/>
        </p:nvSpPr>
        <p:spPr>
          <a:xfrm>
            <a:off x="9431633" y="3924769"/>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Output</a:t>
            </a:r>
          </a:p>
        </p:txBody>
      </p:sp>
      <p:cxnSp>
        <p:nvCxnSpPr>
          <p:cNvPr id="24" name="Straight Arrow Connector 23">
            <a:extLst>
              <a:ext uri="{FF2B5EF4-FFF2-40B4-BE49-F238E27FC236}">
                <a16:creationId xmlns:a16="http://schemas.microsoft.com/office/drawing/2014/main" id="{3616D021-ACFB-4610-8A12-51F51C448A5E}"/>
              </a:ext>
            </a:extLst>
          </p:cNvPr>
          <p:cNvCxnSpPr>
            <a:cxnSpLocks/>
            <a:stCxn id="11" idx="3"/>
            <a:endCxn id="14" idx="2"/>
          </p:cNvCxnSpPr>
          <p:nvPr/>
        </p:nvCxnSpPr>
        <p:spPr>
          <a:xfrm>
            <a:off x="9113766" y="4172037"/>
            <a:ext cx="3178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B724BA4-04C9-4AB5-A853-55982D4833E1}"/>
              </a:ext>
            </a:extLst>
          </p:cNvPr>
          <p:cNvCxnSpPr>
            <a:cxnSpLocks/>
            <a:stCxn id="8" idx="4"/>
            <a:endCxn id="11" idx="1"/>
          </p:cNvCxnSpPr>
          <p:nvPr/>
        </p:nvCxnSpPr>
        <p:spPr>
          <a:xfrm>
            <a:off x="7858994" y="4172036"/>
            <a:ext cx="31791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791089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22A128-E204-4CBD-B1CB-A8BCE54D2FDC}"/>
              </a:ext>
            </a:extLst>
          </p:cNvPr>
          <p:cNvSpPr>
            <a:spLocks noGrp="1"/>
          </p:cNvSpPr>
          <p:nvPr>
            <p:ph type="title"/>
          </p:nvPr>
        </p:nvSpPr>
        <p:spPr/>
        <p:txBody>
          <a:bodyPr/>
          <a:lstStyle/>
          <a:p>
            <a:r>
              <a:rPr lang="en-US"/>
              <a:t>Frequent itemset mining</a:t>
            </a:r>
          </a:p>
        </p:txBody>
      </p:sp>
      <p:sp>
        <p:nvSpPr>
          <p:cNvPr id="8" name="Content Placeholder 7">
            <a:extLst>
              <a:ext uri="{FF2B5EF4-FFF2-40B4-BE49-F238E27FC236}">
                <a16:creationId xmlns:a16="http://schemas.microsoft.com/office/drawing/2014/main" id="{1C10AD4D-AB80-48A7-A6F3-510F1FC8C150}"/>
              </a:ext>
            </a:extLst>
          </p:cNvPr>
          <p:cNvSpPr>
            <a:spLocks noGrp="1"/>
          </p:cNvSpPr>
          <p:nvPr>
            <p:ph sz="half" idx="1"/>
          </p:nvPr>
        </p:nvSpPr>
        <p:spPr/>
        <p:txBody>
          <a:bodyPr/>
          <a:lstStyle/>
          <a:p>
            <a:r>
              <a:rPr lang="en-US" dirty="0"/>
              <a:t>Find sets of items (i.e., </a:t>
            </a:r>
            <a:r>
              <a:rPr lang="en-US" dirty="0" err="1"/>
              <a:t>itemsets</a:t>
            </a:r>
            <a:r>
              <a:rPr lang="en-US" dirty="0"/>
              <a:t>) frequently appearing together</a:t>
            </a:r>
          </a:p>
          <a:p>
            <a:pPr lvl="1"/>
            <a:r>
              <a:rPr lang="en-US" b="1" dirty="0"/>
              <a:t>Item</a:t>
            </a:r>
            <a:r>
              <a:rPr lang="en-US" dirty="0"/>
              <a:t>: a product</a:t>
            </a:r>
          </a:p>
          <a:p>
            <a:pPr lvl="1"/>
            <a:r>
              <a:rPr lang="en-US" b="1" dirty="0"/>
              <a:t>Itemset</a:t>
            </a:r>
            <a:r>
              <a:rPr lang="en-US" dirty="0"/>
              <a:t>: a set of products</a:t>
            </a:r>
          </a:p>
          <a:p>
            <a:pPr lvl="1"/>
            <a:r>
              <a:rPr lang="en-US" b="1" dirty="0"/>
              <a:t>Frequently</a:t>
            </a:r>
            <a:r>
              <a:rPr lang="en-US" dirty="0"/>
              <a:t>: support above threshold</a:t>
            </a:r>
          </a:p>
          <a:p>
            <a:pPr lvl="1"/>
            <a:r>
              <a:rPr lang="en-US" b="1" dirty="0"/>
              <a:t>Support</a:t>
            </a:r>
            <a:r>
              <a:rPr lang="en-US" dirty="0"/>
              <a:t>: number of clients buying a set of products</a:t>
            </a:r>
          </a:p>
          <a:p>
            <a:endParaRPr lang="en-US" dirty="0"/>
          </a:p>
          <a:p>
            <a:r>
              <a:rPr lang="en-US" dirty="0"/>
              <a:t>Complexity: O(2</a:t>
            </a:r>
            <a:r>
              <a:rPr lang="en-US" baseline="30000" dirty="0"/>
              <a:t>|items|</a:t>
            </a:r>
            <a:r>
              <a:rPr lang="en-US" dirty="0"/>
              <a:t>)</a:t>
            </a:r>
          </a:p>
        </p:txBody>
      </p:sp>
      <p:sp>
        <p:nvSpPr>
          <p:cNvPr id="4" name="Footer Placeholder 3">
            <a:extLst>
              <a:ext uri="{FF2B5EF4-FFF2-40B4-BE49-F238E27FC236}">
                <a16:creationId xmlns:a16="http://schemas.microsoft.com/office/drawing/2014/main" id="{3D56A2F1-735E-42B4-9E66-DF8644B59BE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88739678-0E8B-44CF-ACE3-8487899C299C}"/>
              </a:ext>
            </a:extLst>
          </p:cNvPr>
          <p:cNvSpPr>
            <a:spLocks noGrp="1"/>
          </p:cNvSpPr>
          <p:nvPr>
            <p:ph type="sldNum" sz="quarter" idx="12"/>
          </p:nvPr>
        </p:nvSpPr>
        <p:spPr/>
        <p:txBody>
          <a:bodyPr/>
          <a:lstStyle/>
          <a:p>
            <a:fld id="{5DD6F1BA-2510-46FC-9346-AB1F3CA1593B}" type="slidenum">
              <a:rPr lang="en-US" smtClean="0"/>
              <a:t>284</a:t>
            </a:fld>
            <a:endParaRPr lang="en-US"/>
          </a:p>
        </p:txBody>
      </p:sp>
      <p:sp>
        <p:nvSpPr>
          <p:cNvPr id="11" name="TextBox 10">
            <a:extLst>
              <a:ext uri="{FF2B5EF4-FFF2-40B4-BE49-F238E27FC236}">
                <a16:creationId xmlns:a16="http://schemas.microsoft.com/office/drawing/2014/main" id="{52B474E3-4F9E-4C43-946F-2BDCD056F0C9}"/>
              </a:ext>
            </a:extLst>
          </p:cNvPr>
          <p:cNvSpPr txBox="1"/>
          <p:nvPr/>
        </p:nvSpPr>
        <p:spPr>
          <a:xfrm>
            <a:off x="7296563" y="4103230"/>
            <a:ext cx="902811"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a:t>
            </a:r>
          </a:p>
        </p:txBody>
      </p:sp>
      <p:sp>
        <p:nvSpPr>
          <p:cNvPr id="12" name="TextBox 11">
            <a:extLst>
              <a:ext uri="{FF2B5EF4-FFF2-40B4-BE49-F238E27FC236}">
                <a16:creationId xmlns:a16="http://schemas.microsoft.com/office/drawing/2014/main" id="{EF577C7F-2A21-4580-AFC8-C779E485DAE0}"/>
              </a:ext>
            </a:extLst>
          </p:cNvPr>
          <p:cNvSpPr txBox="1"/>
          <p:nvPr/>
        </p:nvSpPr>
        <p:spPr>
          <a:xfrm>
            <a:off x="8239057" y="4103230"/>
            <a:ext cx="82586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{Beer}</a:t>
            </a:r>
          </a:p>
        </p:txBody>
      </p:sp>
      <p:sp>
        <p:nvSpPr>
          <p:cNvPr id="13" name="TextBox 12">
            <a:extLst>
              <a:ext uri="{FF2B5EF4-FFF2-40B4-BE49-F238E27FC236}">
                <a16:creationId xmlns:a16="http://schemas.microsoft.com/office/drawing/2014/main" id="{735E7C7F-AD1F-427D-AFBB-7820422C0702}"/>
              </a:ext>
            </a:extLst>
          </p:cNvPr>
          <p:cNvSpPr txBox="1"/>
          <p:nvPr/>
        </p:nvSpPr>
        <p:spPr>
          <a:xfrm>
            <a:off x="9104607" y="4103230"/>
            <a:ext cx="101822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{Diaper}</a:t>
            </a:r>
          </a:p>
        </p:txBody>
      </p:sp>
      <p:sp>
        <p:nvSpPr>
          <p:cNvPr id="14" name="TextBox 13">
            <a:extLst>
              <a:ext uri="{FF2B5EF4-FFF2-40B4-BE49-F238E27FC236}">
                <a16:creationId xmlns:a16="http://schemas.microsoft.com/office/drawing/2014/main" id="{DAD258E2-C1F2-4CC4-8E98-7B3E270A23FE}"/>
              </a:ext>
            </a:extLst>
          </p:cNvPr>
          <p:cNvSpPr txBox="1"/>
          <p:nvPr/>
        </p:nvSpPr>
        <p:spPr>
          <a:xfrm>
            <a:off x="10162517" y="4103230"/>
            <a:ext cx="813043"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{Cola}</a:t>
            </a:r>
          </a:p>
        </p:txBody>
      </p:sp>
      <p:sp>
        <p:nvSpPr>
          <p:cNvPr id="15" name="TextBox 14">
            <a:extLst>
              <a:ext uri="{FF2B5EF4-FFF2-40B4-BE49-F238E27FC236}">
                <a16:creationId xmlns:a16="http://schemas.microsoft.com/office/drawing/2014/main" id="{3BC81460-9D87-4C3A-AB40-0168CAF0A781}"/>
              </a:ext>
            </a:extLst>
          </p:cNvPr>
          <p:cNvSpPr txBox="1"/>
          <p:nvPr/>
        </p:nvSpPr>
        <p:spPr>
          <a:xfrm>
            <a:off x="6172202" y="4902376"/>
            <a:ext cx="1454244"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{Pizza,Beer}</a:t>
            </a:r>
          </a:p>
        </p:txBody>
      </p:sp>
      <p:sp>
        <p:nvSpPr>
          <p:cNvPr id="16" name="TextBox 15">
            <a:extLst>
              <a:ext uri="{FF2B5EF4-FFF2-40B4-BE49-F238E27FC236}">
                <a16:creationId xmlns:a16="http://schemas.microsoft.com/office/drawing/2014/main" id="{84DD6137-3EAF-46E9-BEA7-E4F4CB3B94C4}"/>
              </a:ext>
            </a:extLst>
          </p:cNvPr>
          <p:cNvSpPr txBox="1"/>
          <p:nvPr/>
        </p:nvSpPr>
        <p:spPr>
          <a:xfrm>
            <a:off x="7833599" y="4902376"/>
            <a:ext cx="1646605"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a:t>
            </a:r>
          </a:p>
        </p:txBody>
      </p:sp>
      <p:sp>
        <p:nvSpPr>
          <p:cNvPr id="17" name="TextBox 16">
            <a:extLst>
              <a:ext uri="{FF2B5EF4-FFF2-40B4-BE49-F238E27FC236}">
                <a16:creationId xmlns:a16="http://schemas.microsoft.com/office/drawing/2014/main" id="{84A290ED-E78D-450F-B144-BDD0B48FA4A0}"/>
              </a:ext>
            </a:extLst>
          </p:cNvPr>
          <p:cNvSpPr txBox="1"/>
          <p:nvPr/>
        </p:nvSpPr>
        <p:spPr>
          <a:xfrm>
            <a:off x="10310007" y="4902376"/>
            <a:ext cx="1441420"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a:t>
            </a:r>
            <a:r>
              <a:rPr lang="en-US" dirty="0" err="1">
                <a:latin typeface="Helvetica" panose="020B0604020202020204" pitchFamily="34" charset="0"/>
                <a:cs typeface="Helvetica" panose="020B0604020202020204" pitchFamily="34" charset="0"/>
              </a:rPr>
              <a:t>Pizza,Cola</a:t>
            </a:r>
            <a:r>
              <a:rPr lang="en-US" dirty="0">
                <a:latin typeface="Helvetica" panose="020B0604020202020204" pitchFamily="34" charset="0"/>
                <a:cs typeface="Helvetica" panose="020B0604020202020204" pitchFamily="34" charset="0"/>
              </a:rPr>
              <a:t>}</a:t>
            </a:r>
          </a:p>
        </p:txBody>
      </p:sp>
      <p:sp>
        <p:nvSpPr>
          <p:cNvPr id="18" name="TextBox 17">
            <a:extLst>
              <a:ext uri="{FF2B5EF4-FFF2-40B4-BE49-F238E27FC236}">
                <a16:creationId xmlns:a16="http://schemas.microsoft.com/office/drawing/2014/main" id="{30A33AAD-A317-40DA-999A-7566F6D2B4DD}"/>
              </a:ext>
            </a:extLst>
          </p:cNvPr>
          <p:cNvSpPr txBox="1"/>
          <p:nvPr/>
        </p:nvSpPr>
        <p:spPr>
          <a:xfrm>
            <a:off x="9687357" y="4902376"/>
            <a:ext cx="41549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a:t>
            </a:r>
          </a:p>
        </p:txBody>
      </p:sp>
      <p:sp>
        <p:nvSpPr>
          <p:cNvPr id="19" name="TextBox 18">
            <a:extLst>
              <a:ext uri="{FF2B5EF4-FFF2-40B4-BE49-F238E27FC236}">
                <a16:creationId xmlns:a16="http://schemas.microsoft.com/office/drawing/2014/main" id="{602E17E3-6818-458C-B6BD-B88EAFC4BFC0}"/>
              </a:ext>
            </a:extLst>
          </p:cNvPr>
          <p:cNvSpPr txBox="1"/>
          <p:nvPr/>
        </p:nvSpPr>
        <p:spPr>
          <a:xfrm>
            <a:off x="7050200" y="5701522"/>
            <a:ext cx="218527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{Pizza,Diaper,Beer}</a:t>
            </a:r>
          </a:p>
        </p:txBody>
      </p:sp>
      <p:cxnSp>
        <p:nvCxnSpPr>
          <p:cNvPr id="22" name="Straight Arrow Connector 21">
            <a:extLst>
              <a:ext uri="{FF2B5EF4-FFF2-40B4-BE49-F238E27FC236}">
                <a16:creationId xmlns:a16="http://schemas.microsoft.com/office/drawing/2014/main" id="{EBDF401D-6909-435F-80FB-D372DA387890}"/>
              </a:ext>
            </a:extLst>
          </p:cNvPr>
          <p:cNvCxnSpPr>
            <a:stCxn id="11" idx="2"/>
            <a:endCxn id="15" idx="0"/>
          </p:cNvCxnSpPr>
          <p:nvPr/>
        </p:nvCxnSpPr>
        <p:spPr>
          <a:xfrm flipH="1">
            <a:off x="6899324" y="4472562"/>
            <a:ext cx="84864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C522AC5-BEBC-4B1D-A8E3-C6C46498CAEA}"/>
              </a:ext>
            </a:extLst>
          </p:cNvPr>
          <p:cNvCxnSpPr>
            <a:cxnSpLocks/>
            <a:stCxn id="11" idx="2"/>
            <a:endCxn id="16" idx="0"/>
          </p:cNvCxnSpPr>
          <p:nvPr/>
        </p:nvCxnSpPr>
        <p:spPr>
          <a:xfrm>
            <a:off x="7747969" y="4472562"/>
            <a:ext cx="90893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F4EB329-650F-4A12-8033-3F090B8AC1DF}"/>
              </a:ext>
            </a:extLst>
          </p:cNvPr>
          <p:cNvCxnSpPr>
            <a:cxnSpLocks/>
            <a:stCxn id="12" idx="2"/>
            <a:endCxn id="15" idx="0"/>
          </p:cNvCxnSpPr>
          <p:nvPr/>
        </p:nvCxnSpPr>
        <p:spPr>
          <a:xfrm flipH="1">
            <a:off x="6899324" y="4472562"/>
            <a:ext cx="17526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97DB999-6E70-4535-AC8C-9B341092F74F}"/>
              </a:ext>
            </a:extLst>
          </p:cNvPr>
          <p:cNvCxnSpPr>
            <a:cxnSpLocks/>
            <a:stCxn id="13" idx="2"/>
            <a:endCxn id="16" idx="0"/>
          </p:cNvCxnSpPr>
          <p:nvPr/>
        </p:nvCxnSpPr>
        <p:spPr>
          <a:xfrm flipH="1">
            <a:off x="8656902" y="4472562"/>
            <a:ext cx="956819"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153C42C-35DF-40B3-9903-8040A6C793F5}"/>
              </a:ext>
            </a:extLst>
          </p:cNvPr>
          <p:cNvCxnSpPr>
            <a:cxnSpLocks/>
            <a:stCxn id="11" idx="2"/>
            <a:endCxn id="17" idx="0"/>
          </p:cNvCxnSpPr>
          <p:nvPr/>
        </p:nvCxnSpPr>
        <p:spPr>
          <a:xfrm>
            <a:off x="7747969" y="4472562"/>
            <a:ext cx="328274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8F6F572-651A-44E6-9688-40FB9491E094}"/>
              </a:ext>
            </a:extLst>
          </p:cNvPr>
          <p:cNvCxnSpPr>
            <a:cxnSpLocks/>
            <a:stCxn id="14" idx="2"/>
            <a:endCxn id="17" idx="0"/>
          </p:cNvCxnSpPr>
          <p:nvPr/>
        </p:nvCxnSpPr>
        <p:spPr>
          <a:xfrm>
            <a:off x="10569039" y="4472562"/>
            <a:ext cx="46167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4913B3C2-5A1F-494B-90C8-BE7710CFA26E}"/>
              </a:ext>
            </a:extLst>
          </p:cNvPr>
          <p:cNvCxnSpPr>
            <a:cxnSpLocks/>
            <a:stCxn id="16" idx="2"/>
            <a:endCxn id="19" idx="0"/>
          </p:cNvCxnSpPr>
          <p:nvPr/>
        </p:nvCxnSpPr>
        <p:spPr>
          <a:xfrm flipH="1">
            <a:off x="8142839" y="5271708"/>
            <a:ext cx="51406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7F7933F-3210-4E75-A6AC-5B93A2E609B9}"/>
              </a:ext>
            </a:extLst>
          </p:cNvPr>
          <p:cNvCxnSpPr>
            <a:cxnSpLocks/>
            <a:stCxn id="15" idx="2"/>
            <a:endCxn id="19" idx="0"/>
          </p:cNvCxnSpPr>
          <p:nvPr/>
        </p:nvCxnSpPr>
        <p:spPr>
          <a:xfrm>
            <a:off x="6899324" y="5271708"/>
            <a:ext cx="124351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527993E-F315-4AB7-B5F2-C572935C701E}"/>
              </a:ext>
            </a:extLst>
          </p:cNvPr>
          <p:cNvCxnSpPr>
            <a:cxnSpLocks/>
            <a:stCxn id="18" idx="2"/>
            <a:endCxn id="19" idx="0"/>
          </p:cNvCxnSpPr>
          <p:nvPr/>
        </p:nvCxnSpPr>
        <p:spPr>
          <a:xfrm flipH="1">
            <a:off x="8142839" y="5271708"/>
            <a:ext cx="17522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A42D5E2E-C841-4DC5-81B7-56AA4D218814}"/>
              </a:ext>
            </a:extLst>
          </p:cNvPr>
          <p:cNvSpPr txBox="1"/>
          <p:nvPr/>
        </p:nvSpPr>
        <p:spPr>
          <a:xfrm>
            <a:off x="761315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3</a:t>
            </a:r>
          </a:p>
        </p:txBody>
      </p:sp>
      <p:sp>
        <p:nvSpPr>
          <p:cNvPr id="48" name="TextBox 47">
            <a:extLst>
              <a:ext uri="{FF2B5EF4-FFF2-40B4-BE49-F238E27FC236}">
                <a16:creationId xmlns:a16="http://schemas.microsoft.com/office/drawing/2014/main" id="{740A8EB5-9CDD-4153-9722-D138D507A864}"/>
              </a:ext>
            </a:extLst>
          </p:cNvPr>
          <p:cNvSpPr txBox="1"/>
          <p:nvPr/>
        </p:nvSpPr>
        <p:spPr>
          <a:xfrm>
            <a:off x="8513630"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49" name="TextBox 48">
            <a:extLst>
              <a:ext uri="{FF2B5EF4-FFF2-40B4-BE49-F238E27FC236}">
                <a16:creationId xmlns:a16="http://schemas.microsoft.com/office/drawing/2014/main" id="{4089291C-F446-4D56-8110-36191BAA7B3B}"/>
              </a:ext>
            </a:extLst>
          </p:cNvPr>
          <p:cNvSpPr txBox="1"/>
          <p:nvPr/>
        </p:nvSpPr>
        <p:spPr>
          <a:xfrm>
            <a:off x="9453816"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0" name="TextBox 49">
            <a:extLst>
              <a:ext uri="{FF2B5EF4-FFF2-40B4-BE49-F238E27FC236}">
                <a16:creationId xmlns:a16="http://schemas.microsoft.com/office/drawing/2014/main" id="{4966F034-700E-4686-B051-517C5E9C7F62}"/>
              </a:ext>
            </a:extLst>
          </p:cNvPr>
          <p:cNvSpPr txBox="1"/>
          <p:nvPr/>
        </p:nvSpPr>
        <p:spPr>
          <a:xfrm>
            <a:off x="1043422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1</a:t>
            </a:r>
          </a:p>
        </p:txBody>
      </p:sp>
      <p:sp>
        <p:nvSpPr>
          <p:cNvPr id="51" name="TextBox 50">
            <a:extLst>
              <a:ext uri="{FF2B5EF4-FFF2-40B4-BE49-F238E27FC236}">
                <a16:creationId xmlns:a16="http://schemas.microsoft.com/office/drawing/2014/main" id="{7CE89EFE-5E20-45FB-80DB-583EC30B06D7}"/>
              </a:ext>
            </a:extLst>
          </p:cNvPr>
          <p:cNvSpPr txBox="1"/>
          <p:nvPr/>
        </p:nvSpPr>
        <p:spPr>
          <a:xfrm>
            <a:off x="6635811"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2" name="TextBox 51">
            <a:extLst>
              <a:ext uri="{FF2B5EF4-FFF2-40B4-BE49-F238E27FC236}">
                <a16:creationId xmlns:a16="http://schemas.microsoft.com/office/drawing/2014/main" id="{3B27A812-DA33-4269-8CD5-EFA830693406}"/>
              </a:ext>
            </a:extLst>
          </p:cNvPr>
          <p:cNvSpPr txBox="1"/>
          <p:nvPr/>
        </p:nvSpPr>
        <p:spPr>
          <a:xfrm>
            <a:off x="8326988"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3" name="TextBox 52">
            <a:extLst>
              <a:ext uri="{FF2B5EF4-FFF2-40B4-BE49-F238E27FC236}">
                <a16:creationId xmlns:a16="http://schemas.microsoft.com/office/drawing/2014/main" id="{7CFC9B5D-AD83-4F2D-B17F-B2DE24E71069}"/>
              </a:ext>
            </a:extLst>
          </p:cNvPr>
          <p:cNvSpPr txBox="1"/>
          <p:nvPr/>
        </p:nvSpPr>
        <p:spPr>
          <a:xfrm>
            <a:off x="10706750"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4" name="TextBox 53">
            <a:extLst>
              <a:ext uri="{FF2B5EF4-FFF2-40B4-BE49-F238E27FC236}">
                <a16:creationId xmlns:a16="http://schemas.microsoft.com/office/drawing/2014/main" id="{26F27B61-7934-4577-9BDD-9883DA83B1CA}"/>
              </a:ext>
            </a:extLst>
          </p:cNvPr>
          <p:cNvSpPr txBox="1"/>
          <p:nvPr/>
        </p:nvSpPr>
        <p:spPr>
          <a:xfrm>
            <a:off x="7747269" y="5563022"/>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5" name="Content Placeholder 6">
            <a:extLst>
              <a:ext uri="{FF2B5EF4-FFF2-40B4-BE49-F238E27FC236}">
                <a16:creationId xmlns:a16="http://schemas.microsoft.com/office/drawing/2014/main" id="{CA1AEC24-4EEB-4039-9455-FF0E351D2710}"/>
              </a:ext>
            </a:extLst>
          </p:cNvPr>
          <p:cNvSpPr txBox="1">
            <a:spLocks/>
          </p:cNvSpPr>
          <p:nvPr/>
        </p:nvSpPr>
        <p:spPr>
          <a:xfrm>
            <a:off x="6172202" y="1629667"/>
            <a:ext cx="5666375" cy="1728670"/>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Consolas" panose="020B0609020204030204" pitchFamily="49" charset="0"/>
              </a:rPr>
              <a:t>Dataset sample</a:t>
            </a:r>
          </a:p>
          <a:p>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[[Pizza, Beer, Diaper],</a:t>
            </a:r>
          </a:p>
          <a:p>
            <a:r>
              <a:rPr lang="en-US" sz="1200" dirty="0">
                <a:latin typeface="Consolas" panose="020B0609020204030204" pitchFamily="49" charset="0"/>
              </a:rPr>
              <a:t> [Pizza, Beer, Diaper],</a:t>
            </a:r>
          </a:p>
          <a:p>
            <a:r>
              <a:rPr lang="en-US" sz="1200" dirty="0">
                <a:latin typeface="Consolas" panose="020B0609020204030204" pitchFamily="49" charset="0"/>
              </a:rPr>
              <a:t> [Pizza, Cola]]</a:t>
            </a:r>
          </a:p>
        </p:txBody>
      </p:sp>
    </p:spTree>
    <p:extLst>
      <p:ext uri="{BB962C8B-B14F-4D97-AF65-F5344CB8AC3E}">
        <p14:creationId xmlns:p14="http://schemas.microsoft.com/office/powerpoint/2010/main" val="347978012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6F86D-8282-4079-9D76-F0B5C9E11680}"/>
              </a:ext>
            </a:extLst>
          </p:cNvPr>
          <p:cNvSpPr>
            <a:spLocks noGrp="1"/>
          </p:cNvSpPr>
          <p:nvPr>
            <p:ph type="title"/>
          </p:nvPr>
        </p:nvSpPr>
        <p:spPr/>
        <p:txBody>
          <a:bodyPr/>
          <a:lstStyle/>
          <a:p>
            <a:r>
              <a:rPr lang="it-IT" dirty="0"/>
              <a:t>Case study</a:t>
            </a:r>
            <a:endParaRPr lang="en-US"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874D6C9-86CA-4EA4-BAE1-7157A6FA968F}"/>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it-IT" i="1" dirty="0" smtClean="0">
                          <a:latin typeface="Cambria Math" panose="02040503050406030204" pitchFamily="18" charset="0"/>
                        </a:rPr>
                        <m:t>𝐹𝐼𝑀</m:t>
                      </m:r>
                      <m:r>
                        <a:rPr lang="it-IT" i="1" dirty="0" smtClean="0">
                          <a:latin typeface="Cambria Math" panose="02040503050406030204" pitchFamily="18" charset="0"/>
                        </a:rPr>
                        <m:t>: </m:t>
                      </m:r>
                      <m:r>
                        <a:rPr lang="it-IT" i="1" dirty="0" smtClean="0">
                          <a:latin typeface="Cambria Math" panose="02040503050406030204" pitchFamily="18" charset="0"/>
                        </a:rPr>
                        <m:t>𝐿𝑖𝑠𝑡</m:t>
                      </m:r>
                      <m:d>
                        <m:dPr>
                          <m:begChr m:val="["/>
                          <m:endChr m:val="]"/>
                          <m:ctrlPr>
                            <a:rPr lang="it-IT" b="0" i="1" dirty="0" smtClean="0">
                              <a:latin typeface="Cambria Math" panose="02040503050406030204" pitchFamily="18" charset="0"/>
                            </a:rPr>
                          </m:ctrlPr>
                        </m:dPr>
                        <m:e>
                          <m:r>
                            <a:rPr lang="it-IT" i="1" dirty="0" smtClean="0">
                              <a:latin typeface="Cambria Math" panose="02040503050406030204" pitchFamily="18" charset="0"/>
                            </a:rPr>
                            <m:t>𝐿𝑖𝑠𝑡</m:t>
                          </m:r>
                          <m:d>
                            <m:dPr>
                              <m:begChr m:val="["/>
                              <m:endChr m:val="]"/>
                              <m:ctrlPr>
                                <a:rPr lang="it-IT" b="0" i="1" dirty="0" smtClean="0">
                                  <a:latin typeface="Cambria Math" panose="02040503050406030204" pitchFamily="18" charset="0"/>
                                </a:rPr>
                              </m:ctrlPr>
                            </m:dPr>
                            <m:e>
                              <m:r>
                                <a:rPr lang="it-IT" i="1" dirty="0" err="1" smtClean="0">
                                  <a:latin typeface="Cambria Math" panose="02040503050406030204" pitchFamily="18" charset="0"/>
                                </a:rPr>
                                <m:t>𝑆𝑡𝑟𝑖𝑛𝑔</m:t>
                              </m:r>
                            </m:e>
                          </m:d>
                        </m:e>
                      </m:d>
                      <m:r>
                        <a:rPr lang="it-IT" b="0" i="1" dirty="0" smtClean="0">
                          <a:latin typeface="Cambria Math" panose="02040503050406030204" pitchFamily="18" charset="0"/>
                        </a:rPr>
                        <m:t>→</m:t>
                      </m:r>
                      <m:r>
                        <a:rPr lang="it-IT" b="0" i="1" dirty="0" smtClean="0">
                          <a:latin typeface="Cambria Math" panose="02040503050406030204" pitchFamily="18" charset="0"/>
                        </a:rPr>
                        <m:t>𝐿𝑖𝑠𝑡</m:t>
                      </m:r>
                      <m:r>
                        <a:rPr lang="it-IT" b="0" i="1" dirty="0" smtClean="0">
                          <a:latin typeface="Cambria Math" panose="02040503050406030204" pitchFamily="18" charset="0"/>
                        </a:rPr>
                        <m:t>[</m:t>
                      </m:r>
                      <m:r>
                        <a:rPr lang="it-IT" b="0" i="1" dirty="0" smtClean="0">
                          <a:latin typeface="Cambria Math" panose="02040503050406030204" pitchFamily="18" charset="0"/>
                        </a:rPr>
                        <m:t>𝑆𝑒𝑡</m:t>
                      </m:r>
                      <m:d>
                        <m:dPr>
                          <m:begChr m:val="["/>
                          <m:endChr m:val="]"/>
                          <m:ctrlPr>
                            <a:rPr lang="it-IT" b="0" i="1" dirty="0" smtClean="0">
                              <a:latin typeface="Cambria Math" panose="02040503050406030204" pitchFamily="18" charset="0"/>
                            </a:rPr>
                          </m:ctrlPr>
                        </m:dPr>
                        <m:e>
                          <m:r>
                            <a:rPr lang="it-IT" b="0" i="1" dirty="0" smtClean="0">
                              <a:latin typeface="Cambria Math" panose="02040503050406030204" pitchFamily="18" charset="0"/>
                            </a:rPr>
                            <m:t>𝑆𝑡𝑟𝑖𝑛𝑔</m:t>
                          </m:r>
                        </m:e>
                      </m:d>
                      <m:r>
                        <a:rPr lang="it-IT" b="0" i="1" dirty="0" smtClean="0">
                          <a:latin typeface="Cambria Math" panose="02040503050406030204" pitchFamily="18" charset="0"/>
                        </a:rPr>
                        <m:t>]</m:t>
                      </m:r>
                      <m:r>
                        <a:rPr lang="it-IT" i="1" dirty="0" smtClean="0">
                          <a:latin typeface="Cambria Math" panose="02040503050406030204" pitchFamily="18" charset="0"/>
                        </a:rPr>
                        <m:t> </m:t>
                      </m:r>
                    </m:oMath>
                  </m:oMathPara>
                </a14:m>
                <a:endParaRPr lang="en-US" dirty="0"/>
              </a:p>
              <a:p>
                <a:pPr lvl="1"/>
                <a:r>
                  <a:rPr lang="en-US" dirty="0"/>
                  <a:t>FIM requires a list of lists as input, but we have nested JSON objects</a:t>
                </a:r>
              </a:p>
              <a:p>
                <a:pPr lvl="1"/>
                <a:r>
                  <a:rPr lang="en-US" dirty="0"/>
                  <a:t>We need a pre-processing step</a:t>
                </a:r>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Finally, we need to store the </a:t>
                </a:r>
                <a:r>
                  <a:rPr lang="en-US" dirty="0" err="1"/>
                  <a:t>itemsets</a:t>
                </a:r>
                <a:r>
                  <a:rPr lang="en-US" dirty="0"/>
                  <a:t> in the database</a:t>
                </a:r>
              </a:p>
            </p:txBody>
          </p:sp>
        </mc:Choice>
        <mc:Fallback xmlns="">
          <p:sp>
            <p:nvSpPr>
              <p:cNvPr id="8" name="Content Placeholder 7">
                <a:extLst>
                  <a:ext uri="{FF2B5EF4-FFF2-40B4-BE49-F238E27FC236}">
                    <a16:creationId xmlns:a16="http://schemas.microsoft.com/office/drawing/2014/main" id="{3874D6C9-86CA-4EA4-BAE1-7157A6FA968F}"/>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96F2907-9E18-46C7-B499-C38E14FD044A}"/>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E0947C69-75EF-4BF0-8332-3751D1EB9D21}"/>
              </a:ext>
            </a:extLst>
          </p:cNvPr>
          <p:cNvSpPr>
            <a:spLocks noGrp="1"/>
          </p:cNvSpPr>
          <p:nvPr>
            <p:ph type="sldNum" sz="quarter" idx="12"/>
          </p:nvPr>
        </p:nvSpPr>
        <p:spPr/>
        <p:txBody>
          <a:bodyPr/>
          <a:lstStyle/>
          <a:p>
            <a:fld id="{5DD6F1BA-2510-46FC-9346-AB1F3CA1593B}" type="slidenum">
              <a:rPr lang="it-IT" smtClean="0"/>
              <a:t>285</a:t>
            </a:fld>
            <a:endParaRPr lang="it-IT"/>
          </a:p>
        </p:txBody>
      </p:sp>
      <p:sp>
        <p:nvSpPr>
          <p:cNvPr id="9" name="Content Placeholder 8">
            <a:extLst>
              <a:ext uri="{FF2B5EF4-FFF2-40B4-BE49-F238E27FC236}">
                <a16:creationId xmlns:a16="http://schemas.microsoft.com/office/drawing/2014/main" id="{6F5F5DE1-41E4-469F-9A04-248880B4F692}"/>
              </a:ext>
            </a:extLst>
          </p:cNvPr>
          <p:cNvSpPr>
            <a:spLocks noGrp="1"/>
          </p:cNvSpPr>
          <p:nvPr>
            <p:ph idx="13"/>
          </p:nvPr>
        </p:nvSpPr>
        <p:spPr/>
        <p:txBody>
          <a:bodyPr/>
          <a:lstStyle/>
          <a:p>
            <a:endParaRPr lang="en-US"/>
          </a:p>
        </p:txBody>
      </p:sp>
      <p:sp>
        <p:nvSpPr>
          <p:cNvPr id="10" name="Content Placeholder 6">
            <a:extLst>
              <a:ext uri="{FF2B5EF4-FFF2-40B4-BE49-F238E27FC236}">
                <a16:creationId xmlns:a16="http://schemas.microsoft.com/office/drawing/2014/main" id="{F4498F09-4CD8-4824-84ED-4E33A1F887F0}"/>
              </a:ext>
            </a:extLst>
          </p:cNvPr>
          <p:cNvSpPr txBox="1">
            <a:spLocks/>
          </p:cNvSpPr>
          <p:nvPr/>
        </p:nvSpPr>
        <p:spPr>
          <a:xfrm>
            <a:off x="838200" y="3405048"/>
            <a:ext cx="5257800" cy="1601757"/>
          </a:xfrm>
          <a:prstGeom prst="rect">
            <a:avLst/>
          </a:prstGeom>
          <a:ln>
            <a:solidFill>
              <a:schemeClr val="tx1"/>
            </a:solid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latin typeface="Consolas" panose="020B0609020204030204" pitchFamily="49" charset="0"/>
              </a:rPr>
              <a:t>Raw dataset sample</a:t>
            </a:r>
          </a:p>
          <a:p>
            <a:pPr>
              <a:lnSpc>
                <a:spcPct val="100000"/>
              </a:lnSpc>
            </a:pPr>
            <a:r>
              <a:rPr lang="en-US" dirty="0">
                <a:latin typeface="Consolas" panose="020B0609020204030204" pitchFamily="49" charset="0"/>
              </a:rPr>
              <a:t>%%%%%%%%%%%%%%</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Alice, products: [Pizza, Beer, Diaper] },</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Bob, products: [Pizza, Beer, Diaper] },</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Charlie, products: [Pizza, Cola] } ]</a:t>
            </a:r>
          </a:p>
        </p:txBody>
      </p:sp>
      <p:sp>
        <p:nvSpPr>
          <p:cNvPr id="11" name="Content Placeholder 6">
            <a:extLst>
              <a:ext uri="{FF2B5EF4-FFF2-40B4-BE49-F238E27FC236}">
                <a16:creationId xmlns:a16="http://schemas.microsoft.com/office/drawing/2014/main" id="{1C1048BD-D24C-4870-B669-40E898252CAD}"/>
              </a:ext>
            </a:extLst>
          </p:cNvPr>
          <p:cNvSpPr txBox="1">
            <a:spLocks/>
          </p:cNvSpPr>
          <p:nvPr/>
        </p:nvSpPr>
        <p:spPr>
          <a:xfrm>
            <a:off x="6235337" y="3405047"/>
            <a:ext cx="5118463" cy="1601757"/>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200" dirty="0">
                <a:latin typeface="Consolas" panose="020B0609020204030204" pitchFamily="49" charset="0"/>
              </a:rPr>
              <a:t>Processed dataset sample</a:t>
            </a:r>
          </a:p>
          <a:p>
            <a:pPr>
              <a:lnSpc>
                <a:spcPct val="100000"/>
              </a:lnSpc>
            </a:pPr>
            <a:r>
              <a:rPr lang="en-US" sz="1200" dirty="0">
                <a:latin typeface="Consolas" panose="020B0609020204030204" pitchFamily="49" charset="0"/>
              </a:rPr>
              <a:t>%%%%%%%%%%%%%%</a:t>
            </a:r>
          </a:p>
          <a:p>
            <a:pPr>
              <a:lnSpc>
                <a:spcPct val="100000"/>
              </a:lnSpc>
            </a:pPr>
            <a:r>
              <a:rPr lang="en-US" sz="1200" dirty="0">
                <a:latin typeface="Consolas" panose="020B0609020204030204" pitchFamily="49" charset="0"/>
              </a:rPr>
              <a:t>[[Pizza, Beer, Diaper],</a:t>
            </a:r>
          </a:p>
          <a:p>
            <a:pPr>
              <a:lnSpc>
                <a:spcPct val="100000"/>
              </a:lnSpc>
            </a:pPr>
            <a:r>
              <a:rPr lang="en-US" sz="1200" dirty="0">
                <a:latin typeface="Consolas" panose="020B0609020204030204" pitchFamily="49" charset="0"/>
              </a:rPr>
              <a:t> [Pizza, Beer, Diaper],</a:t>
            </a:r>
          </a:p>
          <a:p>
            <a:pPr>
              <a:lnSpc>
                <a:spcPct val="100000"/>
              </a:lnSpc>
            </a:pPr>
            <a:r>
              <a:rPr lang="en-US" sz="1200" dirty="0">
                <a:latin typeface="Consolas" panose="020B0609020204030204" pitchFamily="49" charset="0"/>
              </a:rPr>
              <a:t> [Pizza, Cola]]</a:t>
            </a:r>
          </a:p>
        </p:txBody>
      </p:sp>
    </p:spTree>
    <p:extLst>
      <p:ext uri="{BB962C8B-B14F-4D97-AF65-F5344CB8AC3E}">
        <p14:creationId xmlns:p14="http://schemas.microsoft.com/office/powerpoint/2010/main" val="61360715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34C6968-5753-46F4-9EC8-188ED39CDD3A}"/>
              </a:ext>
            </a:extLst>
          </p:cNvPr>
          <p:cNvSpPr>
            <a:spLocks noGrp="1"/>
          </p:cNvSpPr>
          <p:nvPr>
            <p:ph idx="1"/>
          </p:nvPr>
        </p:nvSpPr>
        <p:spPr/>
        <p:txBody>
          <a:bodyPr/>
          <a:lstStyle/>
          <a:p>
            <a:endParaRPr lang="en-US" dirty="0"/>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it-IT" dirty="0"/>
              <a:t>Reference pipeline</a:t>
            </a:r>
            <a:endParaRPr lang="en-US" dirty="0"/>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286</a:t>
            </a:fld>
            <a:endParaRPr lang="it-IT"/>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7DE73B7-9A0D-4B67-B922-D7C677483A16}"/>
                  </a:ext>
                </a:extLst>
              </p:cNvPr>
              <p:cNvSpPr/>
              <p:nvPr/>
            </p:nvSpPr>
            <p:spPr>
              <a:xfrm>
                <a:off x="4293960" y="3504101"/>
                <a:ext cx="1707502"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Preprocess</a:t>
                </a:r>
              </a:p>
            </p:txBody>
          </p:sp>
        </mc:Choice>
        <mc:Fallback xmlns="">
          <p:sp>
            <p:nvSpPr>
              <p:cNvPr id="13" name="Rectangle 12">
                <a:extLst>
                  <a:ext uri="{FF2B5EF4-FFF2-40B4-BE49-F238E27FC236}">
                    <a16:creationId xmlns:a16="http://schemas.microsoft.com/office/drawing/2014/main" id="{37DE73B7-9A0D-4B67-B922-D7C677483A16}"/>
                  </a:ext>
                </a:extLst>
              </p:cNvPr>
              <p:cNvSpPr>
                <a:spLocks noRot="1" noChangeAspect="1" noMove="1" noResize="1" noEditPoints="1" noAdjustHandles="1" noChangeArrowheads="1" noChangeShapeType="1" noTextEdit="1"/>
              </p:cNvSpPr>
              <p:nvPr/>
            </p:nvSpPr>
            <p:spPr>
              <a:xfrm>
                <a:off x="4293960" y="3504101"/>
                <a:ext cx="1707502" cy="575761"/>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79EEC0F-1011-4817-B2D1-2BCEE38FB8D0}"/>
                  </a:ext>
                </a:extLst>
              </p:cNvPr>
              <p:cNvSpPr/>
              <p:nvPr/>
            </p:nvSpPr>
            <p:spPr>
              <a:xfrm>
                <a:off x="6247369" y="3504101"/>
                <a:ext cx="109728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FIM</a:t>
                </a:r>
              </a:p>
            </p:txBody>
          </p:sp>
        </mc:Choice>
        <mc:Fallback xmlns="">
          <p:sp>
            <p:nvSpPr>
              <p:cNvPr id="14" name="Rectangle 13">
                <a:extLst>
                  <a:ext uri="{FF2B5EF4-FFF2-40B4-BE49-F238E27FC236}">
                    <a16:creationId xmlns:a16="http://schemas.microsoft.com/office/drawing/2014/main" id="{079EEC0F-1011-4817-B2D1-2BCEE38FB8D0}"/>
                  </a:ext>
                </a:extLst>
              </p:cNvPr>
              <p:cNvSpPr>
                <a:spLocks noRot="1" noChangeAspect="1" noMove="1" noResize="1" noEditPoints="1" noAdjustHandles="1" noChangeArrowheads="1" noChangeShapeType="1" noTextEdit="1"/>
              </p:cNvSpPr>
              <p:nvPr/>
            </p:nvSpPr>
            <p:spPr>
              <a:xfrm>
                <a:off x="6247369" y="3504101"/>
                <a:ext cx="1097280" cy="575761"/>
              </a:xfrm>
              <a:prstGeom prst="rect">
                <a:avLst/>
              </a:prstGeom>
              <a:blipFill>
                <a:blip r:embed="rId3"/>
                <a:stretch>
                  <a:fillRect/>
                </a:stretch>
              </a:blipFill>
              <a:ln>
                <a:noFill/>
              </a:ln>
            </p:spPr>
            <p:txBody>
              <a:bodyPr/>
              <a:lstStyle/>
              <a:p>
                <a:r>
                  <a:rPr lang="en-US">
                    <a:noFill/>
                  </a:rPr>
                  <a:t> </a:t>
                </a:r>
              </a:p>
            </p:txBody>
          </p:sp>
        </mc:Fallback>
      </mc:AlternateContent>
      <p:pic>
        <p:nvPicPr>
          <p:cNvPr id="16" name="Picture 15" descr="Logo, company name&#10;&#10;Description automatically generated">
            <a:extLst>
              <a:ext uri="{FF2B5EF4-FFF2-40B4-BE49-F238E27FC236}">
                <a16:creationId xmlns:a16="http://schemas.microsoft.com/office/drawing/2014/main" id="{F1EB8D0B-C531-4920-A99D-E55733CDD67B}"/>
              </a:ext>
            </a:extLst>
          </p:cNvPr>
          <p:cNvPicPr>
            <a:picLocks noChangeAspect="1"/>
          </p:cNvPicPr>
          <p:nvPr/>
        </p:nvPicPr>
        <p:blipFill rotWithShape="1">
          <a:blip r:embed="rId4">
            <a:extLst>
              <a:ext uri="{28A0092B-C50C-407E-A947-70E740481C1C}">
                <a14:useLocalDpi xmlns:a14="http://schemas.microsoft.com/office/drawing/2010/main" val="0"/>
              </a:ext>
            </a:extLst>
          </a:blip>
          <a:srcRect l="17422" r="15031"/>
          <a:stretch/>
        </p:blipFill>
        <p:spPr>
          <a:xfrm>
            <a:off x="9238853" y="3308510"/>
            <a:ext cx="1236619" cy="966943"/>
          </a:xfrm>
          <a:prstGeom prst="rect">
            <a:avLst/>
          </a:prstGeom>
        </p:spPr>
      </p:pic>
      <p:cxnSp>
        <p:nvCxnSpPr>
          <p:cNvPr id="26" name="Straight Arrow Connector 25">
            <a:extLst>
              <a:ext uri="{FF2B5EF4-FFF2-40B4-BE49-F238E27FC236}">
                <a16:creationId xmlns:a16="http://schemas.microsoft.com/office/drawing/2014/main" id="{7C571DBA-259B-4334-9848-DE6804C7405D}"/>
              </a:ext>
            </a:extLst>
          </p:cNvPr>
          <p:cNvCxnSpPr>
            <a:cxnSpLocks/>
            <a:stCxn id="11" idx="3"/>
            <a:endCxn id="13" idx="1"/>
          </p:cNvCxnSpPr>
          <p:nvPr/>
        </p:nvCxnSpPr>
        <p:spPr>
          <a:xfrm>
            <a:off x="3529016" y="3791981"/>
            <a:ext cx="7649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BE98D6F-AF7C-480F-914F-13D25B4D1D2B}"/>
              </a:ext>
            </a:extLst>
          </p:cNvPr>
          <p:cNvCxnSpPr>
            <a:cxnSpLocks/>
            <a:stCxn id="13" idx="3"/>
            <a:endCxn id="14" idx="1"/>
          </p:cNvCxnSpPr>
          <p:nvPr/>
        </p:nvCxnSpPr>
        <p:spPr>
          <a:xfrm>
            <a:off x="6001462"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C470E7F-37C4-4958-B7BB-9D79EFCABC85}"/>
              </a:ext>
            </a:extLst>
          </p:cNvPr>
          <p:cNvCxnSpPr>
            <a:cxnSpLocks/>
            <a:stCxn id="14" idx="3"/>
            <a:endCxn id="17" idx="1"/>
          </p:cNvCxnSpPr>
          <p:nvPr/>
        </p:nvCxnSpPr>
        <p:spPr>
          <a:xfrm>
            <a:off x="7344649"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descr="Diagram&#10;&#10;Description automatically generated">
            <a:extLst>
              <a:ext uri="{FF2B5EF4-FFF2-40B4-BE49-F238E27FC236}">
                <a16:creationId xmlns:a16="http://schemas.microsoft.com/office/drawing/2014/main" id="{EBCA8311-1A3E-4BFA-BADE-73659C836E1A}"/>
              </a:ext>
            </a:extLst>
          </p:cNvPr>
          <p:cNvPicPr>
            <a:picLocks noChangeAspect="1"/>
          </p:cNvPicPr>
          <p:nvPr/>
        </p:nvPicPr>
        <p:blipFill rotWithShape="1">
          <a:blip r:embed="rId5">
            <a:extLst>
              <a:ext uri="{28A0092B-C50C-407E-A947-70E740481C1C}">
                <a14:useLocalDpi xmlns:a14="http://schemas.microsoft.com/office/drawing/2010/main" val="0"/>
              </a:ext>
            </a:extLst>
          </a:blip>
          <a:srcRect l="27840" t="29527" r="55925" b="31033"/>
          <a:stretch/>
        </p:blipFill>
        <p:spPr>
          <a:xfrm>
            <a:off x="2853408" y="3334781"/>
            <a:ext cx="675608" cy="914400"/>
          </a:xfrm>
          <a:prstGeom prst="rect">
            <a:avLst/>
          </a:prstGeom>
        </p:spPr>
      </p:pic>
      <p:sp>
        <p:nvSpPr>
          <p:cNvPr id="46" name="Flowchart: Magnetic Disk 45">
            <a:extLst>
              <a:ext uri="{FF2B5EF4-FFF2-40B4-BE49-F238E27FC236}">
                <a16:creationId xmlns:a16="http://schemas.microsoft.com/office/drawing/2014/main" id="{75675FD9-CDCC-4EAC-9301-ED7C1979CCA8}"/>
              </a:ext>
            </a:extLst>
          </p:cNvPr>
          <p:cNvSpPr/>
          <p:nvPr/>
        </p:nvSpPr>
        <p:spPr>
          <a:xfrm>
            <a:off x="1691817" y="3544714"/>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Dataset</a:t>
            </a:r>
            <a:endParaRPr lang="en-US"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CD67C6DD-6584-4A1D-9696-5060EB1E2ED5}"/>
              </a:ext>
            </a:extLst>
          </p:cNvPr>
          <p:cNvSpPr/>
          <p:nvPr/>
        </p:nvSpPr>
        <p:spPr>
          <a:xfrm>
            <a:off x="1691817" y="4371703"/>
            <a:ext cx="1837199"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Local</a:t>
            </a:r>
            <a:endParaRPr lang="en-US" dirty="0">
              <a:latin typeface="Helvetica" panose="020B0604020202020204" pitchFamily="34" charset="0"/>
              <a:cs typeface="Helvetica" panose="020B0604020202020204" pitchFamily="34" charset="0"/>
            </a:endParaRPr>
          </a:p>
        </p:txBody>
      </p:sp>
      <p:sp>
        <p:nvSpPr>
          <p:cNvPr id="15" name="Rectangle 14">
            <a:extLst>
              <a:ext uri="{FF2B5EF4-FFF2-40B4-BE49-F238E27FC236}">
                <a16:creationId xmlns:a16="http://schemas.microsoft.com/office/drawing/2014/main" id="{66052A07-667A-4ADB-921A-EBC480D93469}"/>
              </a:ext>
            </a:extLst>
          </p:cNvPr>
          <p:cNvSpPr/>
          <p:nvPr/>
        </p:nvSpPr>
        <p:spPr>
          <a:xfrm>
            <a:off x="4293959" y="4367742"/>
            <a:ext cx="6181513"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AWS cloud</a:t>
            </a:r>
            <a:endParaRPr 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04360C3-79C2-441F-9438-86EA6E0E965C}"/>
                  </a:ext>
                </a:extLst>
              </p:cNvPr>
              <p:cNvSpPr/>
              <p:nvPr/>
            </p:nvSpPr>
            <p:spPr>
              <a:xfrm>
                <a:off x="7590556" y="3504101"/>
                <a:ext cx="137160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StoreDB</a:t>
                </a:r>
              </a:p>
            </p:txBody>
          </p:sp>
        </mc:Choice>
        <mc:Fallback xmlns="">
          <p:sp>
            <p:nvSpPr>
              <p:cNvPr id="17" name="Rectangle 16">
                <a:extLst>
                  <a:ext uri="{FF2B5EF4-FFF2-40B4-BE49-F238E27FC236}">
                    <a16:creationId xmlns:a16="http://schemas.microsoft.com/office/drawing/2014/main" id="{804360C3-79C2-441F-9438-86EA6E0E965C}"/>
                  </a:ext>
                </a:extLst>
              </p:cNvPr>
              <p:cNvSpPr>
                <a:spLocks noRot="1" noChangeAspect="1" noMove="1" noResize="1" noEditPoints="1" noAdjustHandles="1" noChangeArrowheads="1" noChangeShapeType="1" noTextEdit="1"/>
              </p:cNvSpPr>
              <p:nvPr/>
            </p:nvSpPr>
            <p:spPr>
              <a:xfrm>
                <a:off x="7590556" y="3504101"/>
                <a:ext cx="1371600" cy="575761"/>
              </a:xfrm>
              <a:prstGeom prst="rect">
                <a:avLst/>
              </a:prstGeom>
              <a:blipFill>
                <a:blip r:embed="rId6"/>
                <a:stretch>
                  <a:fillRect r="-444"/>
                </a:stretch>
              </a:blipFill>
              <a:ln>
                <a:no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40E1EA38-1F34-4F89-B106-79DD4CADEA3C}"/>
              </a:ext>
            </a:extLst>
          </p:cNvPr>
          <p:cNvCxnSpPr>
            <a:cxnSpLocks/>
            <a:stCxn id="17" idx="3"/>
            <a:endCxn id="16" idx="1"/>
          </p:cNvCxnSpPr>
          <p:nvPr/>
        </p:nvCxnSpPr>
        <p:spPr>
          <a:xfrm>
            <a:off x="8962156" y="3791982"/>
            <a:ext cx="2766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216185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Basic DynamoDB components: tables and items</a:t>
            </a:r>
          </a:p>
          <a:p>
            <a:r>
              <a:rPr lang="en-US" b="1" dirty="0"/>
              <a:t>Tables</a:t>
            </a:r>
            <a:r>
              <a:rPr lang="en-US" dirty="0"/>
              <a:t>, collection of (data) items</a:t>
            </a:r>
          </a:p>
          <a:p>
            <a:r>
              <a:rPr lang="en-US" b="1" dirty="0"/>
              <a:t>Items</a:t>
            </a:r>
            <a:r>
              <a:rPr lang="en-US" dirty="0"/>
              <a:t>, a group of attributes that is uniquely identifiable</a:t>
            </a:r>
          </a:p>
          <a:p>
            <a:pPr lvl="1"/>
            <a:r>
              <a:rPr lang="en-US" dirty="0"/>
              <a:t>Each table contains zero or more items</a:t>
            </a:r>
          </a:p>
          <a:p>
            <a:pPr lvl="2"/>
            <a:r>
              <a:rPr lang="en-US" dirty="0"/>
              <a:t>No limit to the number of items you can store in a table</a:t>
            </a:r>
          </a:p>
          <a:p>
            <a:pPr lvl="1"/>
            <a:r>
              <a:rPr lang="en-US" dirty="0"/>
              <a:t>Each item in the table has a unique identifier, or primary key</a:t>
            </a:r>
          </a:p>
          <a:p>
            <a:pPr lvl="1"/>
            <a:r>
              <a:rPr lang="en-US" dirty="0"/>
              <a:t>E.g., in the table `people`, each item represents a `person`</a:t>
            </a:r>
          </a:p>
          <a:p>
            <a:pPr lvl="2"/>
            <a:r>
              <a:rPr lang="en-US" dirty="0"/>
              <a:t>The primary key consists of one attribute (`</a:t>
            </a:r>
            <a:r>
              <a:rPr lang="en-US" dirty="0" err="1"/>
              <a:t>fiscalCode</a:t>
            </a:r>
            <a:r>
              <a:rPr lang="en-US" dirty="0"/>
              <a:t>`)</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287</a:t>
            </a:fld>
            <a:endParaRPr lang="it-IT"/>
          </a:p>
        </p:txBody>
      </p:sp>
      <p:sp>
        <p:nvSpPr>
          <p:cNvPr id="9" name="Content Placeholder 8">
            <a:extLst>
              <a:ext uri="{FF2B5EF4-FFF2-40B4-BE49-F238E27FC236}">
                <a16:creationId xmlns:a16="http://schemas.microsoft.com/office/drawing/2014/main" id="{9FBA489B-9704-4A3A-9B03-370AA1252D6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7754810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Attributes</a:t>
            </a:r>
          </a:p>
          <a:p>
            <a:pPr lvl="1"/>
            <a:r>
              <a:rPr lang="en-US" dirty="0"/>
              <a:t>A data element that is not broken down any further</a:t>
            </a:r>
          </a:p>
          <a:p>
            <a:pPr lvl="2"/>
            <a:r>
              <a:rPr lang="en-US" dirty="0"/>
              <a:t>E.g., an item in the `people` table contains attributes `</a:t>
            </a:r>
            <a:r>
              <a:rPr lang="en-US" dirty="0" err="1"/>
              <a:t>fiscalCode</a:t>
            </a:r>
            <a:r>
              <a:rPr lang="en-US" dirty="0"/>
              <a:t>` and `</a:t>
            </a:r>
            <a:r>
              <a:rPr lang="en-US" dirty="0" err="1"/>
              <a:t>lastName</a:t>
            </a:r>
            <a:r>
              <a:rPr lang="en-US" dirty="0"/>
              <a:t>`</a:t>
            </a:r>
          </a:p>
          <a:p>
            <a:pPr lvl="1"/>
            <a:r>
              <a:rPr lang="en-US" dirty="0"/>
              <a:t>Most of the attributes are scalar (have only one value)</a:t>
            </a:r>
          </a:p>
          <a:p>
            <a:pPr lvl="1"/>
            <a:r>
              <a:rPr lang="en-US" dirty="0"/>
              <a:t>Some of the items have a nested attribute (`address`) up to 32 levels deep</a:t>
            </a:r>
          </a:p>
          <a:p>
            <a:r>
              <a:rPr lang="en-US" dirty="0" err="1"/>
              <a:t>Schemaless</a:t>
            </a:r>
            <a:endParaRPr lang="en-US" dirty="0"/>
          </a:p>
          <a:p>
            <a:pPr lvl="1"/>
            <a:r>
              <a:rPr lang="en-US" dirty="0"/>
              <a:t>Other than the primary key, a table is </a:t>
            </a:r>
            <a:r>
              <a:rPr lang="en-US" dirty="0" err="1"/>
              <a:t>schemaless</a:t>
            </a:r>
            <a:endParaRPr lang="en-US" dirty="0"/>
          </a:p>
          <a:p>
            <a:pPr lvl="2"/>
            <a:r>
              <a:rPr lang="en-US" dirty="0"/>
              <a:t>Neither the attributes nor their data types need to be defined beforehand</a:t>
            </a:r>
          </a:p>
          <a:p>
            <a:pPr lvl="2"/>
            <a:r>
              <a:rPr lang="en-US" dirty="0"/>
              <a:t>Each item can have its own distinct attributes</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288</a:t>
            </a:fld>
            <a:endParaRPr lang="it-IT"/>
          </a:p>
        </p:txBody>
      </p:sp>
      <p:sp>
        <p:nvSpPr>
          <p:cNvPr id="9" name="Content Placeholder 8">
            <a:extLst>
              <a:ext uri="{FF2B5EF4-FFF2-40B4-BE49-F238E27FC236}">
                <a16:creationId xmlns:a16="http://schemas.microsoft.com/office/drawing/2014/main" id="{F53A2CF1-8255-44E0-A253-1051D0C4C02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32071751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Primary Key</a:t>
            </a:r>
          </a:p>
          <a:p>
            <a:pPr lvl="1"/>
            <a:r>
              <a:rPr lang="en-US" dirty="0"/>
              <a:t>To create a table, you must specify the primary key of the table</a:t>
            </a:r>
          </a:p>
          <a:p>
            <a:pPr lvl="1"/>
            <a:r>
              <a:rPr lang="en-US" dirty="0"/>
              <a:t>No two items can have the same key</a:t>
            </a:r>
          </a:p>
          <a:p>
            <a:r>
              <a:rPr lang="en-US" dirty="0"/>
              <a:t>Two types of primary keys</a:t>
            </a:r>
          </a:p>
          <a:p>
            <a:pPr lvl="1"/>
            <a:r>
              <a:rPr lang="en-US" dirty="0"/>
              <a:t>Partition key: a simple primary key composed of one attribute (partition key)</a:t>
            </a:r>
          </a:p>
          <a:p>
            <a:pPr lvl="2"/>
            <a:r>
              <a:rPr lang="en-US" dirty="0"/>
              <a:t>Keys are inputs to an internal hash function</a:t>
            </a:r>
          </a:p>
          <a:p>
            <a:pPr lvl="2"/>
            <a:r>
              <a:rPr lang="en-US" dirty="0"/>
              <a:t>The hash function determines the physical partition in which the item will be stored</a:t>
            </a:r>
          </a:p>
          <a:p>
            <a:pPr lvl="2"/>
            <a:r>
              <a:rPr lang="en-US" dirty="0"/>
              <a:t>E.g., access any item in the `people` table directly by providing the `</a:t>
            </a:r>
            <a:r>
              <a:rPr lang="en-US" dirty="0" err="1"/>
              <a:t>fiscalCode</a:t>
            </a:r>
            <a:r>
              <a:rPr lang="en-US" dirty="0"/>
              <a:t>`</a:t>
            </a:r>
          </a:p>
          <a:p>
            <a:pPr lvl="1"/>
            <a:r>
              <a:rPr lang="en-US" dirty="0"/>
              <a:t>Composite primary key: partition key and sort key (two attributes)</a:t>
            </a:r>
          </a:p>
          <a:p>
            <a:pPr lvl="2"/>
            <a:r>
              <a:rPr lang="en-US" dirty="0"/>
              <a:t>First attribute is the partition key</a:t>
            </a:r>
          </a:p>
          <a:p>
            <a:pPr lvl="2"/>
            <a:r>
              <a:rPr lang="en-US" dirty="0"/>
              <a:t>Second attribute is the sort key</a:t>
            </a:r>
          </a:p>
          <a:p>
            <a:pPr lvl="2"/>
            <a:r>
              <a:rPr lang="en-US" dirty="0"/>
              <a:t>Items in same partition key value are stored together and sorted by sort key</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289</a:t>
            </a:fld>
            <a:endParaRPr lang="it-IT"/>
          </a:p>
        </p:txBody>
      </p:sp>
      <p:sp>
        <p:nvSpPr>
          <p:cNvPr id="9" name="Content Placeholder 8">
            <a:extLst>
              <a:ext uri="{FF2B5EF4-FFF2-40B4-BE49-F238E27FC236}">
                <a16:creationId xmlns:a16="http://schemas.microsoft.com/office/drawing/2014/main" id="{A5BAC0FF-EABA-48BE-A682-71AB9FDC0FA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66030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idx="1"/>
          </p:nvPr>
        </p:nvSpPr>
        <p:spPr/>
        <p:txBody>
          <a:bodyPr/>
          <a:lstStyle/>
          <a:p>
            <a:r>
              <a:rPr lang="en-US" dirty="0"/>
              <a:t>Provenance (also referred to as lineage, pedigree, parentage, genealogy) </a:t>
            </a:r>
          </a:p>
          <a:p>
            <a:pPr lvl="1"/>
            <a:r>
              <a:rPr lang="en-US" dirty="0"/>
              <a:t>The description of the origins of data and the process by which it arrived at the database</a:t>
            </a:r>
          </a:p>
          <a:p>
            <a:pPr lvl="1"/>
            <a:r>
              <a:rPr lang="en-US" dirty="0"/>
              <a:t>Not only data products (e.g., tables, files), but also the processes that created them</a:t>
            </a:r>
          </a:p>
          <a:p>
            <a:r>
              <a:rPr lang="en-US" dirty="0"/>
              <a:t>Use cases</a:t>
            </a:r>
          </a:p>
          <a:p>
            <a:pPr lvl="1"/>
            <a:r>
              <a:rPr lang="en-US" dirty="0"/>
              <a:t>Scientific/research domain. </a:t>
            </a:r>
            <a:r>
              <a:rPr lang="en-US" i="1" dirty="0">
                <a:solidFill>
                  <a:srgbClr val="FF5050"/>
                </a:solidFill>
              </a:rPr>
              <a:t>Data</a:t>
            </a:r>
            <a:r>
              <a:rPr lang="en-US" i="1" dirty="0"/>
              <a:t> used in the scientific field can be </a:t>
            </a:r>
            <a:r>
              <a:rPr lang="en-US" i="1" dirty="0">
                <a:solidFill>
                  <a:srgbClr val="FF5050"/>
                </a:solidFill>
              </a:rPr>
              <a:t>ad hoc</a:t>
            </a:r>
            <a:r>
              <a:rPr lang="en-US" i="1" dirty="0"/>
              <a:t> and driven by </a:t>
            </a:r>
            <a:r>
              <a:rPr lang="en-US" i="1" dirty="0">
                <a:solidFill>
                  <a:srgbClr val="FF5050"/>
                </a:solidFill>
              </a:rPr>
              <a:t>individual researchers </a:t>
            </a:r>
            <a:r>
              <a:rPr lang="en-US" i="1" dirty="0"/>
              <a:t>or small communities. The scientific field is moving </a:t>
            </a:r>
            <a:r>
              <a:rPr lang="en-US" i="1" dirty="0">
                <a:solidFill>
                  <a:srgbClr val="FF5050"/>
                </a:solidFill>
              </a:rPr>
              <a:t>towards more collaborative research</a:t>
            </a:r>
            <a:r>
              <a:rPr lang="en-US" i="1" dirty="0"/>
              <a:t> and organizational boundaries are disappearing. </a:t>
            </a:r>
            <a:r>
              <a:rPr lang="en-US" i="1" dirty="0">
                <a:solidFill>
                  <a:srgbClr val="FF5050"/>
                </a:solidFill>
              </a:rPr>
              <a:t>Sharing data and metadata across organizations is essential</a:t>
            </a:r>
            <a:r>
              <a:rPr lang="en-US" i="1" dirty="0"/>
              <a:t>, leading to a convergence on common schemes to ensure compatibility. Issues of </a:t>
            </a:r>
            <a:r>
              <a:rPr lang="en-US" i="1" dirty="0">
                <a:solidFill>
                  <a:srgbClr val="FF5050"/>
                </a:solidFill>
              </a:rPr>
              <a:t>trust</a:t>
            </a:r>
            <a:r>
              <a:rPr lang="en-US" i="1" dirty="0"/>
              <a:t>, </a:t>
            </a:r>
            <a:r>
              <a:rPr lang="en-US" i="1" dirty="0">
                <a:solidFill>
                  <a:srgbClr val="FF5050"/>
                </a:solidFill>
              </a:rPr>
              <a:t>quality</a:t>
            </a:r>
            <a:r>
              <a:rPr lang="en-US" i="1" dirty="0"/>
              <a:t>, and </a:t>
            </a:r>
            <a:r>
              <a:rPr lang="en-US" i="1" dirty="0">
                <a:solidFill>
                  <a:srgbClr val="FF5050"/>
                </a:solidFill>
              </a:rPr>
              <a:t>copyright</a:t>
            </a:r>
            <a:r>
              <a:rPr lang="en-US" i="1" dirty="0"/>
              <a:t> of data are significant when using third-party data in such a loosely connected network.</a:t>
            </a:r>
          </a:p>
          <a:p>
            <a:pPr lvl="1"/>
            <a:r>
              <a:rPr lang="en-US" dirty="0"/>
              <a:t>Business domain. </a:t>
            </a:r>
            <a:r>
              <a:rPr lang="en-US" i="1" dirty="0"/>
              <a:t>Users traditionally work with an </a:t>
            </a:r>
            <a:r>
              <a:rPr lang="en-US" i="1" dirty="0">
                <a:solidFill>
                  <a:srgbClr val="0070C0"/>
                </a:solidFill>
              </a:rPr>
              <a:t>organized data schema</a:t>
            </a:r>
            <a:r>
              <a:rPr lang="en-US" i="1" dirty="0"/>
              <a:t>, where the structure and </a:t>
            </a:r>
            <a:r>
              <a:rPr lang="en-US" i="1" dirty="0">
                <a:solidFill>
                  <a:srgbClr val="0070C0"/>
                </a:solidFill>
              </a:rPr>
              <a:t>semantics of the data in use is shared</a:t>
            </a:r>
            <a:r>
              <a:rPr lang="en-US" i="1" dirty="0"/>
              <a:t> across the corporation or even B2B. Yet, a large proportion of businesses deal with </a:t>
            </a:r>
            <a:r>
              <a:rPr lang="en-US" i="1" dirty="0">
                <a:solidFill>
                  <a:srgbClr val="0070C0"/>
                </a:solidFill>
              </a:rPr>
              <a:t>bad quality data</a:t>
            </a:r>
            <a:r>
              <a:rPr lang="en-US" i="1" dirty="0"/>
              <a:t>. </a:t>
            </a:r>
            <a:r>
              <a:rPr lang="en-US" i="1" dirty="0">
                <a:solidFill>
                  <a:srgbClr val="0070C0"/>
                </a:solidFill>
              </a:rPr>
              <a:t>Sources</a:t>
            </a:r>
            <a:r>
              <a:rPr lang="en-US" i="1" dirty="0"/>
              <a:t> of bad data </a:t>
            </a:r>
            <a:r>
              <a:rPr lang="en-US" i="1" dirty="0">
                <a:solidFill>
                  <a:srgbClr val="0070C0"/>
                </a:solidFill>
              </a:rPr>
              <a:t>need to be identified </a:t>
            </a:r>
            <a:r>
              <a:rPr lang="en-US" i="1" dirty="0"/>
              <a:t>and corrected to avoid costly errors in business forecasting.</a:t>
            </a:r>
          </a:p>
        </p:txBody>
      </p:sp>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29</a:t>
            </a:fld>
            <a:endParaRPr lang="it-IT"/>
          </a:p>
        </p:txBody>
      </p:sp>
      <p:sp>
        <p:nvSpPr>
          <p:cNvPr id="6" name="Segnaposto contenuto 5">
            <a:extLst>
              <a:ext uri="{FF2B5EF4-FFF2-40B4-BE49-F238E27FC236}">
                <a16:creationId xmlns:a16="http://schemas.microsoft.com/office/drawing/2014/main" id="{188BDDF1-A08C-4640-ACC5-40A95824C43F}"/>
              </a:ext>
            </a:extLst>
          </p:cNvPr>
          <p:cNvSpPr>
            <a:spLocks noGrp="1"/>
          </p:cNvSpPr>
          <p:nvPr>
            <p:ph idx="13"/>
          </p:nvPr>
        </p:nvSpPr>
        <p:spPr/>
        <p:txBody>
          <a:bodyPr/>
          <a:lstStyle/>
          <a:p>
            <a:r>
              <a:rPr lang="en-US" dirty="0" err="1"/>
              <a:t>Simmhan</a:t>
            </a:r>
            <a:r>
              <a:rPr lang="en-US" dirty="0"/>
              <a:t>, Yogesh L., Beth </a:t>
            </a:r>
            <a:r>
              <a:rPr lang="en-US" dirty="0" err="1"/>
              <a:t>Plale</a:t>
            </a:r>
            <a:r>
              <a:rPr lang="en-US" dirty="0"/>
              <a:t>, and Dennis Gannon. "A survey of data provenance techniques." </a:t>
            </a:r>
            <a:r>
              <a:rPr lang="en-US" i="1" dirty="0"/>
              <a:t>Computer Science Department, Indiana University, Bloomington IN</a:t>
            </a:r>
            <a:r>
              <a:rPr lang="en-US" dirty="0"/>
              <a:t> 47405 (2005): 69.</a:t>
            </a:r>
          </a:p>
        </p:txBody>
      </p:sp>
    </p:spTree>
    <p:extLst>
      <p:ext uri="{BB962C8B-B14F-4D97-AF65-F5344CB8AC3E}">
        <p14:creationId xmlns:p14="http://schemas.microsoft.com/office/powerpoint/2010/main" val="393767147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21F19-E28D-406B-9D8D-68D622B4A679}"/>
              </a:ext>
            </a:extLst>
          </p:cNvPr>
          <p:cNvSpPr>
            <a:spLocks noGrp="1"/>
          </p:cNvSpPr>
          <p:nvPr>
            <p:ph type="title"/>
          </p:nvPr>
        </p:nvSpPr>
        <p:spPr/>
        <p:txBody>
          <a:bodyPr/>
          <a:lstStyle/>
          <a:p>
            <a:r>
              <a:rPr lang="it-IT" dirty="0"/>
              <a:t>NOSQL storage: </a:t>
            </a:r>
            <a:r>
              <a:rPr lang="it-IT" dirty="0" err="1"/>
              <a:t>DynamoDB</a:t>
            </a:r>
            <a:endParaRPr lang="en-US" dirty="0"/>
          </a:p>
        </p:txBody>
      </p:sp>
      <p:pic>
        <p:nvPicPr>
          <p:cNvPr id="8" name="Content Placeholder 7" descr="Table&#10;&#10;Description automatically generated">
            <a:extLst>
              <a:ext uri="{FF2B5EF4-FFF2-40B4-BE49-F238E27FC236}">
                <a16:creationId xmlns:a16="http://schemas.microsoft.com/office/drawing/2014/main" id="{F640B2C9-6292-447C-9D1F-31616DFBB5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804" y="1700213"/>
            <a:ext cx="5940392" cy="4351337"/>
          </a:xfrm>
          <a:ln>
            <a:solidFill>
              <a:schemeClr val="tx1"/>
            </a:solidFill>
          </a:ln>
        </p:spPr>
      </p:pic>
      <p:sp>
        <p:nvSpPr>
          <p:cNvPr id="4" name="Footer Placeholder 3">
            <a:extLst>
              <a:ext uri="{FF2B5EF4-FFF2-40B4-BE49-F238E27FC236}">
                <a16:creationId xmlns:a16="http://schemas.microsoft.com/office/drawing/2014/main" id="{AC92A1EB-0043-4E72-A34B-22ED1331222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80C3FFF0-89A2-4000-9D90-2F18BCBEB192}"/>
              </a:ext>
            </a:extLst>
          </p:cNvPr>
          <p:cNvSpPr>
            <a:spLocks noGrp="1"/>
          </p:cNvSpPr>
          <p:nvPr>
            <p:ph type="sldNum" sz="quarter" idx="12"/>
          </p:nvPr>
        </p:nvSpPr>
        <p:spPr/>
        <p:txBody>
          <a:bodyPr/>
          <a:lstStyle/>
          <a:p>
            <a:fld id="{5DD6F1BA-2510-46FC-9346-AB1F3CA1593B}" type="slidenum">
              <a:rPr lang="it-IT" smtClean="0"/>
              <a:t>290</a:t>
            </a:fld>
            <a:endParaRPr lang="it-IT"/>
          </a:p>
        </p:txBody>
      </p:sp>
      <p:sp>
        <p:nvSpPr>
          <p:cNvPr id="6" name="Content Placeholder 5">
            <a:extLst>
              <a:ext uri="{FF2B5EF4-FFF2-40B4-BE49-F238E27FC236}">
                <a16:creationId xmlns:a16="http://schemas.microsoft.com/office/drawing/2014/main" id="{F599C40B-6134-40DA-BEDC-4C9B1FE07915}"/>
              </a:ext>
            </a:extLst>
          </p:cNvPr>
          <p:cNvSpPr>
            <a:spLocks noGrp="1"/>
          </p:cNvSpPr>
          <p:nvPr>
            <p:ph idx="13"/>
          </p:nvPr>
        </p:nvSpPr>
        <p:spPr/>
        <p:txBody>
          <a:bodyPr/>
          <a:lstStyle/>
          <a:p>
            <a:r>
              <a:rPr lang="en-US" dirty="0">
                <a:hlinkClick r:id="rId3"/>
              </a:rPr>
              <a:t>https://docs.aws.amazon.com/amazondynamodb/latest/developerguide/bp-gsi-overloading.html</a:t>
            </a:r>
            <a:r>
              <a:rPr lang="en-US" dirty="0"/>
              <a:t> </a:t>
            </a:r>
          </a:p>
        </p:txBody>
      </p:sp>
    </p:spTree>
    <p:extLst>
      <p:ext uri="{BB962C8B-B14F-4D97-AF65-F5344CB8AC3E}">
        <p14:creationId xmlns:p14="http://schemas.microsoft.com/office/powerpoint/2010/main" val="83153699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Secondary Indexes</a:t>
            </a:r>
          </a:p>
          <a:p>
            <a:pPr lvl="1"/>
            <a:r>
              <a:rPr lang="en-US" dirty="0"/>
              <a:t>One or more secondary indexes per table</a:t>
            </a:r>
          </a:p>
          <a:p>
            <a:pPr lvl="1"/>
            <a:r>
              <a:rPr lang="en-US" dirty="0"/>
              <a:t>Indexes are automatically maintained on add, update, or delete</a:t>
            </a:r>
            <a:endParaRPr lang="en-US" altLang="en-US" dirty="0"/>
          </a:p>
          <a:p>
            <a:pPr lvl="1"/>
            <a:r>
              <a:rPr lang="en-US" dirty="0"/>
              <a:t>Query data using an alternate key (additionally to queries against primary key)</a:t>
            </a:r>
          </a:p>
          <a:p>
            <a:r>
              <a:rPr lang="en-US" dirty="0"/>
              <a:t>Two types of indexes</a:t>
            </a:r>
          </a:p>
          <a:p>
            <a:pPr lvl="1"/>
            <a:r>
              <a:rPr lang="en-US" dirty="0"/>
              <a:t>Global secondary has partition and sort keys different from those on table</a:t>
            </a:r>
          </a:p>
          <a:p>
            <a:pPr lvl="1"/>
            <a:r>
              <a:rPr lang="en-US" dirty="0"/>
              <a:t>Local secondary has the same partition key but a different sort key</a:t>
            </a:r>
          </a:p>
          <a:p>
            <a:pPr lvl="1"/>
            <a:r>
              <a:rPr lang="en-US" dirty="0"/>
              <a:t>Each table has a limited quota of 20 global and 5 local indexes</a:t>
            </a:r>
          </a:p>
          <a:p>
            <a:r>
              <a:rPr lang="en-US" dirty="0"/>
              <a:t>How do we shape the schema?</a:t>
            </a:r>
          </a:p>
          <a:p>
            <a:pPr lvl="1"/>
            <a:r>
              <a:rPr lang="en-US" dirty="0">
                <a:hlinkClick r:id="rId2"/>
              </a:rPr>
              <a:t>https://cloud.google.com/bigtable/docs/schema-design</a:t>
            </a:r>
            <a:r>
              <a:rPr lang="en-US" dirty="0"/>
              <a:t> </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291</a:t>
            </a:fld>
            <a:endParaRPr lang="it-IT"/>
          </a:p>
        </p:txBody>
      </p:sp>
      <p:sp>
        <p:nvSpPr>
          <p:cNvPr id="9" name="Content Placeholder 8">
            <a:extLst>
              <a:ext uri="{FF2B5EF4-FFF2-40B4-BE49-F238E27FC236}">
                <a16:creationId xmlns:a16="http://schemas.microsoft.com/office/drawing/2014/main" id="{C6864087-401E-4F96-A069-1400B0C3C16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1612902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CC49A-3DED-4773-8AAA-2C2A36B3B0A3}"/>
              </a:ext>
            </a:extLst>
          </p:cNvPr>
          <p:cNvSpPr>
            <a:spLocks noGrp="1"/>
          </p:cNvSpPr>
          <p:nvPr>
            <p:ph idx="13"/>
          </p:nvPr>
        </p:nvSpPr>
        <p:spPr>
          <a:xfrm>
            <a:off x="838200" y="3446489"/>
            <a:ext cx="10515600" cy="2605348"/>
          </a:xfrm>
        </p:spPr>
        <p:txBody>
          <a:bodyPr/>
          <a:lstStyle/>
          <a:p>
            <a:r>
              <a:rPr lang="nb-NO" sz="1200" dirty="0"/>
              <a:t>$ aws dynamodb create-table \</a:t>
            </a:r>
          </a:p>
          <a:p>
            <a:r>
              <a:rPr lang="nb-NO" sz="1200" dirty="0"/>
              <a:t>    --table-name frequent-sales \</a:t>
            </a:r>
          </a:p>
          <a:p>
            <a:r>
              <a:rPr lang="nb-NO" sz="1200" dirty="0"/>
              <a:t>    --attribute-definitions AttributeName=dataset,AttributeType=S AttributeName=timestamp,AttributeType=S \</a:t>
            </a:r>
          </a:p>
          <a:p>
            <a:r>
              <a:rPr lang="nb-NO" sz="1200" dirty="0"/>
              <a:t>    --key-schema AttributeName=dataset,KeyType=HASH AttributeName=timestamp,KeyType=RANGE \</a:t>
            </a:r>
          </a:p>
          <a:p>
            <a:r>
              <a:rPr lang="nb-NO" sz="1200" dirty="0"/>
              <a:t>    --provisioned-throughput ReadCapacityUnits=1,WriteCapacityUnits=1</a:t>
            </a:r>
          </a:p>
          <a:p>
            <a:endParaRPr lang="en-US" sz="1200" dirty="0"/>
          </a:p>
          <a:p>
            <a:r>
              <a:rPr lang="nb-NO" sz="1200" dirty="0"/>
              <a:t>$ aws dynamodb list-tables</a:t>
            </a:r>
          </a:p>
          <a:p>
            <a:endParaRPr lang="nb-NO" sz="1200" dirty="0"/>
          </a:p>
          <a:p>
            <a:r>
              <a:rPr lang="en-US" sz="1200" dirty="0"/>
              <a:t>$ </a:t>
            </a:r>
            <a:r>
              <a:rPr lang="en-US" sz="1200" dirty="0" err="1"/>
              <a:t>aws</a:t>
            </a:r>
            <a:r>
              <a:rPr lang="en-US" sz="1200" dirty="0"/>
              <a:t> </a:t>
            </a:r>
            <a:r>
              <a:rPr lang="en-US" sz="1200" dirty="0" err="1"/>
              <a:t>dynamodb</a:t>
            </a:r>
            <a:r>
              <a:rPr lang="en-US" sz="1200" dirty="0"/>
              <a:t> delete-table --table-name </a:t>
            </a:r>
            <a:r>
              <a:rPr lang="nb-NO" sz="1200" dirty="0"/>
              <a:t>frequent-sales</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292</a:t>
            </a:fld>
            <a:endParaRPr lang="it-IT"/>
          </a:p>
        </p:txBody>
      </p:sp>
      <p:sp>
        <p:nvSpPr>
          <p:cNvPr id="12" name="Content Placeholder 11">
            <a:extLst>
              <a:ext uri="{FF2B5EF4-FFF2-40B4-BE49-F238E27FC236}">
                <a16:creationId xmlns:a16="http://schemas.microsoft.com/office/drawing/2014/main" id="{1CE35B54-02B0-4559-8433-0312EB2F5B59}"/>
              </a:ext>
            </a:extLst>
          </p:cNvPr>
          <p:cNvSpPr>
            <a:spLocks noGrp="1"/>
          </p:cNvSpPr>
          <p:nvPr>
            <p:ph idx="1"/>
          </p:nvPr>
        </p:nvSpPr>
        <p:spPr/>
        <p:txBody>
          <a:bodyPr/>
          <a:lstStyle/>
          <a:p>
            <a:r>
              <a:rPr lang="it-IT" dirty="0"/>
              <a:t>Create a </a:t>
            </a:r>
            <a:r>
              <a:rPr lang="it-IT" dirty="0" err="1"/>
              <a:t>table</a:t>
            </a:r>
            <a:r>
              <a:rPr lang="it-IT" dirty="0"/>
              <a:t> `</a:t>
            </a:r>
            <a:r>
              <a:rPr lang="it-IT" dirty="0" err="1"/>
              <a:t>frequent</a:t>
            </a:r>
            <a:r>
              <a:rPr lang="it-IT" dirty="0"/>
              <a:t>-sales` with a composite key</a:t>
            </a:r>
          </a:p>
          <a:p>
            <a:pPr lvl="1"/>
            <a:r>
              <a:rPr lang="it-IT" dirty="0"/>
              <a:t>`dataset`: </a:t>
            </a:r>
            <a:r>
              <a:rPr lang="it-IT" dirty="0" err="1"/>
              <a:t>String</a:t>
            </a:r>
            <a:endParaRPr lang="it-IT" dirty="0"/>
          </a:p>
          <a:p>
            <a:pPr lvl="1"/>
            <a:r>
              <a:rPr lang="it-IT" dirty="0"/>
              <a:t>`</a:t>
            </a:r>
            <a:r>
              <a:rPr lang="it-IT" dirty="0" err="1"/>
              <a:t>timestamp</a:t>
            </a:r>
            <a:r>
              <a:rPr lang="it-IT" dirty="0"/>
              <a:t>`: </a:t>
            </a:r>
            <a:r>
              <a:rPr lang="it-IT" dirty="0" err="1"/>
              <a:t>String</a:t>
            </a:r>
            <a:endParaRPr lang="en-US" dirty="0"/>
          </a:p>
        </p:txBody>
      </p:sp>
      <p:sp>
        <p:nvSpPr>
          <p:cNvPr id="13" name="Content Placeholder 12">
            <a:extLst>
              <a:ext uri="{FF2B5EF4-FFF2-40B4-BE49-F238E27FC236}">
                <a16:creationId xmlns:a16="http://schemas.microsoft.com/office/drawing/2014/main" id="{1B3D5D1C-542C-4451-844A-EDC8F0BD4E6C}"/>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373673678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CE59AE9-D978-4B06-8F74-CD71CCD2EA8B}"/>
              </a:ext>
            </a:extLst>
          </p:cNvPr>
          <p:cNvSpPr>
            <a:spLocks noGrp="1"/>
          </p:cNvSpPr>
          <p:nvPr>
            <p:ph type="title"/>
          </p:nvPr>
        </p:nvSpPr>
        <p:spPr/>
        <p:txBody>
          <a:bodyPr/>
          <a:lstStyle/>
          <a:p>
            <a:r>
              <a:rPr lang="it-IT" dirty="0"/>
              <a:t>NOSQL storage: </a:t>
            </a:r>
            <a:r>
              <a:rPr lang="it-IT" dirty="0" err="1"/>
              <a:t>DynamoDB</a:t>
            </a:r>
            <a:endParaRPr lang="en-US" dirty="0"/>
          </a:p>
        </p:txBody>
      </p:sp>
      <p:sp>
        <p:nvSpPr>
          <p:cNvPr id="13" name="Content Placeholder 12">
            <a:extLst>
              <a:ext uri="{FF2B5EF4-FFF2-40B4-BE49-F238E27FC236}">
                <a16:creationId xmlns:a16="http://schemas.microsoft.com/office/drawing/2014/main" id="{4B73C46E-0832-4E4E-9AA7-7F47EC5C5CA7}"/>
              </a:ext>
            </a:extLst>
          </p:cNvPr>
          <p:cNvSpPr>
            <a:spLocks noGrp="1"/>
          </p:cNvSpPr>
          <p:nvPr>
            <p:ph idx="1"/>
          </p:nvPr>
        </p:nvSpPr>
        <p:spPr/>
        <p:txBody>
          <a:bodyPr/>
          <a:lstStyle/>
          <a:p>
            <a:r>
              <a:rPr lang="en-US" dirty="0"/>
              <a:t>Reading data from DynamoDB might not reflect the results of a recent write</a:t>
            </a:r>
          </a:p>
          <a:p>
            <a:endParaRPr lang="en-US" dirty="0"/>
          </a:p>
          <a:p>
            <a:r>
              <a:rPr lang="en-US" dirty="0"/>
              <a:t>Eventually Consistent Reads (default)</a:t>
            </a:r>
          </a:p>
          <a:p>
            <a:pPr lvl="1"/>
            <a:r>
              <a:rPr lang="en-US" dirty="0"/>
              <a:t>Response might include stale data</a:t>
            </a:r>
          </a:p>
          <a:p>
            <a:pPr lvl="1"/>
            <a:r>
              <a:rPr lang="en-US" dirty="0"/>
              <a:t>After short time, the response should return the latest data</a:t>
            </a:r>
          </a:p>
          <a:p>
            <a:r>
              <a:rPr lang="en-US" dirty="0"/>
              <a:t>Strongly Consistent Reads</a:t>
            </a:r>
          </a:p>
          <a:p>
            <a:pPr lvl="1"/>
            <a:r>
              <a:rPr lang="en-US" dirty="0"/>
              <a:t>Response includes the most up-to-date data</a:t>
            </a:r>
          </a:p>
          <a:p>
            <a:pPr lvl="1"/>
            <a:r>
              <a:rPr lang="en-US" dirty="0"/>
              <a:t>A strongly consistent read might not be available if there is a network delay or outage</a:t>
            </a:r>
          </a:p>
          <a:p>
            <a:pPr lvl="2"/>
            <a:r>
              <a:rPr lang="en-US" dirty="0"/>
              <a:t>In this case, DynamoDB may return a server error (HTTP 500)</a:t>
            </a:r>
          </a:p>
          <a:p>
            <a:pPr lvl="1"/>
            <a:r>
              <a:rPr lang="en-US" dirty="0"/>
              <a:t>Strongly consistent reads may have higher latency than eventually consistent reads</a:t>
            </a:r>
          </a:p>
          <a:p>
            <a:pPr lvl="1"/>
            <a:r>
              <a:rPr lang="en-US" dirty="0"/>
              <a:t>Strongly consistent reads are not supported on global secondary indexes</a:t>
            </a:r>
          </a:p>
        </p:txBody>
      </p:sp>
      <p:sp>
        <p:nvSpPr>
          <p:cNvPr id="4" name="Footer Placeholder 3">
            <a:extLst>
              <a:ext uri="{FF2B5EF4-FFF2-40B4-BE49-F238E27FC236}">
                <a16:creationId xmlns:a16="http://schemas.microsoft.com/office/drawing/2014/main" id="{273D36CE-ABE7-452C-9460-3536684FCDA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F34DA9A4-16B1-47DE-88A1-B809CE98A36E}"/>
              </a:ext>
            </a:extLst>
          </p:cNvPr>
          <p:cNvSpPr>
            <a:spLocks noGrp="1"/>
          </p:cNvSpPr>
          <p:nvPr>
            <p:ph type="sldNum" sz="quarter" idx="12"/>
          </p:nvPr>
        </p:nvSpPr>
        <p:spPr/>
        <p:txBody>
          <a:bodyPr/>
          <a:lstStyle/>
          <a:p>
            <a:fld id="{5DD6F1BA-2510-46FC-9346-AB1F3CA1593B}" type="slidenum">
              <a:rPr lang="it-IT" smtClean="0"/>
              <a:t>293</a:t>
            </a:fld>
            <a:endParaRPr lang="it-IT"/>
          </a:p>
        </p:txBody>
      </p:sp>
      <p:sp>
        <p:nvSpPr>
          <p:cNvPr id="14" name="Content Placeholder 13">
            <a:extLst>
              <a:ext uri="{FF2B5EF4-FFF2-40B4-BE49-F238E27FC236}">
                <a16:creationId xmlns:a16="http://schemas.microsoft.com/office/drawing/2014/main" id="{AC4EF93E-4507-44C2-9191-C095045DF05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69555422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9C2B-9D84-4655-BA93-7029455B713D}"/>
              </a:ext>
            </a:extLst>
          </p:cNvPr>
          <p:cNvSpPr>
            <a:spLocks noGrp="1"/>
          </p:cNvSpPr>
          <p:nvPr>
            <p:ph type="title"/>
          </p:nvPr>
        </p:nvSpPr>
        <p:spPr/>
        <p:txBody>
          <a:bodyPr/>
          <a:lstStyle/>
          <a:p>
            <a:r>
              <a:rPr lang="it-IT" dirty="0"/>
              <a:t>NOSQL storage: </a:t>
            </a:r>
            <a:r>
              <a:rPr lang="it-IT" dirty="0" err="1"/>
              <a:t>DynamoDB</a:t>
            </a:r>
            <a:endParaRPr lang="en-US" dirty="0"/>
          </a:p>
        </p:txBody>
      </p:sp>
      <p:sp>
        <p:nvSpPr>
          <p:cNvPr id="3" name="Content Placeholder 2">
            <a:extLst>
              <a:ext uri="{FF2B5EF4-FFF2-40B4-BE49-F238E27FC236}">
                <a16:creationId xmlns:a16="http://schemas.microsoft.com/office/drawing/2014/main" id="{C90B8D4F-1D80-48C0-A17C-D0A063ACDA30}"/>
              </a:ext>
            </a:extLst>
          </p:cNvPr>
          <p:cNvSpPr>
            <a:spLocks noGrp="1"/>
          </p:cNvSpPr>
          <p:nvPr>
            <p:ph idx="1"/>
          </p:nvPr>
        </p:nvSpPr>
        <p:spPr/>
        <p:txBody>
          <a:bodyPr/>
          <a:lstStyle/>
          <a:p>
            <a:r>
              <a:rPr lang="en-US" dirty="0"/>
              <a:t>Provisioned mode: specify the #reads and #writes per second</a:t>
            </a:r>
          </a:p>
          <a:p>
            <a:pPr lvl="1"/>
            <a:r>
              <a:rPr lang="en-US" dirty="0"/>
              <a:t>You have predictable application traffic or traffic ramps gradually   </a:t>
            </a:r>
          </a:p>
          <a:p>
            <a:pPr lvl="1"/>
            <a:r>
              <a:rPr lang="en-US" dirty="0"/>
              <a:t>You can forecast capacity requirements to control costs</a:t>
            </a:r>
          </a:p>
          <a:p>
            <a:r>
              <a:rPr lang="en-US" dirty="0"/>
              <a:t>One read capacity unit</a:t>
            </a:r>
          </a:p>
          <a:p>
            <a:pPr lvl="1"/>
            <a:r>
              <a:rPr lang="en-US" dirty="0"/>
              <a:t>One strongly consistent read per second, two eventually consistent reads per second</a:t>
            </a:r>
          </a:p>
          <a:p>
            <a:pPr lvl="1"/>
            <a:r>
              <a:rPr lang="en-US" dirty="0"/>
              <a:t>RCUs also depend on the item size (a read is up to 4 KB in size), if item size is 8 KB</a:t>
            </a:r>
          </a:p>
          <a:p>
            <a:pPr lvl="2"/>
            <a:r>
              <a:rPr lang="en-US" dirty="0"/>
              <a:t>2 RCUs to sustain one strongly consistent read per second</a:t>
            </a:r>
          </a:p>
          <a:p>
            <a:pPr lvl="2"/>
            <a:r>
              <a:rPr lang="en-US" dirty="0"/>
              <a:t>1 RCU if you choose eventually consistent reads</a:t>
            </a:r>
          </a:p>
          <a:p>
            <a:r>
              <a:rPr lang="en-US" dirty="0"/>
              <a:t>One write capacity unit represents one write per second for an item up to 1 KB in size</a:t>
            </a:r>
          </a:p>
        </p:txBody>
      </p:sp>
      <p:sp>
        <p:nvSpPr>
          <p:cNvPr id="4" name="Footer Placeholder 3">
            <a:extLst>
              <a:ext uri="{FF2B5EF4-FFF2-40B4-BE49-F238E27FC236}">
                <a16:creationId xmlns:a16="http://schemas.microsoft.com/office/drawing/2014/main" id="{B6ED01D8-34C7-45AE-8851-55D2BA32BB2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B6BA1330-658F-4AA3-B264-A39C3EF63854}"/>
              </a:ext>
            </a:extLst>
          </p:cNvPr>
          <p:cNvSpPr>
            <a:spLocks noGrp="1"/>
          </p:cNvSpPr>
          <p:nvPr>
            <p:ph type="sldNum" sz="quarter" idx="12"/>
          </p:nvPr>
        </p:nvSpPr>
        <p:spPr/>
        <p:txBody>
          <a:bodyPr/>
          <a:lstStyle/>
          <a:p>
            <a:fld id="{5DD6F1BA-2510-46FC-9346-AB1F3CA1593B}" type="slidenum">
              <a:rPr lang="it-IT" smtClean="0"/>
              <a:t>294</a:t>
            </a:fld>
            <a:endParaRPr lang="it-IT"/>
          </a:p>
        </p:txBody>
      </p:sp>
      <p:sp>
        <p:nvSpPr>
          <p:cNvPr id="6" name="Content Placeholder 5">
            <a:extLst>
              <a:ext uri="{FF2B5EF4-FFF2-40B4-BE49-F238E27FC236}">
                <a16:creationId xmlns:a16="http://schemas.microsoft.com/office/drawing/2014/main" id="{9AF5C239-698B-4337-AE5E-F4461C7F109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94190823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708B25E-4D13-474E-87A8-E8D5DA58C490}"/>
              </a:ext>
            </a:extLst>
          </p:cNvPr>
          <p:cNvSpPr>
            <a:spLocks noGrp="1"/>
          </p:cNvSpPr>
          <p:nvPr>
            <p:ph idx="13"/>
          </p:nvPr>
        </p:nvSpPr>
        <p:spPr/>
        <p:txBody>
          <a:bodyPr/>
          <a:lstStyle/>
          <a:p>
            <a:r>
              <a:rPr lang="en-US" dirty="0"/>
              <a:t>$ </a:t>
            </a:r>
            <a:r>
              <a:rPr lang="en-US" dirty="0" err="1"/>
              <a:t>aws</a:t>
            </a:r>
            <a:r>
              <a:rPr lang="en-US" dirty="0"/>
              <a:t> </a:t>
            </a:r>
            <a:r>
              <a:rPr lang="en-US" dirty="0" err="1"/>
              <a:t>dynamodb</a:t>
            </a:r>
            <a:r>
              <a:rPr lang="en-US" dirty="0"/>
              <a:t> put-item</a:t>
            </a:r>
            <a:br>
              <a:rPr lang="en-US" dirty="0"/>
            </a:br>
            <a:r>
              <a:rPr lang="en-US" dirty="0"/>
              <a:t>    --table-name frequent-sales</a:t>
            </a:r>
            <a:br>
              <a:rPr lang="en-US" dirty="0"/>
            </a:br>
            <a:r>
              <a:rPr lang="en-US" dirty="0"/>
              <a:t>    --item '{"dataset": {"S": "sales"}, "timestamp": {"S": "1611226870"}, "bar": {"S": "</a:t>
            </a:r>
            <a:r>
              <a:rPr lang="en-US" dirty="0" err="1"/>
              <a:t>foobar</a:t>
            </a:r>
            <a:r>
              <a:rPr lang="en-US" dirty="0"/>
              <a:t>"}}'</a:t>
            </a:r>
          </a:p>
          <a:p>
            <a:endParaRPr lang="en-US" dirty="0"/>
          </a:p>
          <a:p>
            <a:r>
              <a:rPr lang="en-US" dirty="0"/>
              <a:t>$ </a:t>
            </a:r>
            <a:r>
              <a:rPr lang="en-US" dirty="0" err="1"/>
              <a:t>aws</a:t>
            </a:r>
            <a:r>
              <a:rPr lang="en-US" dirty="0"/>
              <a:t> </a:t>
            </a:r>
            <a:r>
              <a:rPr lang="en-US" dirty="0" err="1"/>
              <a:t>dynamodb</a:t>
            </a:r>
            <a:r>
              <a:rPr lang="en-US" dirty="0"/>
              <a:t> query</a:t>
            </a:r>
            <a:br>
              <a:rPr lang="en-US" dirty="0"/>
            </a:br>
            <a:r>
              <a:rPr lang="en-US" dirty="0"/>
              <a:t>    --table-name frequent-sales</a:t>
            </a:r>
            <a:br>
              <a:rPr lang="en-US" dirty="0"/>
            </a:br>
            <a:r>
              <a:rPr lang="en-US" dirty="0"/>
              <a:t>    --key-condition-expression "dataset = :n" </a:t>
            </a:r>
            <a:br>
              <a:rPr lang="en-US" dirty="0"/>
            </a:br>
            <a:r>
              <a:rPr lang="en-US" dirty="0"/>
              <a:t>    --expression-attribute-values '{":n":{"</a:t>
            </a:r>
            <a:r>
              <a:rPr lang="en-US" dirty="0" err="1"/>
              <a:t>S":"sales</a:t>
            </a:r>
            <a:r>
              <a:rPr lang="en-US" dirty="0"/>
              <a:t>"}}'</a:t>
            </a:r>
          </a:p>
        </p:txBody>
      </p:sp>
      <p:sp>
        <p:nvSpPr>
          <p:cNvPr id="10" name="Title 9">
            <a:extLst>
              <a:ext uri="{FF2B5EF4-FFF2-40B4-BE49-F238E27FC236}">
                <a16:creationId xmlns:a16="http://schemas.microsoft.com/office/drawing/2014/main" id="{F1DC3B0E-F67B-4DE5-BD3B-EBAF62F0CBD6}"/>
              </a:ext>
            </a:extLst>
          </p:cNvPr>
          <p:cNvSpPr>
            <a:spLocks noGrp="1"/>
          </p:cNvSpPr>
          <p:nvPr>
            <p:ph type="title"/>
          </p:nvPr>
        </p:nvSpPr>
        <p:spPr/>
        <p:txBody>
          <a:bodyPr/>
          <a:lstStyle/>
          <a:p>
            <a:r>
              <a:rPr lang="it-IT" dirty="0"/>
              <a:t>NOSQL storage: </a:t>
            </a:r>
            <a:r>
              <a:rPr lang="it-IT" dirty="0" err="1"/>
              <a:t>DynamoDB</a:t>
            </a:r>
            <a:endParaRPr lang="en-US" dirty="0"/>
          </a:p>
        </p:txBody>
      </p:sp>
      <p:sp>
        <p:nvSpPr>
          <p:cNvPr id="4" name="Footer Placeholder 3">
            <a:extLst>
              <a:ext uri="{FF2B5EF4-FFF2-40B4-BE49-F238E27FC236}">
                <a16:creationId xmlns:a16="http://schemas.microsoft.com/office/drawing/2014/main" id="{FB272FA6-EA3C-4DA1-A76D-33A9E1D433D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FFF3C5A2-9596-4C84-B8B1-773040EDF06B}"/>
              </a:ext>
            </a:extLst>
          </p:cNvPr>
          <p:cNvSpPr>
            <a:spLocks noGrp="1"/>
          </p:cNvSpPr>
          <p:nvPr>
            <p:ph type="sldNum" sz="quarter" idx="12"/>
          </p:nvPr>
        </p:nvSpPr>
        <p:spPr/>
        <p:txBody>
          <a:bodyPr/>
          <a:lstStyle/>
          <a:p>
            <a:fld id="{5DD6F1BA-2510-46FC-9346-AB1F3CA1593B}" type="slidenum">
              <a:rPr lang="it-IT" smtClean="0"/>
              <a:t>295</a:t>
            </a:fld>
            <a:endParaRPr lang="it-IT"/>
          </a:p>
        </p:txBody>
      </p:sp>
      <p:sp>
        <p:nvSpPr>
          <p:cNvPr id="11" name="Content Placeholder 10">
            <a:extLst>
              <a:ext uri="{FF2B5EF4-FFF2-40B4-BE49-F238E27FC236}">
                <a16:creationId xmlns:a16="http://schemas.microsoft.com/office/drawing/2014/main" id="{068D41E7-B259-4397-BF40-11ABC077D236}"/>
              </a:ext>
            </a:extLst>
          </p:cNvPr>
          <p:cNvSpPr>
            <a:spLocks noGrp="1"/>
          </p:cNvSpPr>
          <p:nvPr>
            <p:ph idx="1"/>
          </p:nvPr>
        </p:nvSpPr>
        <p:spPr/>
        <p:txBody>
          <a:bodyPr/>
          <a:lstStyle/>
          <a:p>
            <a:r>
              <a:rPr lang="it-IT" dirty="0"/>
              <a:t>Put a new item and </a:t>
            </a:r>
            <a:r>
              <a:rPr lang="it-IT" dirty="0" err="1"/>
              <a:t>get</a:t>
            </a:r>
            <a:r>
              <a:rPr lang="it-IT" dirty="0"/>
              <a:t> </a:t>
            </a:r>
            <a:r>
              <a:rPr lang="it-IT" dirty="0" err="1"/>
              <a:t>it</a:t>
            </a:r>
            <a:r>
              <a:rPr lang="it-IT" dirty="0"/>
              <a:t> back </a:t>
            </a:r>
            <a:endParaRPr lang="en-US" dirty="0"/>
          </a:p>
        </p:txBody>
      </p:sp>
      <p:sp>
        <p:nvSpPr>
          <p:cNvPr id="13" name="Content Placeholder 12">
            <a:extLst>
              <a:ext uri="{FF2B5EF4-FFF2-40B4-BE49-F238E27FC236}">
                <a16:creationId xmlns:a16="http://schemas.microsoft.com/office/drawing/2014/main" id="{20487C13-0488-4816-80E4-27C8E5AD56A3}"/>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4974583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Lambda: create a </a:t>
            </a:r>
            <a:r>
              <a:rPr lang="it-IT" dirty="0" err="1"/>
              <a:t>function</a:t>
            </a:r>
            <a:endParaRPr lang="en-US" dirty="0"/>
          </a:p>
        </p:txBody>
      </p:sp>
      <p:pic>
        <p:nvPicPr>
          <p:cNvPr id="13" name="Content Placeholder 12">
            <a:extLst>
              <a:ext uri="{FF2B5EF4-FFF2-40B4-BE49-F238E27FC236}">
                <a16:creationId xmlns:a16="http://schemas.microsoft.com/office/drawing/2014/main" id="{C8C2C5C2-0491-449E-A5FD-96B005E213CB}"/>
              </a:ext>
            </a:extLst>
          </p:cNvPr>
          <p:cNvPicPr>
            <a:picLocks noGrp="1" noChangeAspect="1"/>
          </p:cNvPicPr>
          <p:nvPr>
            <p:ph idx="1"/>
          </p:nvPr>
        </p:nvPicPr>
        <p:blipFill>
          <a:blip r:embed="rId2"/>
          <a:stretch>
            <a:fillRect/>
          </a:stretch>
        </p:blipFill>
        <p:spPr>
          <a:xfrm>
            <a:off x="838200" y="2272566"/>
            <a:ext cx="10515600" cy="320663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296</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dirty="0">
                <a:hlinkClick r:id="rId3"/>
              </a:rPr>
              <a:t>https://console.aws.amazon.com/lambda/home?region=us-east-1#/functions</a:t>
            </a:r>
            <a:r>
              <a:rPr lang="en-US" dirty="0"/>
              <a:t> </a:t>
            </a:r>
          </a:p>
        </p:txBody>
      </p:sp>
    </p:spTree>
    <p:extLst>
      <p:ext uri="{BB962C8B-B14F-4D97-AF65-F5344CB8AC3E}">
        <p14:creationId xmlns:p14="http://schemas.microsoft.com/office/powerpoint/2010/main" val="303131384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dirty="0"/>
              <a:t>Lambda: attaching a role</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en-US" smtClean="0"/>
              <a:pPr/>
              <a:t>297</a:t>
            </a:fld>
            <a:endParaRPr lang="en-US"/>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endParaRPr lang="en-US" dirty="0"/>
          </a:p>
        </p:txBody>
      </p:sp>
      <p:pic>
        <p:nvPicPr>
          <p:cNvPr id="12" name="Content Placeholder 11">
            <a:extLst>
              <a:ext uri="{FF2B5EF4-FFF2-40B4-BE49-F238E27FC236}">
                <a16:creationId xmlns:a16="http://schemas.microsoft.com/office/drawing/2014/main" id="{309834C4-5132-48E4-B7C5-6A19F8EB197E}"/>
              </a:ext>
            </a:extLst>
          </p:cNvPr>
          <p:cNvPicPr>
            <a:picLocks noGrp="1" noChangeAspect="1"/>
          </p:cNvPicPr>
          <p:nvPr>
            <p:ph idx="1"/>
          </p:nvPr>
        </p:nvPicPr>
        <p:blipFill>
          <a:blip r:embed="rId2"/>
          <a:stretch>
            <a:fillRect/>
          </a:stretch>
        </p:blipFill>
        <p:spPr>
          <a:xfrm>
            <a:off x="3366329" y="1700213"/>
            <a:ext cx="5459341" cy="43513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6001081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AE9C-5492-438E-8BCA-D3ADF8D1D2F0}"/>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AEEA6466-EFDA-4D76-9532-C22AD5166B8F}"/>
              </a:ext>
            </a:extLst>
          </p:cNvPr>
          <p:cNvPicPr>
            <a:picLocks noGrp="1" noChangeAspect="1"/>
          </p:cNvPicPr>
          <p:nvPr>
            <p:ph idx="1"/>
          </p:nvPr>
        </p:nvPicPr>
        <p:blipFill>
          <a:blip r:embed="rId2"/>
          <a:stretch>
            <a:fillRect/>
          </a:stretch>
        </p:blipFill>
        <p:spPr>
          <a:xfrm>
            <a:off x="2632553" y="1700213"/>
            <a:ext cx="69268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8A8225D-D79E-49CA-A685-252623C5E05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352A64C-1222-4C8F-9249-93B8407673B9}"/>
              </a:ext>
            </a:extLst>
          </p:cNvPr>
          <p:cNvSpPr>
            <a:spLocks noGrp="1"/>
          </p:cNvSpPr>
          <p:nvPr>
            <p:ph type="sldNum" sz="quarter" idx="12"/>
          </p:nvPr>
        </p:nvSpPr>
        <p:spPr/>
        <p:txBody>
          <a:bodyPr/>
          <a:lstStyle/>
          <a:p>
            <a:fld id="{5DD6F1BA-2510-46FC-9346-AB1F3CA1593B}" type="slidenum">
              <a:rPr lang="it-IT" smtClean="0"/>
              <a:t>298</a:t>
            </a:fld>
            <a:endParaRPr lang="it-IT"/>
          </a:p>
        </p:txBody>
      </p:sp>
      <p:sp>
        <p:nvSpPr>
          <p:cNvPr id="6" name="Content Placeholder 5">
            <a:extLst>
              <a:ext uri="{FF2B5EF4-FFF2-40B4-BE49-F238E27FC236}">
                <a16:creationId xmlns:a16="http://schemas.microsoft.com/office/drawing/2014/main" id="{D42D68C5-B38E-43DB-9DEF-2571D68CE48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3832182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5401D-092A-456A-B3C4-BF4AC4ADB0B0}"/>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AA9E7F3D-AABB-4685-AD77-367081F50107}"/>
              </a:ext>
            </a:extLst>
          </p:cNvPr>
          <p:cNvPicPr>
            <a:picLocks noGrp="1" noChangeAspect="1"/>
          </p:cNvPicPr>
          <p:nvPr>
            <p:ph idx="1"/>
          </p:nvPr>
        </p:nvPicPr>
        <p:blipFill>
          <a:blip r:embed="rId2"/>
          <a:stretch>
            <a:fillRect/>
          </a:stretch>
        </p:blipFill>
        <p:spPr>
          <a:xfrm>
            <a:off x="1802903" y="1700213"/>
            <a:ext cx="85861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E6A5F8C-6E6C-4720-B7BE-E8ED560FF21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7728336-4DB4-43C6-8332-93140F6DA836}"/>
              </a:ext>
            </a:extLst>
          </p:cNvPr>
          <p:cNvSpPr>
            <a:spLocks noGrp="1"/>
          </p:cNvSpPr>
          <p:nvPr>
            <p:ph type="sldNum" sz="quarter" idx="12"/>
          </p:nvPr>
        </p:nvSpPr>
        <p:spPr/>
        <p:txBody>
          <a:bodyPr/>
          <a:lstStyle/>
          <a:p>
            <a:fld id="{5DD6F1BA-2510-46FC-9346-AB1F3CA1593B}" type="slidenum">
              <a:rPr lang="it-IT" smtClean="0"/>
              <a:t>299</a:t>
            </a:fld>
            <a:endParaRPr lang="it-IT"/>
          </a:p>
        </p:txBody>
      </p:sp>
      <p:sp>
        <p:nvSpPr>
          <p:cNvPr id="6" name="Content Placeholder 5">
            <a:extLst>
              <a:ext uri="{FF2B5EF4-FFF2-40B4-BE49-F238E27FC236}">
                <a16:creationId xmlns:a16="http://schemas.microsoft.com/office/drawing/2014/main" id="{C3634D39-7F12-4814-A8AD-ED6E205F7C4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14301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dirty="0"/>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dirty="0"/>
              <a:t>Handling data pipelines in the Cloud</a:t>
            </a:r>
          </a:p>
          <a:p>
            <a:pPr lvl="1"/>
            <a:r>
              <a:rPr lang="en-US" dirty="0"/>
              <a:t>Introduction to data platforms: shifting from databases to well-integrated data ecosystems</a:t>
            </a:r>
          </a:p>
          <a:p>
            <a:pPr lvl="1"/>
            <a:r>
              <a:rPr lang="en-US" dirty="0"/>
              <a:t>Definition of cloud and taxonomy of cloud services</a:t>
            </a:r>
          </a:p>
          <a:p>
            <a:pPr lvl="1"/>
            <a:r>
              <a:rPr lang="en-US" dirty="0"/>
              <a:t>Introduction to the most relevant Cloud Platforms</a:t>
            </a:r>
          </a:p>
          <a:p>
            <a:pPr lvl="1"/>
            <a:r>
              <a:rPr lang="en-US" dirty="0"/>
              <a:t>Introduction to the billing models that lay behind Cloud Computing services</a:t>
            </a:r>
          </a:p>
          <a:p>
            <a:pPr lvl="1"/>
            <a:r>
              <a:rPr lang="en-US" dirty="0"/>
              <a:t>Cluster migration: on-premises vs on-cloud</a:t>
            </a:r>
          </a:p>
          <a:p>
            <a:pPr lvl="1"/>
            <a:r>
              <a:rPr lang="en-US" dirty="0"/>
              <a:t>Real case studies</a:t>
            </a:r>
          </a:p>
          <a:p>
            <a:r>
              <a:rPr lang="en-US" dirty="0"/>
              <a:t>Seminars by companies working with cloud and big data platforms</a:t>
            </a:r>
          </a:p>
          <a:p>
            <a:r>
              <a:rPr lang="en-US" dirty="0"/>
              <a:t>Connecting the dots</a:t>
            </a:r>
          </a:p>
          <a:p>
            <a:pPr lvl="1"/>
            <a:r>
              <a:rPr lang="en-US" dirty="0"/>
              <a:t>Information systems, BI, data mining, big data, and machine learning</a:t>
            </a:r>
          </a:p>
          <a:p>
            <a:endParaRPr lang="en-US" dirty="0"/>
          </a:p>
          <a:p>
            <a:r>
              <a:rPr lang="en-US" dirty="0"/>
              <a:t>… all these points will be part of the oral examination! :) </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en-US" smtClean="0"/>
              <a:pPr/>
              <a:t>3</a:t>
            </a:fld>
            <a:endParaRPr lang="en-US" dirty="0"/>
          </a:p>
        </p:txBody>
      </p:sp>
      <p:sp>
        <p:nvSpPr>
          <p:cNvPr id="10" name="Segnaposto contenuto 9">
            <a:extLst>
              <a:ext uri="{FF2B5EF4-FFF2-40B4-BE49-F238E27FC236}">
                <a16:creationId xmlns:a16="http://schemas.microsoft.com/office/drawing/2014/main" id="{87EF238E-B04C-DBF1-0E55-2DE2D36CCCB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57839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sz="half" idx="1"/>
          </p:nvPr>
        </p:nvSpPr>
        <p:spPr/>
        <p:txBody>
          <a:bodyPr/>
          <a:lstStyle/>
          <a:p>
            <a:r>
              <a:rPr lang="en-US" dirty="0"/>
              <a:t>Astronomers are creating an international Virtual Observatory </a:t>
            </a:r>
          </a:p>
          <a:p>
            <a:pPr lvl="1"/>
            <a:r>
              <a:rPr lang="en-US" dirty="0"/>
              <a:t>A </a:t>
            </a:r>
            <a:r>
              <a:rPr lang="en-US" dirty="0">
                <a:solidFill>
                  <a:srgbClr val="FF5050"/>
                </a:solidFill>
              </a:rPr>
              <a:t>federation</a:t>
            </a:r>
            <a:r>
              <a:rPr lang="en-US" dirty="0"/>
              <a:t> of all the world significant astronomical </a:t>
            </a:r>
            <a:r>
              <a:rPr lang="en-US" dirty="0">
                <a:solidFill>
                  <a:srgbClr val="FF5050"/>
                </a:solidFill>
              </a:rPr>
              <a:t>data</a:t>
            </a:r>
            <a:r>
              <a:rPr lang="en-US" dirty="0"/>
              <a:t> </a:t>
            </a:r>
            <a:r>
              <a:rPr lang="en-US" dirty="0">
                <a:solidFill>
                  <a:srgbClr val="FF5050"/>
                </a:solidFill>
              </a:rPr>
              <a:t>resources</a:t>
            </a:r>
            <a:r>
              <a:rPr lang="en-US" dirty="0"/>
              <a:t> coupled with </a:t>
            </a:r>
            <a:r>
              <a:rPr lang="en-US" dirty="0">
                <a:solidFill>
                  <a:srgbClr val="FF5050"/>
                </a:solidFill>
              </a:rPr>
              <a:t>provision of the computational resources </a:t>
            </a:r>
            <a:r>
              <a:rPr lang="en-US" dirty="0"/>
              <a:t>needed to exploit the data scientifically</a:t>
            </a:r>
          </a:p>
          <a:p>
            <a:pPr lvl="1"/>
            <a:r>
              <a:rPr lang="en-US" dirty="0"/>
              <a:t>Astronomy changed from being an individualistic to a </a:t>
            </a:r>
            <a:r>
              <a:rPr lang="en-US" dirty="0">
                <a:solidFill>
                  <a:srgbClr val="FF5050"/>
                </a:solidFill>
              </a:rPr>
              <a:t>collective enterprise</a:t>
            </a:r>
          </a:p>
          <a:p>
            <a:pPr lvl="1"/>
            <a:r>
              <a:rPr lang="en-US" dirty="0"/>
              <a:t>Telescope time is devoted/allocated to systematic sky surveys and analysis is performed using data from the archives</a:t>
            </a:r>
          </a:p>
          <a:p>
            <a:pPr lvl="1"/>
            <a:r>
              <a:rPr lang="en-US" dirty="0"/>
              <a:t>Astronomers are </a:t>
            </a:r>
            <a:r>
              <a:rPr lang="en-US" dirty="0">
                <a:solidFill>
                  <a:srgbClr val="FF5050"/>
                </a:solidFill>
              </a:rPr>
              <a:t>increasingly relying on data that they did not take themselves</a:t>
            </a:r>
          </a:p>
          <a:p>
            <a:pPr lvl="1"/>
            <a:r>
              <a:rPr lang="en-US" dirty="0"/>
              <a:t>Raw data bear </a:t>
            </a:r>
            <a:r>
              <a:rPr lang="en-US" dirty="0">
                <a:solidFill>
                  <a:srgbClr val="FF5050"/>
                </a:solidFill>
              </a:rPr>
              <a:t>many instrumental signatures that must be removed </a:t>
            </a:r>
            <a:r>
              <a:rPr lang="en-US" dirty="0"/>
              <a:t>in the process of generating data products</a:t>
            </a:r>
          </a:p>
        </p:txBody>
      </p:sp>
      <p:pic>
        <p:nvPicPr>
          <p:cNvPr id="9" name="Segnaposto contenuto 8">
            <a:extLst>
              <a:ext uri="{FF2B5EF4-FFF2-40B4-BE49-F238E27FC236}">
                <a16:creationId xmlns:a16="http://schemas.microsoft.com/office/drawing/2014/main" id="{1A6259B4-1960-441F-B3A4-CB46B70CCE2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90140"/>
            <a:ext cx="5181600" cy="3222307"/>
          </a:xfrm>
        </p:spPr>
      </p:pic>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30</a:t>
            </a:fld>
            <a:endParaRPr lang="it-IT"/>
          </a:p>
        </p:txBody>
      </p:sp>
      <p:sp>
        <p:nvSpPr>
          <p:cNvPr id="7" name="Segnaposto contenuto 6">
            <a:extLst>
              <a:ext uri="{FF2B5EF4-FFF2-40B4-BE49-F238E27FC236}">
                <a16:creationId xmlns:a16="http://schemas.microsoft.com/office/drawing/2014/main" id="{19C412CC-5CAA-4E88-A2B2-F5EFD386BDF9}"/>
              </a:ext>
            </a:extLst>
          </p:cNvPr>
          <p:cNvSpPr>
            <a:spLocks noGrp="1"/>
          </p:cNvSpPr>
          <p:nvPr>
            <p:ph idx="13"/>
          </p:nvPr>
        </p:nvSpPr>
        <p:spPr>
          <a:xfrm>
            <a:off x="838200" y="6241125"/>
            <a:ext cx="10515600" cy="365125"/>
          </a:xfrm>
        </p:spPr>
        <p:txBody>
          <a:bodyPr/>
          <a:lstStyle/>
          <a:p>
            <a:r>
              <a:rPr lang="en-US" dirty="0"/>
              <a:t>Mann, Bob. "Some data derivation and provenance issues in astronomy." </a:t>
            </a:r>
            <a:r>
              <a:rPr lang="en-US" i="1" dirty="0"/>
              <a:t>Workshop on Data Derivation and Provenance, Chicago</a:t>
            </a:r>
            <a:r>
              <a:rPr lang="en-US" dirty="0"/>
              <a:t>. 2002.</a:t>
            </a:r>
            <a:br>
              <a:rPr lang="en-US" dirty="0"/>
            </a:br>
            <a:r>
              <a:rPr lang="en-US" dirty="0">
                <a:hlinkClick r:id="rId3"/>
              </a:rPr>
              <a:t>https://www.esa.int/Science_Exploration/Space_Science/Webb/Webb_inspects_the_heart_of_the_Phantom_Galaxy</a:t>
            </a:r>
            <a:r>
              <a:rPr lang="en-US" dirty="0"/>
              <a:t> (accessed 2022-08-01)</a:t>
            </a:r>
          </a:p>
        </p:txBody>
      </p:sp>
    </p:spTree>
    <p:extLst>
      <p:ext uri="{BB962C8B-B14F-4D97-AF65-F5344CB8AC3E}">
        <p14:creationId xmlns:p14="http://schemas.microsoft.com/office/powerpoint/2010/main" val="69341910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EA6CA-C48A-48D2-96CB-35E3906E048C}"/>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2EDA67C1-80A9-4DC5-AB3B-1BAF0D99518E}"/>
              </a:ext>
            </a:extLst>
          </p:cNvPr>
          <p:cNvPicPr>
            <a:picLocks noGrp="1" noChangeAspect="1"/>
          </p:cNvPicPr>
          <p:nvPr>
            <p:ph sz="half" idx="1"/>
          </p:nvPr>
        </p:nvPicPr>
        <p:blipFill>
          <a:blip r:embed="rId2"/>
          <a:stretch>
            <a:fillRect/>
          </a:stretch>
        </p:blipFill>
        <p:spPr>
          <a:xfrm>
            <a:off x="838200" y="2111482"/>
            <a:ext cx="5181600" cy="3779623"/>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C3772C9-A0CB-4E3A-A7F3-04BAA54200EF}"/>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35FB3BDE-27C4-4F28-89E1-7E7B404A81D7}"/>
              </a:ext>
            </a:extLst>
          </p:cNvPr>
          <p:cNvSpPr>
            <a:spLocks noGrp="1"/>
          </p:cNvSpPr>
          <p:nvPr>
            <p:ph type="sldNum" sz="quarter" idx="12"/>
          </p:nvPr>
        </p:nvSpPr>
        <p:spPr/>
        <p:txBody>
          <a:bodyPr/>
          <a:lstStyle/>
          <a:p>
            <a:fld id="{5DD6F1BA-2510-46FC-9346-AB1F3CA1593B}" type="slidenum">
              <a:rPr lang="it-IT" smtClean="0"/>
              <a:t>300</a:t>
            </a:fld>
            <a:endParaRPr lang="it-IT"/>
          </a:p>
        </p:txBody>
      </p:sp>
      <p:sp>
        <p:nvSpPr>
          <p:cNvPr id="10" name="Content Placeholder 9">
            <a:extLst>
              <a:ext uri="{FF2B5EF4-FFF2-40B4-BE49-F238E27FC236}">
                <a16:creationId xmlns:a16="http://schemas.microsoft.com/office/drawing/2014/main" id="{F9330D3C-1D75-4B19-BF73-D29DF23D2502}"/>
              </a:ext>
            </a:extLst>
          </p:cNvPr>
          <p:cNvSpPr>
            <a:spLocks noGrp="1"/>
          </p:cNvSpPr>
          <p:nvPr>
            <p:ph idx="13"/>
          </p:nvPr>
        </p:nvSpPr>
        <p:spPr/>
        <p:txBody>
          <a:bodyPr/>
          <a:lstStyle/>
          <a:p>
            <a:endParaRPr lang="en-US"/>
          </a:p>
        </p:txBody>
      </p:sp>
      <p:pic>
        <p:nvPicPr>
          <p:cNvPr id="11" name="Content Placeholder 7">
            <a:extLst>
              <a:ext uri="{FF2B5EF4-FFF2-40B4-BE49-F238E27FC236}">
                <a16:creationId xmlns:a16="http://schemas.microsoft.com/office/drawing/2014/main" id="{F26D5045-4865-4FD9-8785-AA1333A5B9C1}"/>
              </a:ext>
            </a:extLst>
          </p:cNvPr>
          <p:cNvPicPr>
            <a:picLocks noGrp="1" noChangeAspect="1"/>
          </p:cNvPicPr>
          <p:nvPr>
            <p:ph sz="half" idx="2"/>
          </p:nvPr>
        </p:nvPicPr>
        <p:blipFill>
          <a:blip r:embed="rId3"/>
          <a:stretch>
            <a:fillRect/>
          </a:stretch>
        </p:blipFill>
        <p:spPr>
          <a:xfrm>
            <a:off x="6466039" y="1825625"/>
            <a:ext cx="4593921"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465766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Lambda: create a </a:t>
            </a:r>
            <a:r>
              <a:rPr lang="it-IT" dirty="0" err="1"/>
              <a:t>function</a:t>
            </a:r>
            <a:endParaRPr lang="en-US" dirty="0"/>
          </a:p>
        </p:txBody>
      </p:sp>
      <p:pic>
        <p:nvPicPr>
          <p:cNvPr id="7" name="Content Placeholder 6">
            <a:extLst>
              <a:ext uri="{FF2B5EF4-FFF2-40B4-BE49-F238E27FC236}">
                <a16:creationId xmlns:a16="http://schemas.microsoft.com/office/drawing/2014/main" id="{421539F0-FDC6-4335-A44C-7CBC6F0BFA75}"/>
              </a:ext>
            </a:extLst>
          </p:cNvPr>
          <p:cNvPicPr>
            <a:picLocks noGrp="1" noChangeAspect="1"/>
          </p:cNvPicPr>
          <p:nvPr>
            <p:ph idx="1"/>
          </p:nvPr>
        </p:nvPicPr>
        <p:blipFill>
          <a:blip r:embed="rId2"/>
          <a:stretch>
            <a:fillRect/>
          </a:stretch>
        </p:blipFill>
        <p:spPr>
          <a:xfrm>
            <a:off x="1641576" y="1700213"/>
            <a:ext cx="8908847"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301</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dirty="0">
                <a:hlinkClick r:id="rId3"/>
              </a:rPr>
              <a:t>https://console.aws.amazon.com/lambda/home?region=us-east-1#/functions</a:t>
            </a:r>
            <a:r>
              <a:rPr lang="en-US" dirty="0"/>
              <a:t> </a:t>
            </a:r>
          </a:p>
        </p:txBody>
      </p:sp>
    </p:spTree>
    <p:extLst>
      <p:ext uri="{BB962C8B-B14F-4D97-AF65-F5344CB8AC3E}">
        <p14:creationId xmlns:p14="http://schemas.microsoft.com/office/powerpoint/2010/main" val="106720562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E9A6-384C-4779-A7F5-F1CAE636902C}"/>
              </a:ext>
            </a:extLst>
          </p:cNvPr>
          <p:cNvSpPr>
            <a:spLocks noGrp="1"/>
          </p:cNvSpPr>
          <p:nvPr>
            <p:ph type="title"/>
          </p:nvPr>
        </p:nvSpPr>
        <p:spPr>
          <a:xfrm>
            <a:off x="838200" y="365125"/>
            <a:ext cx="10515600" cy="1325563"/>
          </a:xfrm>
        </p:spPr>
        <p:txBody>
          <a:bodyPr/>
          <a:lstStyle/>
          <a:p>
            <a:r>
              <a:rPr lang="it-IT" dirty="0"/>
              <a:t>Lambda: create a </a:t>
            </a:r>
            <a:r>
              <a:rPr lang="it-IT" dirty="0" err="1"/>
              <a:t>function</a:t>
            </a:r>
            <a:endParaRPr lang="en-US" dirty="0"/>
          </a:p>
        </p:txBody>
      </p:sp>
      <p:sp>
        <p:nvSpPr>
          <p:cNvPr id="3" name="Content Placeholder 2">
            <a:extLst>
              <a:ext uri="{FF2B5EF4-FFF2-40B4-BE49-F238E27FC236}">
                <a16:creationId xmlns:a16="http://schemas.microsoft.com/office/drawing/2014/main" id="{65FFC542-3C1D-44A1-8C4C-4DDE8BBA236F}"/>
              </a:ext>
            </a:extLst>
          </p:cNvPr>
          <p:cNvSpPr>
            <a:spLocks noGrp="1"/>
          </p:cNvSpPr>
          <p:nvPr>
            <p:ph idx="1"/>
          </p:nvPr>
        </p:nvSpPr>
        <p:spPr>
          <a:xfrm>
            <a:off x="838200" y="1700499"/>
            <a:ext cx="10515600" cy="4351338"/>
          </a:xfrm>
        </p:spPr>
        <p:txBody>
          <a:bodyPr/>
          <a:lstStyle/>
          <a:p>
            <a:r>
              <a:rPr lang="en-US" dirty="0"/>
              <a:t>Manually creating the functions is cumbersome</a:t>
            </a:r>
          </a:p>
          <a:p>
            <a:pPr lvl="1"/>
            <a:r>
              <a:rPr lang="en-US" dirty="0"/>
              <a:t>We must copy and paste code</a:t>
            </a:r>
          </a:p>
          <a:p>
            <a:pPr lvl="1"/>
            <a:r>
              <a:rPr lang="en-US" dirty="0"/>
              <a:t>No automatic testing</a:t>
            </a:r>
          </a:p>
          <a:p>
            <a:pPr lvl="1"/>
            <a:r>
              <a:rPr lang="en-US" dirty="0"/>
              <a:t>No debugging</a:t>
            </a:r>
          </a:p>
          <a:p>
            <a:pPr lvl="1"/>
            <a:r>
              <a:rPr lang="en-US" dirty="0"/>
              <a:t>No IDE support (and not all languages </a:t>
            </a:r>
            <a:r>
              <a:rPr lang="en-US"/>
              <a:t>are supported)</a:t>
            </a:r>
            <a:endParaRPr lang="en-US" dirty="0"/>
          </a:p>
          <a:p>
            <a:r>
              <a:rPr lang="en-US" dirty="0"/>
              <a:t>Switch to IntelliJ IDEA + AWS Toolkit</a:t>
            </a:r>
          </a:p>
        </p:txBody>
      </p:sp>
      <p:sp>
        <p:nvSpPr>
          <p:cNvPr id="4" name="Footer Placeholder 3">
            <a:extLst>
              <a:ext uri="{FF2B5EF4-FFF2-40B4-BE49-F238E27FC236}">
                <a16:creationId xmlns:a16="http://schemas.microsoft.com/office/drawing/2014/main" id="{55F5C01E-B33C-478B-9FF1-44A39DECCE1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CAA563E-E6C9-4243-A08A-E676038DBE7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302</a:t>
            </a:fld>
            <a:endParaRPr lang="it-IT"/>
          </a:p>
        </p:txBody>
      </p:sp>
      <p:sp>
        <p:nvSpPr>
          <p:cNvPr id="11" name="Content Placeholder 10">
            <a:extLst>
              <a:ext uri="{FF2B5EF4-FFF2-40B4-BE49-F238E27FC236}">
                <a16:creationId xmlns:a16="http://schemas.microsoft.com/office/drawing/2014/main" id="{7B194595-326C-449B-8E55-CF1412B2691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12013207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44C6FB-2CEE-4D3B-A4DE-E5C4131167F8}"/>
              </a:ext>
            </a:extLst>
          </p:cNvPr>
          <p:cNvSpPr>
            <a:spLocks noGrp="1"/>
          </p:cNvSpPr>
          <p:nvPr>
            <p:ph type="title"/>
          </p:nvPr>
        </p:nvSpPr>
        <p:spPr/>
        <p:txBody>
          <a:bodyPr/>
          <a:lstStyle/>
          <a:p>
            <a:r>
              <a:rPr lang="en-US"/>
              <a:t>AWS Toolkit</a:t>
            </a:r>
          </a:p>
        </p:txBody>
      </p:sp>
      <p:sp>
        <p:nvSpPr>
          <p:cNvPr id="11" name="Content Placeholder 10">
            <a:extLst>
              <a:ext uri="{FF2B5EF4-FFF2-40B4-BE49-F238E27FC236}">
                <a16:creationId xmlns:a16="http://schemas.microsoft.com/office/drawing/2014/main" id="{80D530B0-DCCC-4E02-A2E6-0C580AAF63F4}"/>
              </a:ext>
            </a:extLst>
          </p:cNvPr>
          <p:cNvSpPr>
            <a:spLocks noGrp="1"/>
          </p:cNvSpPr>
          <p:nvPr>
            <p:ph sz="half" idx="1"/>
          </p:nvPr>
        </p:nvSpPr>
        <p:spPr>
          <a:xfrm>
            <a:off x="838199" y="1825625"/>
            <a:ext cx="6154783" cy="4351338"/>
          </a:xfrm>
        </p:spPr>
        <p:txBody>
          <a:bodyPr/>
          <a:lstStyle/>
          <a:p>
            <a:pPr lvl="1"/>
            <a:r>
              <a:rPr lang="en-US" dirty="0"/>
              <a:t>Get the latest IntelliJ IDEA</a:t>
            </a:r>
          </a:p>
          <a:p>
            <a:pPr lvl="1"/>
            <a:r>
              <a:rPr lang="en-US" dirty="0"/>
              <a:t>Install the `AWS Toolkit`</a:t>
            </a:r>
          </a:p>
          <a:p>
            <a:pPr lvl="1"/>
            <a:r>
              <a:rPr lang="en-US" dirty="0"/>
              <a:t>Copy the credentials</a:t>
            </a:r>
            <a:br>
              <a:rPr lang="en-US" dirty="0">
                <a:latin typeface="Consolas" panose="020B0609020204030204" pitchFamily="49" charset="0"/>
              </a:rPr>
            </a:br>
            <a:r>
              <a:rPr lang="en-US" sz="1600" dirty="0">
                <a:latin typeface="Consolas" panose="020B0609020204030204" pitchFamily="49" charset="0"/>
              </a:rPr>
              <a:t>cp ~/.</a:t>
            </a:r>
            <a:r>
              <a:rPr lang="en-US" sz="1600" dirty="0" err="1">
                <a:latin typeface="Consolas" panose="020B0609020204030204" pitchFamily="49" charset="0"/>
              </a:rPr>
              <a:t>aws</a:t>
            </a:r>
            <a:r>
              <a:rPr lang="en-US" sz="1600" dirty="0">
                <a:latin typeface="Consolas" panose="020B0609020204030204" pitchFamily="49" charset="0"/>
              </a:rPr>
              <a:t>/credentials ~/.</a:t>
            </a:r>
            <a:r>
              <a:rPr lang="en-US" sz="1600" dirty="0" err="1">
                <a:latin typeface="Consolas" panose="020B0609020204030204" pitchFamily="49" charset="0"/>
              </a:rPr>
              <a:t>aws</a:t>
            </a:r>
            <a:r>
              <a:rPr lang="en-US" sz="1600" dirty="0">
                <a:latin typeface="Consolas" panose="020B0609020204030204" pitchFamily="49" charset="0"/>
              </a:rPr>
              <a:t>/config</a:t>
            </a:r>
          </a:p>
          <a:p>
            <a:pPr lvl="1"/>
            <a:r>
              <a:rPr lang="en-US" dirty="0"/>
              <a:t>Clone the repo </a:t>
            </a:r>
            <a:br>
              <a:rPr lang="en-US" dirty="0"/>
            </a:br>
            <a:r>
              <a:rPr lang="en-US" sz="1600" dirty="0">
                <a:latin typeface="Consolas" panose="020B0609020204030204" pitchFamily="49" charset="0"/>
              </a:rPr>
              <a:t>git clone </a:t>
            </a:r>
            <a:r>
              <a:rPr lang="en-US" sz="1600" dirty="0">
                <a:latin typeface="Consolas" panose="020B0609020204030204" pitchFamily="49" charset="0"/>
                <a:hlinkClick r:id="rId2"/>
              </a:rPr>
              <a:t>https://github.com/w4bo/bigdata-aws/</a:t>
            </a:r>
            <a:r>
              <a:rPr lang="en-US" sz="1600" dirty="0">
                <a:latin typeface="Consolas" panose="020B0609020204030204" pitchFamily="49" charset="0"/>
              </a:rPr>
              <a:t> </a:t>
            </a:r>
          </a:p>
          <a:p>
            <a:pPr lvl="1"/>
            <a:r>
              <a:rPr lang="en-US" dirty="0"/>
              <a:t>Import `lab01-lambda` as a Gradle project</a:t>
            </a:r>
          </a:p>
          <a:p>
            <a:pPr lvl="1"/>
            <a:r>
              <a:rPr lang="en-US" dirty="0"/>
              <a:t>Verify that the project builds</a:t>
            </a:r>
            <a:br>
              <a:rPr lang="en-US" dirty="0"/>
            </a:br>
            <a:r>
              <a:rPr lang="en-US" sz="1600" dirty="0">
                <a:latin typeface="Consolas" panose="020B0609020204030204" pitchFamily="49" charset="0"/>
              </a:rPr>
              <a:t>./</a:t>
            </a:r>
            <a:r>
              <a:rPr lang="en-US" sz="1600" dirty="0" err="1">
                <a:latin typeface="Consolas" panose="020B0609020204030204" pitchFamily="49" charset="0"/>
              </a:rPr>
              <a:t>gradlew</a:t>
            </a:r>
            <a:endParaRPr lang="en-US" sz="1600" dirty="0">
              <a:latin typeface="Consolas" panose="020B0609020204030204" pitchFamily="49" charset="0"/>
            </a:endParaRPr>
          </a:p>
        </p:txBody>
      </p:sp>
      <p:pic>
        <p:nvPicPr>
          <p:cNvPr id="12" name="Content Placeholder 7">
            <a:extLst>
              <a:ext uri="{FF2B5EF4-FFF2-40B4-BE49-F238E27FC236}">
                <a16:creationId xmlns:a16="http://schemas.microsoft.com/office/drawing/2014/main" id="{7995383F-AD0D-4C09-8037-D33305794FEE}"/>
              </a:ext>
            </a:extLst>
          </p:cNvPr>
          <p:cNvPicPr>
            <a:picLocks noGrp="1" noChangeAspect="1"/>
          </p:cNvPicPr>
          <p:nvPr>
            <p:ph sz="half" idx="2"/>
          </p:nvPr>
        </p:nvPicPr>
        <p:blipFill>
          <a:blip r:embed="rId3"/>
          <a:stretch>
            <a:fillRect/>
          </a:stretch>
        </p:blipFill>
        <p:spPr>
          <a:xfrm>
            <a:off x="6923314" y="1922540"/>
            <a:ext cx="4430486" cy="4157507"/>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303</a:t>
            </a:fld>
            <a:endParaRPr lang="en-US"/>
          </a:p>
        </p:txBody>
      </p:sp>
      <p:sp>
        <p:nvSpPr>
          <p:cNvPr id="18" name="Content Placeholder 17">
            <a:extLst>
              <a:ext uri="{FF2B5EF4-FFF2-40B4-BE49-F238E27FC236}">
                <a16:creationId xmlns:a16="http://schemas.microsoft.com/office/drawing/2014/main" id="{450CD3F9-915F-4365-B4D6-FA9E444A81C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69276103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C0E0B6-E6A6-43DD-AF1F-A9F0EF41EF9A}"/>
              </a:ext>
            </a:extLst>
          </p:cNvPr>
          <p:cNvSpPr>
            <a:spLocks noGrp="1"/>
          </p:cNvSpPr>
          <p:nvPr>
            <p:ph type="title"/>
          </p:nvPr>
        </p:nvSpPr>
        <p:spPr/>
        <p:txBody>
          <a:bodyPr/>
          <a:lstStyle/>
          <a:p>
            <a:r>
              <a:rPr lang="it-IT" dirty="0"/>
              <a:t>AWS Toolkit</a:t>
            </a:r>
            <a:endParaRPr lang="en-US" dirty="0"/>
          </a:p>
        </p:txBody>
      </p:sp>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it-IT" smtClean="0"/>
              <a:t>304</a:t>
            </a:fld>
            <a:endParaRPr lang="it-IT"/>
          </a:p>
        </p:txBody>
      </p:sp>
      <p:sp>
        <p:nvSpPr>
          <p:cNvPr id="8" name="Content Placeholder 7">
            <a:extLst>
              <a:ext uri="{FF2B5EF4-FFF2-40B4-BE49-F238E27FC236}">
                <a16:creationId xmlns:a16="http://schemas.microsoft.com/office/drawing/2014/main" id="{CFC776DB-0B83-41DC-8C69-DE608DC91C08}"/>
              </a:ext>
            </a:extLst>
          </p:cNvPr>
          <p:cNvSpPr>
            <a:spLocks noGrp="1"/>
          </p:cNvSpPr>
          <p:nvPr>
            <p:ph idx="13"/>
          </p:nvPr>
        </p:nvSpPr>
        <p:spPr/>
        <p:txBody>
          <a:bodyPr/>
          <a:lstStyle/>
          <a:p>
            <a:endParaRPr lang="en-US"/>
          </a:p>
        </p:txBody>
      </p:sp>
      <p:sp>
        <p:nvSpPr>
          <p:cNvPr id="10" name="Content Placeholder 9">
            <a:extLst>
              <a:ext uri="{FF2B5EF4-FFF2-40B4-BE49-F238E27FC236}">
                <a16:creationId xmlns:a16="http://schemas.microsoft.com/office/drawing/2014/main" id="{5F21F82C-79A6-4EFE-9CC5-19B0308A785F}"/>
              </a:ext>
            </a:extLst>
          </p:cNvPr>
          <p:cNvSpPr>
            <a:spLocks noGrp="1"/>
          </p:cNvSpPr>
          <p:nvPr>
            <p:ph sz="half" idx="1"/>
          </p:nvPr>
        </p:nvSpPr>
        <p:spPr/>
        <p:txBody>
          <a:bodyPr/>
          <a:lstStyle/>
          <a:p>
            <a:r>
              <a:rPr lang="en-US" dirty="0"/>
              <a:t>Click on `AWS Explorer`</a:t>
            </a:r>
          </a:p>
          <a:p>
            <a:pPr lvl="1"/>
            <a:r>
              <a:rPr lang="en-US" dirty="0"/>
              <a:t>You can see the `</a:t>
            </a:r>
            <a:r>
              <a:rPr lang="en-US" dirty="0" err="1"/>
              <a:t>helloworld</a:t>
            </a:r>
            <a:r>
              <a:rPr lang="en-US" dirty="0"/>
              <a:t>` function</a:t>
            </a:r>
          </a:p>
          <a:p>
            <a:pPr lvl="1"/>
            <a:r>
              <a:rPr lang="en-US" dirty="0"/>
              <a:t>Plus `CloudWatch Logs` and `S3`</a:t>
            </a:r>
          </a:p>
        </p:txBody>
      </p:sp>
      <p:pic>
        <p:nvPicPr>
          <p:cNvPr id="12" name="Content Placeholder 13">
            <a:extLst>
              <a:ext uri="{FF2B5EF4-FFF2-40B4-BE49-F238E27FC236}">
                <a16:creationId xmlns:a16="http://schemas.microsoft.com/office/drawing/2014/main" id="{0193B32E-ED07-4345-8B53-60CEFC98B0CC}"/>
              </a:ext>
            </a:extLst>
          </p:cNvPr>
          <p:cNvPicPr>
            <a:picLocks noGrp="1" noChangeAspect="1"/>
          </p:cNvPicPr>
          <p:nvPr>
            <p:ph sz="half" idx="2"/>
          </p:nvPr>
        </p:nvPicPr>
        <p:blipFill>
          <a:blip r:embed="rId2"/>
          <a:stretch>
            <a:fillRect/>
          </a:stretch>
        </p:blipFill>
        <p:spPr>
          <a:xfrm>
            <a:off x="6172200" y="2880464"/>
            <a:ext cx="5181600" cy="2241659"/>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47424222-F838-4879-A5F5-F37D697D3545}"/>
              </a:ext>
            </a:extLst>
          </p:cNvPr>
          <p:cNvSpPr/>
          <p:nvPr/>
        </p:nvSpPr>
        <p:spPr>
          <a:xfrm>
            <a:off x="6096000" y="4659086"/>
            <a:ext cx="252549" cy="48768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390186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dirty="0"/>
              <a:t>Test the existing code locally</a:t>
            </a:r>
          </a:p>
          <a:p>
            <a:pPr lvl="1"/>
            <a:r>
              <a:rPr lang="en-US" dirty="0"/>
              <a:t>With Gradle</a:t>
            </a:r>
          </a:p>
          <a:p>
            <a:pPr lvl="1"/>
            <a:r>
              <a:rPr lang="en-US" dirty="0"/>
              <a:t>Or with local Lambda execution</a:t>
            </a:r>
          </a:p>
          <a:p>
            <a:endParaRPr lang="en-US" dirty="0"/>
          </a:p>
          <a:p>
            <a:r>
              <a:rPr lang="en-US" dirty="0"/>
              <a:t>Deploy a new Lambda function from the existing code</a:t>
            </a:r>
          </a:p>
          <a:p>
            <a:pPr lvl="1"/>
            <a:r>
              <a:rPr lang="en-US" dirty="0"/>
              <a:t>Right click on AWS Explorer &gt; Lambda</a:t>
            </a:r>
          </a:p>
          <a:p>
            <a:pPr lvl="1"/>
            <a:r>
              <a:rPr lang="en-US" dirty="0"/>
              <a:t>Select `Create new AWS Lambda…`</a:t>
            </a:r>
          </a:p>
          <a:p>
            <a:pPr lvl="1"/>
            <a:r>
              <a:rPr lang="en-US" dirty="0"/>
              <a:t>Populate the settings</a:t>
            </a:r>
          </a:p>
          <a:p>
            <a:pPr lvl="1"/>
            <a:r>
              <a:rPr lang="en-US" dirty="0"/>
              <a:t>`Create the function`	</a:t>
            </a:r>
          </a:p>
        </p:txBody>
      </p:sp>
      <p:pic>
        <p:nvPicPr>
          <p:cNvPr id="13" name="Content Placeholder 12">
            <a:extLst>
              <a:ext uri="{FF2B5EF4-FFF2-40B4-BE49-F238E27FC236}">
                <a16:creationId xmlns:a16="http://schemas.microsoft.com/office/drawing/2014/main" id="{4CFBA9BD-59CF-4A30-B514-0E7F6B858B9E}"/>
              </a:ext>
            </a:extLst>
          </p:cNvPr>
          <p:cNvPicPr>
            <a:picLocks noGrp="1" noChangeAspect="1"/>
          </p:cNvPicPr>
          <p:nvPr>
            <p:ph sz="half" idx="2"/>
          </p:nvPr>
        </p:nvPicPr>
        <p:blipFill>
          <a:blip r:embed="rId2"/>
          <a:stretch>
            <a:fillRect/>
          </a:stretch>
        </p:blipFill>
        <p:spPr>
          <a:xfrm>
            <a:off x="6172200" y="1876369"/>
            <a:ext cx="5181600" cy="424985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en-US" smtClean="0"/>
              <a:t>305</a:t>
            </a:fld>
            <a:endParaRPr lang="en-US"/>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r>
              <a:rPr lang="en-US" dirty="0">
                <a:hlinkClick r:id="rId3"/>
              </a:rPr>
              <a:t>https://aws.amazon.com/lambda/pricing/</a:t>
            </a:r>
            <a:r>
              <a:rPr lang="en-US" dirty="0"/>
              <a:t> </a:t>
            </a:r>
          </a:p>
        </p:txBody>
      </p:sp>
    </p:spTree>
    <p:extLst>
      <p:ext uri="{BB962C8B-B14F-4D97-AF65-F5344CB8AC3E}">
        <p14:creationId xmlns:p14="http://schemas.microsoft.com/office/powerpoint/2010/main" val="353845084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it-IT" dirty="0"/>
              <a:t>AWS Toolkit</a:t>
            </a:r>
            <a:endParaRPr lang="en-US" dirty="0"/>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dirty="0"/>
              <a:t>Check the log for errors and pricing</a:t>
            </a:r>
          </a:p>
          <a:p>
            <a:pPr lvl="1"/>
            <a:r>
              <a:rPr lang="en-US" dirty="0"/>
              <a:t>AWS Toolkit &gt; CloudWatch Logs</a:t>
            </a:r>
          </a:p>
          <a:p>
            <a:pPr lvl="1"/>
            <a:r>
              <a:rPr lang="en-US" dirty="0"/>
              <a:t>Double click on the function name</a:t>
            </a:r>
          </a:p>
          <a:p>
            <a:pPr lvl="1"/>
            <a:r>
              <a:rPr lang="en-US" dirty="0"/>
              <a:t>Double click on the log entry</a:t>
            </a:r>
          </a:p>
        </p:txBody>
      </p:sp>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it-IT" smtClean="0"/>
              <a:t>306</a:t>
            </a:fld>
            <a:endParaRPr lang="it-IT"/>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endParaRPr lang="en-US"/>
          </a:p>
        </p:txBody>
      </p:sp>
      <p:pic>
        <p:nvPicPr>
          <p:cNvPr id="6" name="Picture 5">
            <a:extLst>
              <a:ext uri="{FF2B5EF4-FFF2-40B4-BE49-F238E27FC236}">
                <a16:creationId xmlns:a16="http://schemas.microsoft.com/office/drawing/2014/main" id="{35968612-CCD1-45DE-A1B2-87E40DAAA579}"/>
              </a:ext>
            </a:extLst>
          </p:cNvPr>
          <p:cNvPicPr>
            <a:picLocks noChangeAspect="1"/>
          </p:cNvPicPr>
          <p:nvPr/>
        </p:nvPicPr>
        <p:blipFill>
          <a:blip r:embed="rId2"/>
          <a:stretch>
            <a:fillRect/>
          </a:stretch>
        </p:blipFill>
        <p:spPr>
          <a:xfrm>
            <a:off x="7164170" y="2117704"/>
            <a:ext cx="3197659" cy="1890440"/>
          </a:xfrm>
          <a:prstGeom prst="rect">
            <a:avLst/>
          </a:prstGeom>
          <a:ln>
            <a:noFill/>
          </a:ln>
          <a:effectLst>
            <a:outerShdw blurRad="292100" dist="139700" dir="2700000" algn="tl" rotWithShape="0">
              <a:srgbClr val="333333">
                <a:alpha val="65000"/>
              </a:srgbClr>
            </a:outerShdw>
          </a:effectLst>
        </p:spPr>
      </p:pic>
      <p:pic>
        <p:nvPicPr>
          <p:cNvPr id="12" name="Content Placeholder 11">
            <a:extLst>
              <a:ext uri="{FF2B5EF4-FFF2-40B4-BE49-F238E27FC236}">
                <a16:creationId xmlns:a16="http://schemas.microsoft.com/office/drawing/2014/main" id="{383A6123-74F6-4D06-A62C-2F8EA89FC98B}"/>
              </a:ext>
            </a:extLst>
          </p:cNvPr>
          <p:cNvPicPr>
            <a:picLocks noGrp="1" noChangeAspect="1"/>
          </p:cNvPicPr>
          <p:nvPr>
            <p:ph sz="half" idx="2"/>
          </p:nvPr>
        </p:nvPicPr>
        <p:blipFill>
          <a:blip r:embed="rId3"/>
          <a:stretch>
            <a:fillRect/>
          </a:stretch>
        </p:blipFill>
        <p:spPr>
          <a:xfrm>
            <a:off x="6172200" y="4354680"/>
            <a:ext cx="5181600" cy="15052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543068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798D-F917-41B8-BBBD-F1C10C31BC69}"/>
              </a:ext>
            </a:extLst>
          </p:cNvPr>
          <p:cNvSpPr>
            <a:spLocks noGrp="1"/>
          </p:cNvSpPr>
          <p:nvPr>
            <p:ph type="title"/>
          </p:nvPr>
        </p:nvSpPr>
        <p:spPr/>
        <p:txBody>
          <a:bodyPr/>
          <a:lstStyle/>
          <a:p>
            <a:r>
              <a:rPr lang="en-US"/>
              <a:t>Data pipeline</a:t>
            </a:r>
          </a:p>
        </p:txBody>
      </p:sp>
      <p:sp>
        <p:nvSpPr>
          <p:cNvPr id="8" name="Content Placeholder 7">
            <a:extLst>
              <a:ext uri="{FF2B5EF4-FFF2-40B4-BE49-F238E27FC236}">
                <a16:creationId xmlns:a16="http://schemas.microsoft.com/office/drawing/2014/main" id="{F2581FEE-BA98-47AD-9AAB-A07CFB09B8CA}"/>
              </a:ext>
            </a:extLst>
          </p:cNvPr>
          <p:cNvSpPr>
            <a:spLocks noGrp="1"/>
          </p:cNvSpPr>
          <p:nvPr>
            <p:ph idx="1"/>
          </p:nvPr>
        </p:nvSpPr>
        <p:spPr/>
        <p:txBody>
          <a:bodyPr/>
          <a:lstStyle/>
          <a:p>
            <a:r>
              <a:rPr lang="en-US" dirty="0"/>
              <a:t>Deploy and execute the HelloWorld.java lambda function</a:t>
            </a:r>
          </a:p>
          <a:p>
            <a:r>
              <a:rPr lang="en-US" dirty="0"/>
              <a:t>Given the created storage: S3 and DynamoDB</a:t>
            </a:r>
          </a:p>
          <a:p>
            <a:pPr lvl="1"/>
            <a:r>
              <a:rPr lang="en-US" dirty="0"/>
              <a:t>Deploy the function `FIM`</a:t>
            </a:r>
          </a:p>
          <a:p>
            <a:pPr lvl="1"/>
            <a:r>
              <a:rPr lang="en-US" dirty="0"/>
              <a:t>Deploy the function `Preprocess`</a:t>
            </a:r>
          </a:p>
          <a:p>
            <a:pPr lvl="1"/>
            <a:r>
              <a:rPr lang="en-US"/>
              <a:t>Run `ReadDataset.java`</a:t>
            </a:r>
            <a:endParaRPr lang="en-US" dirty="0"/>
          </a:p>
          <a:p>
            <a:pPr lvl="1"/>
            <a:r>
              <a:rPr lang="en-US" dirty="0"/>
              <a:t>Check that the table `frequent-sales` has the FIs for the dataset `sales`</a:t>
            </a:r>
          </a:p>
          <a:p>
            <a:r>
              <a:rPr lang="en-US" dirty="0"/>
              <a:t>Some hints</a:t>
            </a:r>
          </a:p>
          <a:p>
            <a:pPr lvl="1"/>
            <a:r>
              <a:rPr lang="en-US" dirty="0"/>
              <a:t>Function names are case sensitive</a:t>
            </a:r>
          </a:p>
          <a:p>
            <a:pPr lvl="1"/>
            <a:r>
              <a:rPr lang="en-US" dirty="0"/>
              <a:t>Some function need more than 128MB of memory</a:t>
            </a:r>
          </a:p>
          <a:p>
            <a:pPr lvl="2"/>
            <a:r>
              <a:rPr lang="en-US" dirty="0"/>
              <a:t>Behold! The higher the RAM, the higher the costs</a:t>
            </a:r>
          </a:p>
        </p:txBody>
      </p:sp>
      <p:sp>
        <p:nvSpPr>
          <p:cNvPr id="5" name="Footer Placeholder 4">
            <a:extLst>
              <a:ext uri="{FF2B5EF4-FFF2-40B4-BE49-F238E27FC236}">
                <a16:creationId xmlns:a16="http://schemas.microsoft.com/office/drawing/2014/main" id="{8EB583E6-1F37-44AF-9B3F-C1DF6B2861C4}"/>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E1E1AEFD-B69E-4F6F-BF4B-9CB629E8D99B}"/>
              </a:ext>
            </a:extLst>
          </p:cNvPr>
          <p:cNvSpPr>
            <a:spLocks noGrp="1"/>
          </p:cNvSpPr>
          <p:nvPr>
            <p:ph type="sldNum" sz="quarter" idx="12"/>
          </p:nvPr>
        </p:nvSpPr>
        <p:spPr/>
        <p:txBody>
          <a:bodyPr/>
          <a:lstStyle/>
          <a:p>
            <a:fld id="{5DD6F1BA-2510-46FC-9346-AB1F3CA1593B}" type="slidenum">
              <a:rPr lang="en-US" smtClean="0"/>
              <a:t>307</a:t>
            </a:fld>
            <a:endParaRPr lang="en-US"/>
          </a:p>
        </p:txBody>
      </p:sp>
      <p:sp>
        <p:nvSpPr>
          <p:cNvPr id="9" name="Content Placeholder 8">
            <a:extLst>
              <a:ext uri="{FF2B5EF4-FFF2-40B4-BE49-F238E27FC236}">
                <a16:creationId xmlns:a16="http://schemas.microsoft.com/office/drawing/2014/main" id="{A50F0E44-955D-4F06-AB9E-8757DFBCE30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5905339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5C917BD-59F1-41EC-BE97-CFFE992B677D}"/>
              </a:ext>
            </a:extLst>
          </p:cNvPr>
          <p:cNvSpPr>
            <a:spLocks noGrp="1"/>
          </p:cNvSpPr>
          <p:nvPr>
            <p:ph type="title"/>
          </p:nvPr>
        </p:nvSpPr>
        <p:spPr/>
        <p:txBody>
          <a:bodyPr/>
          <a:lstStyle/>
          <a:p>
            <a:endParaRPr lang="en-US"/>
          </a:p>
        </p:txBody>
      </p:sp>
      <p:pic>
        <p:nvPicPr>
          <p:cNvPr id="8" name="Content Placeholder 7" descr="Map&#10;&#10;Description automatically generated with medium confidence">
            <a:extLst>
              <a:ext uri="{FF2B5EF4-FFF2-40B4-BE49-F238E27FC236}">
                <a16:creationId xmlns:a16="http://schemas.microsoft.com/office/drawing/2014/main" id="{A9FC52E9-BB74-4250-9D0B-D7D5DC4C17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8152" y="1825625"/>
            <a:ext cx="2741696" cy="4351338"/>
          </a:xfrm>
        </p:spPr>
      </p:pic>
      <p:pic>
        <p:nvPicPr>
          <p:cNvPr id="13" name="Content Placeholder 12" descr="Diagram&#10;&#10;Description automatically generated">
            <a:extLst>
              <a:ext uri="{FF2B5EF4-FFF2-40B4-BE49-F238E27FC236}">
                <a16:creationId xmlns:a16="http://schemas.microsoft.com/office/drawing/2014/main" id="{C77B6014-5BAF-4DF3-9BD5-569DF0A8DF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343407"/>
            <a:ext cx="5181600" cy="3315774"/>
          </a:xfrm>
        </p:spPr>
      </p:pic>
      <p:sp>
        <p:nvSpPr>
          <p:cNvPr id="4" name="Footer Placeholder 3">
            <a:extLst>
              <a:ext uri="{FF2B5EF4-FFF2-40B4-BE49-F238E27FC236}">
                <a16:creationId xmlns:a16="http://schemas.microsoft.com/office/drawing/2014/main" id="{4332CE09-66C5-4DDA-868E-C666D28E4C7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3EE9820-7155-4954-879A-37AED6E1091E}"/>
              </a:ext>
            </a:extLst>
          </p:cNvPr>
          <p:cNvSpPr>
            <a:spLocks noGrp="1"/>
          </p:cNvSpPr>
          <p:nvPr>
            <p:ph type="sldNum" sz="quarter" idx="12"/>
          </p:nvPr>
        </p:nvSpPr>
        <p:spPr/>
        <p:txBody>
          <a:bodyPr/>
          <a:lstStyle/>
          <a:p>
            <a:fld id="{5DD6F1BA-2510-46FC-9346-AB1F3CA1593B}" type="slidenum">
              <a:rPr lang="it-IT" smtClean="0"/>
              <a:t>308</a:t>
            </a:fld>
            <a:endParaRPr lang="it-IT"/>
          </a:p>
        </p:txBody>
      </p:sp>
      <p:sp>
        <p:nvSpPr>
          <p:cNvPr id="11" name="Content Placeholder 10">
            <a:extLst>
              <a:ext uri="{FF2B5EF4-FFF2-40B4-BE49-F238E27FC236}">
                <a16:creationId xmlns:a16="http://schemas.microsoft.com/office/drawing/2014/main" id="{5867B678-9251-4643-A276-A15C17EFBF1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242919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dirty="0"/>
              <a:t>Data provenance</a:t>
            </a:r>
          </a:p>
        </p:txBody>
      </p:sp>
      <p:pic>
        <p:nvPicPr>
          <p:cNvPr id="14" name="Segnaposto contenuto 13">
            <a:extLst>
              <a:ext uri="{FF2B5EF4-FFF2-40B4-BE49-F238E27FC236}">
                <a16:creationId xmlns:a16="http://schemas.microsoft.com/office/drawing/2014/main" id="{37108565-8C35-BC7B-C554-ECCA4A3D952A}"/>
              </a:ext>
            </a:extLst>
          </p:cNvPr>
          <p:cNvPicPr>
            <a:picLocks noGrp="1" noChangeAspect="1"/>
          </p:cNvPicPr>
          <p:nvPr>
            <p:ph idx="1"/>
          </p:nvPr>
        </p:nvPicPr>
        <p:blipFill>
          <a:blip r:embed="rId2"/>
          <a:stretch>
            <a:fillRect/>
          </a:stretch>
        </p:blipFill>
        <p:spPr>
          <a:xfrm>
            <a:off x="1759071" y="1700213"/>
            <a:ext cx="8673857" cy="4351337"/>
          </a:xfrm>
        </p:spPr>
      </p:pic>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it-IT" smtClean="0"/>
              <a:t>31</a:t>
            </a:fld>
            <a:endParaRPr lang="it-IT"/>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dirty="0" err="1"/>
              <a:t>Simmhan</a:t>
            </a:r>
            <a:r>
              <a:rPr lang="en-US" dirty="0"/>
              <a:t>, Yogesh L., Beth </a:t>
            </a:r>
            <a:r>
              <a:rPr lang="en-US" dirty="0" err="1"/>
              <a:t>Plale</a:t>
            </a:r>
            <a:r>
              <a:rPr lang="en-US" dirty="0"/>
              <a:t>, and Dennis Gannon. "A survey of data provenance techniques." </a:t>
            </a:r>
            <a:r>
              <a:rPr lang="en-US" i="1" dirty="0"/>
              <a:t>Computer Science Department, Indiana University, Bloomington IN</a:t>
            </a:r>
            <a:r>
              <a:rPr lang="en-US" dirty="0"/>
              <a:t> 47405 (2005): 69.</a:t>
            </a:r>
          </a:p>
        </p:txBody>
      </p:sp>
    </p:spTree>
    <p:extLst>
      <p:ext uri="{BB962C8B-B14F-4D97-AF65-F5344CB8AC3E}">
        <p14:creationId xmlns:p14="http://schemas.microsoft.com/office/powerpoint/2010/main" val="21129471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a:t>Data provenance</a:t>
            </a:r>
          </a:p>
        </p:txBody>
      </p:sp>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en-US" smtClean="0"/>
              <a:t>32</a:t>
            </a:fld>
            <a:endParaRPr lang="en-US"/>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a:t>Simmhan, Yogesh L., Beth Plale, and Dennis Gannon. "A survey of data provenance techniques." </a:t>
            </a:r>
            <a:r>
              <a:rPr lang="en-US" i="1"/>
              <a:t>Computer Science Department, Indiana University, Bloomington IN</a:t>
            </a:r>
            <a:r>
              <a:rPr lang="en-US"/>
              <a:t> 47405 (2005): 69.</a:t>
            </a:r>
            <a:br>
              <a:rPr lang="en-US"/>
            </a:br>
            <a:r>
              <a:rPr lang="en-US"/>
              <a:t>Ikeda, Robert, and Jennifer Widom. </a:t>
            </a:r>
            <a:r>
              <a:rPr lang="en-US" i="1"/>
              <a:t>Data lineage: A survey</a:t>
            </a:r>
            <a:r>
              <a:rPr lang="en-US"/>
              <a:t>. Stanford InfoLab, 2009.</a:t>
            </a:r>
          </a:p>
        </p:txBody>
      </p:sp>
      <p:sp>
        <p:nvSpPr>
          <p:cNvPr id="3" name="Segnaposto contenuto 2">
            <a:extLst>
              <a:ext uri="{FF2B5EF4-FFF2-40B4-BE49-F238E27FC236}">
                <a16:creationId xmlns:a16="http://schemas.microsoft.com/office/drawing/2014/main" id="{F766D6F3-901D-D45B-CE25-36D72EEB5985}"/>
              </a:ext>
            </a:extLst>
          </p:cNvPr>
          <p:cNvSpPr>
            <a:spLocks noGrp="1"/>
          </p:cNvSpPr>
          <p:nvPr>
            <p:ph idx="1"/>
          </p:nvPr>
        </p:nvSpPr>
        <p:spPr/>
        <p:txBody>
          <a:bodyPr/>
          <a:lstStyle/>
          <a:p>
            <a:r>
              <a:rPr lang="en-US" dirty="0"/>
              <a:t>Granularity</a:t>
            </a:r>
          </a:p>
          <a:p>
            <a:pPr lvl="1"/>
            <a:r>
              <a:rPr lang="en-US" dirty="0">
                <a:solidFill>
                  <a:srgbClr val="0070C0"/>
                </a:solidFill>
              </a:rPr>
              <a:t>Fine-grained</a:t>
            </a:r>
            <a:r>
              <a:rPr lang="en-US" dirty="0"/>
              <a:t> (instance level): tracking data items (e.g., a tuple in a dataset) transformations</a:t>
            </a:r>
          </a:p>
          <a:p>
            <a:pPr lvl="1"/>
            <a:r>
              <a:rPr lang="en-US" dirty="0">
                <a:solidFill>
                  <a:srgbClr val="0070C0"/>
                </a:solidFill>
              </a:rPr>
              <a:t>Coarse-grained</a:t>
            </a:r>
            <a:r>
              <a:rPr lang="en-US" dirty="0"/>
              <a:t> (schema-level): tracking dataset transformations</a:t>
            </a:r>
          </a:p>
          <a:p>
            <a:r>
              <a:rPr lang="en-US" dirty="0"/>
              <a:t>Queries</a:t>
            </a:r>
          </a:p>
          <a:p>
            <a:pPr lvl="1"/>
            <a:r>
              <a:rPr lang="en-US" dirty="0">
                <a:solidFill>
                  <a:srgbClr val="FF5050"/>
                </a:solidFill>
              </a:rPr>
              <a:t>Where</a:t>
            </a:r>
            <a:r>
              <a:rPr lang="en-US" dirty="0"/>
              <a:t> provenance: given some output, which inputs did the output come from?</a:t>
            </a:r>
          </a:p>
          <a:p>
            <a:pPr lvl="1"/>
            <a:r>
              <a:rPr lang="en-US" dirty="0">
                <a:solidFill>
                  <a:srgbClr val="FF5050"/>
                </a:solidFill>
              </a:rPr>
              <a:t>How</a:t>
            </a:r>
            <a:r>
              <a:rPr lang="en-US" dirty="0"/>
              <a:t> provenance: given some output, how were the inputs manipulated?</a:t>
            </a:r>
          </a:p>
          <a:p>
            <a:pPr lvl="1"/>
            <a:r>
              <a:rPr lang="en-US" dirty="0">
                <a:solidFill>
                  <a:srgbClr val="FF5050"/>
                </a:solidFill>
              </a:rPr>
              <a:t>Why</a:t>
            </a:r>
            <a:r>
              <a:rPr lang="en-US" dirty="0"/>
              <a:t> provenance: given some output, why was data generated? </a:t>
            </a:r>
          </a:p>
          <a:p>
            <a:pPr lvl="2"/>
            <a:r>
              <a:rPr lang="en-US" dirty="0"/>
              <a:t>E.g., in the form of a proof tree that locates source data items contributing to its creation</a:t>
            </a:r>
          </a:p>
        </p:txBody>
      </p:sp>
    </p:spTree>
    <p:extLst>
      <p:ext uri="{BB962C8B-B14F-4D97-AF65-F5344CB8AC3E}">
        <p14:creationId xmlns:p14="http://schemas.microsoft.com/office/powerpoint/2010/main" val="10236015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dirty="0"/>
              <a:t>Data provenance, an example of data management</a:t>
            </a:r>
          </a:p>
          <a:p>
            <a:pPr lvl="1"/>
            <a:r>
              <a:rPr lang="en-US" dirty="0"/>
              <a:t>Metadata pertaining to the history of a data item</a:t>
            </a:r>
          </a:p>
          <a:p>
            <a:pPr lvl="1"/>
            <a:r>
              <a:rPr lang="en-US" dirty="0"/>
              <a:t>Pipeline including the origin of objects and operations they are subjected to</a:t>
            </a:r>
          </a:p>
          <a:p>
            <a:pPr lvl="1"/>
            <a:r>
              <a:rPr lang="en-US" dirty="0"/>
              <a:t>We have a standard: </a:t>
            </a:r>
            <a:r>
              <a:rPr lang="en-US" dirty="0">
                <a:hlinkClick r:id="rId2"/>
              </a:rPr>
              <a:t>https://www.w3.org/TR/prov-dm/</a:t>
            </a: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33</a:t>
            </a:fld>
            <a:endParaRPr lang="it-IT"/>
          </a:p>
        </p:txBody>
      </p:sp>
      <p:sp>
        <p:nvSpPr>
          <p:cNvPr id="2" name="Content Placeholder 1">
            <a:extLst>
              <a:ext uri="{FF2B5EF4-FFF2-40B4-BE49-F238E27FC236}">
                <a16:creationId xmlns:a16="http://schemas.microsoft.com/office/drawing/2014/main" id="{2571F117-B05E-4913-A803-A5F58A9056E2}"/>
              </a:ext>
            </a:extLst>
          </p:cNvPr>
          <p:cNvSpPr>
            <a:spLocks noGrp="1"/>
          </p:cNvSpPr>
          <p:nvPr>
            <p:ph idx="13"/>
          </p:nvPr>
        </p:nvSpPr>
        <p:spPr/>
        <p:txBody>
          <a:bodyPr/>
          <a:lstStyle/>
          <a:p>
            <a:r>
              <a:rPr lang="en-US" dirty="0">
                <a:hlinkClick r:id="rId2"/>
              </a:rPr>
              <a:t>https://www.w3.org/TR/prov-dm/</a:t>
            </a:r>
            <a:endParaRPr lang="en-US" dirty="0"/>
          </a:p>
        </p:txBody>
      </p:sp>
      <p:pic>
        <p:nvPicPr>
          <p:cNvPr id="11" name="Immagine 10">
            <a:extLst>
              <a:ext uri="{FF2B5EF4-FFF2-40B4-BE49-F238E27FC236}">
                <a16:creationId xmlns:a16="http://schemas.microsoft.com/office/drawing/2014/main" id="{6D199767-9A09-468E-B42F-950AE692A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9515" y="3548561"/>
            <a:ext cx="5609195" cy="2563218"/>
          </a:xfrm>
          <a:prstGeom prst="rect">
            <a:avLst/>
          </a:prstGeom>
        </p:spPr>
      </p:pic>
    </p:spTree>
    <p:extLst>
      <p:ext uri="{BB962C8B-B14F-4D97-AF65-F5344CB8AC3E}">
        <p14:creationId xmlns:p14="http://schemas.microsoft.com/office/powerpoint/2010/main" val="35502425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369BC3A-6BC2-40AD-9308-117B730BC983}"/>
              </a:ext>
            </a:extLst>
          </p:cNvPr>
          <p:cNvSpPr>
            <a:spLocks noGrp="1"/>
          </p:cNvSpPr>
          <p:nvPr>
            <p:ph type="title"/>
          </p:nvPr>
        </p:nvSpPr>
        <p:spPr>
          <a:xfrm>
            <a:off x="838200" y="365125"/>
            <a:ext cx="10515600" cy="1325563"/>
          </a:xfrm>
        </p:spPr>
        <p:txBody>
          <a:bodyPr>
            <a:normAutofit/>
          </a:bodyPr>
          <a:lstStyle/>
          <a:p>
            <a:r>
              <a:rPr lang="en-US" dirty="0"/>
              <a:t>Data provenance</a:t>
            </a:r>
          </a:p>
        </p:txBody>
      </p:sp>
      <p:sp>
        <p:nvSpPr>
          <p:cNvPr id="8" name="Content Placeholder 7">
            <a:extLst>
              <a:ext uri="{FF2B5EF4-FFF2-40B4-BE49-F238E27FC236}">
                <a16:creationId xmlns:a16="http://schemas.microsoft.com/office/drawing/2014/main" id="{42BFE052-1325-470A-8665-D518082457E0}"/>
              </a:ext>
            </a:extLst>
          </p:cNvPr>
          <p:cNvSpPr>
            <a:spLocks noGrp="1"/>
          </p:cNvSpPr>
          <p:nvPr>
            <p:ph sz="half" idx="1"/>
          </p:nvPr>
        </p:nvSpPr>
        <p:spPr>
          <a:xfrm>
            <a:off x="838200" y="1825625"/>
            <a:ext cx="5181600" cy="4351338"/>
          </a:xfrm>
        </p:spPr>
        <p:txBody>
          <a:bodyPr/>
          <a:lstStyle/>
          <a:p>
            <a:r>
              <a:rPr lang="it-IT" dirty="0" err="1">
                <a:solidFill>
                  <a:srgbClr val="FF5050"/>
                </a:solidFill>
              </a:rPr>
              <a:t>Entity</a:t>
            </a:r>
            <a:endParaRPr lang="it-IT" dirty="0">
              <a:solidFill>
                <a:srgbClr val="FF5050"/>
              </a:solidFill>
            </a:endParaRPr>
          </a:p>
          <a:p>
            <a:pPr lvl="1"/>
            <a:r>
              <a:rPr lang="en-US" dirty="0"/>
              <a:t>Physical/conceptual things</a:t>
            </a:r>
            <a:endParaRPr lang="it-IT" dirty="0"/>
          </a:p>
          <a:p>
            <a:r>
              <a:rPr lang="en-US" dirty="0">
                <a:solidFill>
                  <a:srgbClr val="FF5050"/>
                </a:solidFill>
              </a:rPr>
              <a:t>Activity</a:t>
            </a:r>
            <a:r>
              <a:rPr lang="en-US" dirty="0"/>
              <a:t> </a:t>
            </a:r>
          </a:p>
          <a:p>
            <a:pPr lvl="1"/>
            <a:r>
              <a:rPr lang="en-US" dirty="0"/>
              <a:t>Dynamic aspects of the world, such as actions</a:t>
            </a:r>
          </a:p>
          <a:p>
            <a:pPr lvl="1"/>
            <a:r>
              <a:rPr lang="en-US" dirty="0"/>
              <a:t>How entities come into existence, often making use of previously existing entities</a:t>
            </a:r>
          </a:p>
          <a:p>
            <a:r>
              <a:rPr lang="en-US" dirty="0">
                <a:solidFill>
                  <a:srgbClr val="FF5050"/>
                </a:solidFill>
              </a:rPr>
              <a:t>Agent</a:t>
            </a:r>
            <a:r>
              <a:rPr lang="en-US" dirty="0"/>
              <a:t> </a:t>
            </a:r>
          </a:p>
          <a:p>
            <a:pPr lvl="1"/>
            <a:r>
              <a:rPr lang="en-US" dirty="0"/>
              <a:t>A person, a piece of software</a:t>
            </a:r>
          </a:p>
          <a:p>
            <a:pPr lvl="1"/>
            <a:r>
              <a:rPr lang="en-US" dirty="0"/>
              <a:t>Takes a role in an activity such that the agent can be assigned some degree of responsibility for the activity taking place </a:t>
            </a:r>
          </a:p>
        </p:txBody>
      </p:sp>
      <p:pic>
        <p:nvPicPr>
          <p:cNvPr id="12" name="Content Placeholder 11" descr="Graphical user interface, application&#10;&#10;Description automatically generated">
            <a:extLst>
              <a:ext uri="{FF2B5EF4-FFF2-40B4-BE49-F238E27FC236}">
                <a16:creationId xmlns:a16="http://schemas.microsoft.com/office/drawing/2014/main" id="{E58AFED9-C7EB-4D42-8188-E542A054BF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00550"/>
            <a:ext cx="5181600" cy="3201488"/>
          </a:xfrm>
        </p:spPr>
      </p:pic>
      <p:sp>
        <p:nvSpPr>
          <p:cNvPr id="4" name="Footer Placeholder 3">
            <a:extLst>
              <a:ext uri="{FF2B5EF4-FFF2-40B4-BE49-F238E27FC236}">
                <a16:creationId xmlns:a16="http://schemas.microsoft.com/office/drawing/2014/main" id="{6C59153F-00A4-40DE-8F28-E347C2824D65}"/>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FB5B1F0-843E-468B-89C0-AC6B344F7527}"/>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34</a:t>
            </a:fld>
            <a:endParaRPr lang="it-IT"/>
          </a:p>
        </p:txBody>
      </p:sp>
      <p:sp>
        <p:nvSpPr>
          <p:cNvPr id="24" name="Content Placeholder 23">
            <a:extLst>
              <a:ext uri="{FF2B5EF4-FFF2-40B4-BE49-F238E27FC236}">
                <a16:creationId xmlns:a16="http://schemas.microsoft.com/office/drawing/2014/main" id="{24FD2CF2-3F6A-4AE1-8C42-3C85DEE8C697}"/>
              </a:ext>
            </a:extLst>
          </p:cNvPr>
          <p:cNvSpPr>
            <a:spLocks noGrp="1"/>
          </p:cNvSpPr>
          <p:nvPr>
            <p:ph idx="13"/>
          </p:nvPr>
        </p:nvSpPr>
        <p:spPr>
          <a:xfrm>
            <a:off x="838200" y="6119199"/>
            <a:ext cx="10515600" cy="365125"/>
          </a:xfrm>
        </p:spPr>
        <p:txBody>
          <a:bodyPr/>
          <a:lstStyle/>
          <a:p>
            <a:r>
              <a:rPr lang="en-US" dirty="0">
                <a:hlinkClick r:id="rId3"/>
              </a:rPr>
              <a:t>https://www.w3.org/TR/2013/NOTE-prov-primer-20130430/</a:t>
            </a:r>
            <a:r>
              <a:rPr lang="en-US" dirty="0"/>
              <a:t> </a:t>
            </a:r>
          </a:p>
        </p:txBody>
      </p:sp>
    </p:spTree>
    <p:extLst>
      <p:ext uri="{BB962C8B-B14F-4D97-AF65-F5344CB8AC3E}">
        <p14:creationId xmlns:p14="http://schemas.microsoft.com/office/powerpoint/2010/main" val="33365589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Use cases for data provenance</a:t>
            </a:r>
          </a:p>
          <a:p>
            <a:endParaRPr lang="en-US" dirty="0"/>
          </a:p>
          <a:p>
            <a:r>
              <a:rPr lang="en-US" dirty="0"/>
              <a:t>Accountability and auditing</a:t>
            </a:r>
          </a:p>
          <a:p>
            <a:r>
              <a:rPr lang="en-US" dirty="0"/>
              <a:t>Data quality</a:t>
            </a:r>
          </a:p>
          <a:p>
            <a:pPr lvl="1"/>
            <a:r>
              <a:rPr lang="en-US" dirty="0"/>
              <a:t>Monitoring of the quality (e.g., accuracy) of the objects produced</a:t>
            </a:r>
          </a:p>
          <a:p>
            <a:pPr lvl="1"/>
            <a:r>
              <a:rPr lang="en-US" dirty="0"/>
              <a:t>Notify when a transformation pipeline is not behaving as expected</a:t>
            </a:r>
          </a:p>
          <a:p>
            <a:r>
              <a:rPr lang="en-US" dirty="0"/>
              <a:t>Debugging</a:t>
            </a:r>
          </a:p>
          <a:p>
            <a:pPr lvl="1"/>
            <a:r>
              <a:rPr lang="en-US" dirty="0"/>
              <a:t>Inferring the cause of pipeline failures is challenging</a:t>
            </a:r>
          </a:p>
          <a:p>
            <a:pPr lvl="1"/>
            <a:r>
              <a:rPr lang="en-US" dirty="0"/>
              <a:t>Store inputs of each operation with versions and environmental settings (RAM, CPUs, etc.)</a:t>
            </a:r>
          </a:p>
          <a:p>
            <a:r>
              <a:rPr lang="en-US" dirty="0"/>
              <a:t>And so 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35</a:t>
            </a:fld>
            <a:endParaRPr lang="it-IT"/>
          </a:p>
        </p:txBody>
      </p:sp>
    </p:spTree>
    <p:extLst>
      <p:ext uri="{BB962C8B-B14F-4D97-AF65-F5344CB8AC3E}">
        <p14:creationId xmlns:p14="http://schemas.microsoft.com/office/powerpoint/2010/main" val="40685931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dirty="0"/>
              <a:t>Data profiling </a:t>
            </a:r>
          </a:p>
          <a:p>
            <a:pPr lvl="1"/>
            <a:r>
              <a:rPr lang="en-US" dirty="0"/>
              <a:t>A broad range of methods to efficiently analyze a given data set</a:t>
            </a:r>
          </a:p>
          <a:p>
            <a:pPr lvl="1"/>
            <a:r>
              <a:rPr lang="en-US" dirty="0"/>
              <a:t>E.g., in a </a:t>
            </a:r>
            <a:r>
              <a:rPr lang="en-US" dirty="0">
                <a:solidFill>
                  <a:srgbClr val="FF5050"/>
                </a:solidFill>
              </a:rPr>
              <a:t>relational </a:t>
            </a:r>
            <a:r>
              <a:rPr lang="en-US" dirty="0"/>
              <a:t>scenario, </a:t>
            </a:r>
            <a:r>
              <a:rPr lang="en-US" dirty="0">
                <a:solidFill>
                  <a:srgbClr val="FF5050"/>
                </a:solidFill>
              </a:rPr>
              <a:t>tables</a:t>
            </a:r>
            <a:r>
              <a:rPr lang="en-US" dirty="0"/>
              <a:t> of a relational database are </a:t>
            </a:r>
            <a:r>
              <a:rPr lang="en-US" dirty="0">
                <a:solidFill>
                  <a:srgbClr val="FF5050"/>
                </a:solidFill>
              </a:rPr>
              <a:t>scanned</a:t>
            </a:r>
            <a:r>
              <a:rPr lang="en-US" dirty="0"/>
              <a:t> to derive </a:t>
            </a:r>
            <a:r>
              <a:rPr lang="en-US" dirty="0">
                <a:solidFill>
                  <a:srgbClr val="FF5050"/>
                </a:solidFill>
              </a:rPr>
              <a:t>metadata</a:t>
            </a:r>
            <a:r>
              <a:rPr lang="en-US" dirty="0"/>
              <a:t>, such as data types </a:t>
            </a:r>
            <a:r>
              <a:rPr lang="en-US" dirty="0">
                <a:solidFill>
                  <a:srgbClr val="FF5050"/>
                </a:solidFill>
              </a:rPr>
              <a:t>and value patterns</a:t>
            </a:r>
            <a:r>
              <a:rPr lang="en-US" dirty="0"/>
              <a:t>, completeness and uniqueness of columns, </a:t>
            </a:r>
            <a:r>
              <a:rPr lang="en-US" dirty="0">
                <a:solidFill>
                  <a:srgbClr val="FF5050"/>
                </a:solidFill>
              </a:rPr>
              <a:t>keys</a:t>
            </a:r>
            <a:r>
              <a:rPr lang="en-US" dirty="0"/>
              <a:t> </a:t>
            </a:r>
            <a:r>
              <a:rPr lang="en-US" dirty="0">
                <a:solidFill>
                  <a:srgbClr val="FF5050"/>
                </a:solidFill>
              </a:rPr>
              <a:t>and foreign keys</a:t>
            </a:r>
            <a:r>
              <a:rPr lang="en-US" dirty="0"/>
              <a:t>, and occasionally </a:t>
            </a:r>
            <a:r>
              <a:rPr lang="en-US" dirty="0">
                <a:solidFill>
                  <a:srgbClr val="FF5050"/>
                </a:solidFill>
              </a:rPr>
              <a:t>functional dependencies </a:t>
            </a:r>
            <a:r>
              <a:rPr lang="en-US" dirty="0"/>
              <a:t>and association rules</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36</a:t>
            </a:fld>
            <a:endParaRPr lang="it-IT"/>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it-IT" dirty="0" err="1"/>
              <a:t>Naumann</a:t>
            </a:r>
            <a:r>
              <a:rPr lang="it-IT" dirty="0"/>
              <a:t>, Felix. "Data profiling </a:t>
            </a:r>
            <a:r>
              <a:rPr lang="it-IT" dirty="0" err="1"/>
              <a:t>revisited</a:t>
            </a:r>
            <a:r>
              <a:rPr lang="it-IT" dirty="0"/>
              <a:t>." </a:t>
            </a:r>
            <a:r>
              <a:rPr lang="it-IT" i="1" dirty="0"/>
              <a:t>ACM SIGMOD Record</a:t>
            </a:r>
            <a:r>
              <a:rPr lang="it-IT" dirty="0"/>
              <a:t> 42.4 (2014): 40-49.</a:t>
            </a:r>
            <a:endParaRPr lang="en-US" dirty="0"/>
          </a:p>
        </p:txBody>
      </p:sp>
      <p:pic>
        <p:nvPicPr>
          <p:cNvPr id="9" name="Segnaposto contenuto 8">
            <a:extLst>
              <a:ext uri="{FF2B5EF4-FFF2-40B4-BE49-F238E27FC236}">
                <a16:creationId xmlns:a16="http://schemas.microsoft.com/office/drawing/2014/main" id="{A6B0CF8B-B210-4468-B788-D48998D839DF}"/>
              </a:ext>
            </a:extLst>
          </p:cNvPr>
          <p:cNvPicPr>
            <a:picLocks noGrp="1" noChangeAspect="1"/>
          </p:cNvPicPr>
          <p:nvPr>
            <p:ph sz="half" idx="2"/>
          </p:nvPr>
        </p:nvPicPr>
        <p:blipFill>
          <a:blip r:embed="rId2"/>
          <a:stretch>
            <a:fillRect/>
          </a:stretch>
        </p:blipFill>
        <p:spPr>
          <a:xfrm>
            <a:off x="7127637" y="1825625"/>
            <a:ext cx="3270726" cy="4351338"/>
          </a:xfrm>
          <a:prstGeom prst="rect">
            <a:avLst/>
          </a:prstGeom>
        </p:spPr>
      </p:pic>
    </p:spTree>
    <p:extLst>
      <p:ext uri="{BB962C8B-B14F-4D97-AF65-F5344CB8AC3E}">
        <p14:creationId xmlns:p14="http://schemas.microsoft.com/office/powerpoint/2010/main" val="14034505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idx="1"/>
          </p:nvPr>
        </p:nvSpPr>
        <p:spPr/>
        <p:txBody>
          <a:bodyPr/>
          <a:lstStyle/>
          <a:p>
            <a:r>
              <a:rPr lang="en-US" dirty="0"/>
              <a:t>Use cases</a:t>
            </a:r>
          </a:p>
          <a:p>
            <a:pPr lvl="1"/>
            <a:r>
              <a:rPr lang="en-US" dirty="0">
                <a:solidFill>
                  <a:srgbClr val="FF5050"/>
                </a:solidFill>
              </a:rPr>
              <a:t>Query optimization</a:t>
            </a:r>
          </a:p>
          <a:p>
            <a:pPr lvl="2"/>
            <a:r>
              <a:rPr lang="en-US" dirty="0"/>
              <a:t>Performed by DBMS to support query optimization with statistics about tables and columns</a:t>
            </a:r>
          </a:p>
          <a:p>
            <a:pPr lvl="2"/>
            <a:r>
              <a:rPr lang="en-US" dirty="0"/>
              <a:t>Profiling results can be used to estimate the selectivity of operators and the cost of a query plan</a:t>
            </a:r>
          </a:p>
          <a:p>
            <a:pPr lvl="1"/>
            <a:r>
              <a:rPr lang="en-US" dirty="0">
                <a:solidFill>
                  <a:srgbClr val="FF5050"/>
                </a:solidFill>
              </a:rPr>
              <a:t>Data cleansing </a:t>
            </a:r>
            <a:r>
              <a:rPr lang="en-US" dirty="0"/>
              <a:t>(typical use case is profiling data)</a:t>
            </a:r>
          </a:p>
          <a:p>
            <a:pPr lvl="2"/>
            <a:r>
              <a:rPr lang="en-US" dirty="0"/>
              <a:t>Prepare a data cleansing process by revealing data errors (e.g., inconsistent formatting), missing values or outliers</a:t>
            </a:r>
          </a:p>
          <a:p>
            <a:pPr lvl="1"/>
            <a:r>
              <a:rPr lang="en-US" dirty="0">
                <a:solidFill>
                  <a:srgbClr val="FF5050"/>
                </a:solidFill>
              </a:rPr>
              <a:t>Data integration and analytics</a:t>
            </a:r>
          </a:p>
          <a:p>
            <a:endParaRPr lang="en-US" dirty="0">
              <a:solidFill>
                <a:srgbClr val="FF5050"/>
              </a:solidFill>
            </a:endParaRPr>
          </a:p>
          <a:p>
            <a:r>
              <a:rPr lang="en-US" dirty="0"/>
              <a:t>Challenges?</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37</a:t>
            </a:fld>
            <a:endParaRPr lang="it-IT"/>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it-IT" dirty="0" err="1"/>
              <a:t>Naumann</a:t>
            </a:r>
            <a:r>
              <a:rPr lang="it-IT" dirty="0"/>
              <a:t>, Felix. "Data profiling </a:t>
            </a:r>
            <a:r>
              <a:rPr lang="it-IT" dirty="0" err="1"/>
              <a:t>revisited</a:t>
            </a:r>
            <a:r>
              <a:rPr lang="it-IT" dirty="0"/>
              <a:t>." </a:t>
            </a:r>
            <a:r>
              <a:rPr lang="it-IT" i="1" dirty="0"/>
              <a:t>ACM SIGMOD Record</a:t>
            </a:r>
            <a:r>
              <a:rPr lang="it-IT" dirty="0"/>
              <a:t> 42.4 (2014): 40-49.</a:t>
            </a:r>
            <a:endParaRPr lang="en-US" dirty="0"/>
          </a:p>
        </p:txBody>
      </p:sp>
    </p:spTree>
    <p:extLst>
      <p:ext uri="{BB962C8B-B14F-4D97-AF65-F5344CB8AC3E}">
        <p14:creationId xmlns:p14="http://schemas.microsoft.com/office/powerpoint/2010/main" val="17968460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idx="1"/>
          </p:nvPr>
        </p:nvSpPr>
        <p:spPr/>
        <p:txBody>
          <a:bodyPr/>
          <a:lstStyle/>
          <a:p>
            <a:r>
              <a:rPr lang="en-US" dirty="0"/>
              <a:t>Challenges</a:t>
            </a:r>
          </a:p>
          <a:p>
            <a:pPr lvl="1"/>
            <a:r>
              <a:rPr lang="en-US" dirty="0"/>
              <a:t>The results of data profiling are </a:t>
            </a:r>
            <a:r>
              <a:rPr lang="en-US" dirty="0">
                <a:solidFill>
                  <a:srgbClr val="FF5050"/>
                </a:solidFill>
              </a:rPr>
              <a:t>computationally complex</a:t>
            </a:r>
            <a:r>
              <a:rPr lang="en-US" dirty="0"/>
              <a:t> to discover</a:t>
            </a:r>
          </a:p>
          <a:p>
            <a:pPr lvl="2"/>
            <a:r>
              <a:rPr lang="en-US" dirty="0"/>
              <a:t>E.g., discovering keys/dependencies usually involves some sorting step for each considered column</a:t>
            </a:r>
          </a:p>
          <a:p>
            <a:pPr lvl="1"/>
            <a:r>
              <a:rPr lang="en-US" dirty="0"/>
              <a:t>Verification of </a:t>
            </a:r>
            <a:r>
              <a:rPr lang="en-US" dirty="0">
                <a:solidFill>
                  <a:srgbClr val="FF5050"/>
                </a:solidFill>
              </a:rPr>
              <a:t>complex constraints on column combinations </a:t>
            </a:r>
            <a:r>
              <a:rPr lang="en-US" dirty="0"/>
              <a:t>in a database</a:t>
            </a:r>
          </a:p>
          <a:p>
            <a:pPr lvl="2"/>
            <a:r>
              <a:rPr lang="en-US" dirty="0"/>
              <a:t>What is the complexity of this task?</a:t>
            </a:r>
          </a:p>
          <a:p>
            <a:pPr lvl="1"/>
            <a:r>
              <a:rPr lang="en-US" dirty="0">
                <a:solidFill>
                  <a:srgbClr val="FF5050"/>
                </a:solidFill>
              </a:rPr>
              <a:t>Memory</a:t>
            </a:r>
            <a:r>
              <a:rPr lang="en-US" dirty="0"/>
              <a:t>, profiling is often performed on data sets that may not fit into main memory</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38</a:t>
            </a:fld>
            <a:endParaRPr lang="it-IT"/>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it-IT" dirty="0" err="1"/>
              <a:t>Naumann</a:t>
            </a:r>
            <a:r>
              <a:rPr lang="it-IT" dirty="0"/>
              <a:t>, Felix. "Data profiling </a:t>
            </a:r>
            <a:r>
              <a:rPr lang="it-IT" dirty="0" err="1"/>
              <a:t>revisited</a:t>
            </a:r>
            <a:r>
              <a:rPr lang="it-IT" dirty="0"/>
              <a:t>." </a:t>
            </a:r>
            <a:r>
              <a:rPr lang="it-IT" i="1" dirty="0"/>
              <a:t>ACM SIGMOD Record</a:t>
            </a:r>
            <a:r>
              <a:rPr lang="it-IT" dirty="0"/>
              <a:t> 42.4 (2014): 40-49.</a:t>
            </a:r>
            <a:endParaRPr lang="en-US" dirty="0"/>
          </a:p>
        </p:txBody>
      </p:sp>
    </p:spTree>
    <p:extLst>
      <p:ext uri="{BB962C8B-B14F-4D97-AF65-F5344CB8AC3E}">
        <p14:creationId xmlns:p14="http://schemas.microsoft.com/office/powerpoint/2010/main" val="25393788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2DCE2B-87B2-44EA-AEAD-805376BFFAD9}"/>
              </a:ext>
            </a:extLst>
          </p:cNvPr>
          <p:cNvSpPr>
            <a:spLocks noGrp="1"/>
          </p:cNvSpPr>
          <p:nvPr>
            <p:ph type="title"/>
          </p:nvPr>
        </p:nvSpPr>
        <p:spPr/>
        <p:txBody>
          <a:bodyPr/>
          <a:lstStyle/>
          <a:p>
            <a:r>
              <a:rPr lang="it-IT" dirty="0"/>
              <a:t>Data </a:t>
            </a:r>
            <a:r>
              <a:rPr lang="it-IT" dirty="0" err="1"/>
              <a:t>versioning</a:t>
            </a:r>
            <a:endParaRPr lang="en-US" dirty="0"/>
          </a:p>
        </p:txBody>
      </p:sp>
      <p:sp>
        <p:nvSpPr>
          <p:cNvPr id="3" name="Segnaposto contenuto 2">
            <a:extLst>
              <a:ext uri="{FF2B5EF4-FFF2-40B4-BE49-F238E27FC236}">
                <a16:creationId xmlns:a16="http://schemas.microsoft.com/office/drawing/2014/main" id="{B3A8347E-4818-A82F-4466-137245E4EA6F}"/>
              </a:ext>
            </a:extLst>
          </p:cNvPr>
          <p:cNvSpPr>
            <a:spLocks noGrp="1"/>
          </p:cNvSpPr>
          <p:nvPr>
            <p:ph sz="half" idx="1"/>
          </p:nvPr>
        </p:nvSpPr>
        <p:spPr/>
        <p:txBody>
          <a:bodyPr/>
          <a:lstStyle/>
          <a:p>
            <a:r>
              <a:rPr lang="en-US" dirty="0"/>
              <a:t>Version control </a:t>
            </a:r>
          </a:p>
          <a:p>
            <a:pPr lvl="1"/>
            <a:r>
              <a:rPr lang="en-US" dirty="0"/>
              <a:t>A class of systems responsible for managing changes to computer programs, documents, or data collections</a:t>
            </a:r>
          </a:p>
          <a:p>
            <a:pPr lvl="1"/>
            <a:r>
              <a:rPr lang="en-US" dirty="0"/>
              <a:t>Changes are identified by a number/letter code, termed the revision/version number</a:t>
            </a:r>
          </a:p>
          <a:p>
            <a:r>
              <a:rPr lang="en-US" dirty="0"/>
              <a:t>However, data pipelines is not only about code bult also about</a:t>
            </a:r>
          </a:p>
          <a:p>
            <a:pPr lvl="1"/>
            <a:r>
              <a:rPr lang="en-US" dirty="0"/>
              <a:t>Model Version control</a:t>
            </a:r>
          </a:p>
          <a:p>
            <a:pPr lvl="1"/>
            <a:r>
              <a:rPr lang="en-US" dirty="0"/>
              <a:t>Data Version Control</a:t>
            </a:r>
          </a:p>
          <a:p>
            <a:pPr lvl="1"/>
            <a:r>
              <a:rPr lang="en-US" dirty="0"/>
              <a:t>Model Parameter Tracking</a:t>
            </a:r>
          </a:p>
          <a:p>
            <a:pPr lvl="1"/>
            <a:r>
              <a:rPr lang="en-US" dirty="0"/>
              <a:t>Model Performance Comparison</a:t>
            </a:r>
          </a:p>
        </p:txBody>
      </p:sp>
      <p:pic>
        <p:nvPicPr>
          <p:cNvPr id="10" name="Segnaposto contenuto 9">
            <a:extLst>
              <a:ext uri="{FF2B5EF4-FFF2-40B4-BE49-F238E27FC236}">
                <a16:creationId xmlns:a16="http://schemas.microsoft.com/office/drawing/2014/main" id="{7D0E5258-7A64-A0E3-AB98-AB25B4C0F6C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40550" y="2038205"/>
            <a:ext cx="3882476" cy="3888543"/>
          </a:xfrm>
        </p:spPr>
      </p:pic>
      <p:sp>
        <p:nvSpPr>
          <p:cNvPr id="4" name="Segnaposto piè di pagina 3">
            <a:extLst>
              <a:ext uri="{FF2B5EF4-FFF2-40B4-BE49-F238E27FC236}">
                <a16:creationId xmlns:a16="http://schemas.microsoft.com/office/drawing/2014/main" id="{D54A0519-BACD-C0E3-19A2-8E8F2F75427E}"/>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30426641-42C1-FEDF-602C-B8B49858CCB0}"/>
              </a:ext>
            </a:extLst>
          </p:cNvPr>
          <p:cNvSpPr>
            <a:spLocks noGrp="1"/>
          </p:cNvSpPr>
          <p:nvPr>
            <p:ph type="sldNum" sz="quarter" idx="12"/>
          </p:nvPr>
        </p:nvSpPr>
        <p:spPr/>
        <p:txBody>
          <a:bodyPr/>
          <a:lstStyle/>
          <a:p>
            <a:fld id="{5DD6F1BA-2510-46FC-9346-AB1F3CA1593B}" type="slidenum">
              <a:rPr lang="it-IT" smtClean="0"/>
              <a:pPr/>
              <a:t>39</a:t>
            </a:fld>
            <a:endParaRPr lang="it-IT"/>
          </a:p>
        </p:txBody>
      </p:sp>
      <p:sp>
        <p:nvSpPr>
          <p:cNvPr id="16" name="Segnaposto contenuto 15">
            <a:extLst>
              <a:ext uri="{FF2B5EF4-FFF2-40B4-BE49-F238E27FC236}">
                <a16:creationId xmlns:a16="http://schemas.microsoft.com/office/drawing/2014/main" id="{BC3CCCBE-93AE-551D-AB36-F05561370389}"/>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37217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it-IT" dirty="0"/>
              <a:t>Roadmap</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dirty="0"/>
              <a:t>Why going cloud?</a:t>
            </a:r>
          </a:p>
          <a:p>
            <a:r>
              <a:rPr lang="en-US" dirty="0"/>
              <a:t>From databases to data platforms</a:t>
            </a:r>
          </a:p>
          <a:p>
            <a:r>
              <a:rPr lang="en-US" dirty="0"/>
              <a:t>Building data platforms</a:t>
            </a:r>
          </a:p>
          <a:p>
            <a:r>
              <a:rPr lang="en-US" dirty="0"/>
              <a:t>Creating data pipelines in the cloud (in AWS)</a:t>
            </a:r>
          </a:p>
          <a:p>
            <a:r>
              <a:rPr lang="en-US" dirty="0"/>
              <a:t>Billing and cloud migration</a:t>
            </a:r>
          </a:p>
          <a:p>
            <a:endParaRPr lang="en-US" dirty="0"/>
          </a:p>
          <a:p>
            <a:r>
              <a:rPr lang="en-US" dirty="0"/>
              <a:t>Since we will cover several data needs, how familiar are you with the following tools/languages?</a:t>
            </a:r>
          </a:p>
          <a:p>
            <a:pPr lvl="1"/>
            <a:r>
              <a:rPr lang="en-US" dirty="0">
                <a:hlinkClick r:id="rId2"/>
              </a:rPr>
              <a:t>https://forms.gle/2DibVSdNgrgWTdVF6</a:t>
            </a:r>
            <a:endParaRPr lang="en-US" dirty="0"/>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a:t>
            </a:fld>
            <a:endParaRPr lang="it-IT" dirty="0"/>
          </a:p>
        </p:txBody>
      </p:sp>
      <p:pic>
        <p:nvPicPr>
          <p:cNvPr id="6" name="Segnaposto contenuto 5">
            <a:extLst>
              <a:ext uri="{FF2B5EF4-FFF2-40B4-BE49-F238E27FC236}">
                <a16:creationId xmlns:a16="http://schemas.microsoft.com/office/drawing/2014/main" id="{7CF6D0B1-3F6F-1C96-B179-43FF6BAE70AC}"/>
              </a:ext>
            </a:extLst>
          </p:cNvPr>
          <p:cNvPicPr>
            <a:picLocks noGrp="1" noChangeAspect="1"/>
          </p:cNvPicPr>
          <p:nvPr>
            <p:ph idx="13"/>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69749" y="5409811"/>
            <a:ext cx="1284051" cy="1284051"/>
          </a:xfrm>
        </p:spPr>
      </p:pic>
    </p:spTree>
    <p:extLst>
      <p:ext uri="{BB962C8B-B14F-4D97-AF65-F5344CB8AC3E}">
        <p14:creationId xmlns:p14="http://schemas.microsoft.com/office/powerpoint/2010/main" val="23189133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AF52F0FD-FE0D-05A4-25A3-76D7C205587D}"/>
              </a:ext>
            </a:extLst>
          </p:cNvPr>
          <p:cNvSpPr>
            <a:spLocks noGrp="1"/>
          </p:cNvSpPr>
          <p:nvPr>
            <p:ph type="title"/>
          </p:nvPr>
        </p:nvSpPr>
        <p:spPr/>
        <p:txBody>
          <a:bodyPr/>
          <a:lstStyle/>
          <a:p>
            <a:r>
              <a:rPr lang="en-US" dirty="0"/>
              <a:t>Data versioning</a:t>
            </a:r>
          </a:p>
        </p:txBody>
      </p:sp>
      <p:sp>
        <p:nvSpPr>
          <p:cNvPr id="9" name="Segnaposto contenuto 8">
            <a:extLst>
              <a:ext uri="{FF2B5EF4-FFF2-40B4-BE49-F238E27FC236}">
                <a16:creationId xmlns:a16="http://schemas.microsoft.com/office/drawing/2014/main" id="{AEBB3704-06E8-6983-16AE-3E441CDC8213}"/>
              </a:ext>
            </a:extLst>
          </p:cNvPr>
          <p:cNvSpPr>
            <a:spLocks noGrp="1"/>
          </p:cNvSpPr>
          <p:nvPr>
            <p:ph idx="1"/>
          </p:nvPr>
        </p:nvSpPr>
        <p:spPr/>
        <p:txBody>
          <a:bodyPr/>
          <a:lstStyle/>
          <a:p>
            <a:r>
              <a:rPr lang="en-US" dirty="0"/>
              <a:t>Support CRUD (Create, Read, Update, Delete) operations with versions</a:t>
            </a:r>
          </a:p>
          <a:p>
            <a:endParaRPr lang="en-US" dirty="0"/>
          </a:p>
          <a:p>
            <a:r>
              <a:rPr lang="en-US" dirty="0"/>
              <a:t>E.g., on AWS (PUT, GET, DELETE), what about update?</a:t>
            </a:r>
          </a:p>
          <a:p>
            <a:endParaRPr lang="en-US" dirty="0"/>
          </a:p>
          <a:p>
            <a:endParaRPr lang="en-US" dirty="0"/>
          </a:p>
          <a:p>
            <a:endParaRPr lang="en-US" dirty="0"/>
          </a:p>
        </p:txBody>
      </p:sp>
      <p:sp>
        <p:nvSpPr>
          <p:cNvPr id="5" name="Segnaposto piè di pagina 4">
            <a:extLst>
              <a:ext uri="{FF2B5EF4-FFF2-40B4-BE49-F238E27FC236}">
                <a16:creationId xmlns:a16="http://schemas.microsoft.com/office/drawing/2014/main" id="{319C12FA-5B25-E371-4104-D42025E4A6E2}"/>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709BA5FA-932D-DAF3-EC23-C281B2D99334}"/>
              </a:ext>
            </a:extLst>
          </p:cNvPr>
          <p:cNvSpPr>
            <a:spLocks noGrp="1"/>
          </p:cNvSpPr>
          <p:nvPr>
            <p:ph type="sldNum" sz="quarter" idx="12"/>
          </p:nvPr>
        </p:nvSpPr>
        <p:spPr/>
        <p:txBody>
          <a:bodyPr/>
          <a:lstStyle/>
          <a:p>
            <a:fld id="{5DD6F1BA-2510-46FC-9346-AB1F3CA1593B}" type="slidenum">
              <a:rPr lang="en-US" smtClean="0"/>
              <a:t>40</a:t>
            </a:fld>
            <a:endParaRPr lang="en-US"/>
          </a:p>
        </p:txBody>
      </p:sp>
      <p:sp>
        <p:nvSpPr>
          <p:cNvPr id="10" name="Segnaposto contenuto 9">
            <a:extLst>
              <a:ext uri="{FF2B5EF4-FFF2-40B4-BE49-F238E27FC236}">
                <a16:creationId xmlns:a16="http://schemas.microsoft.com/office/drawing/2014/main" id="{B174958B-35CA-DFF4-10D4-EDA34072ECDF}"/>
              </a:ext>
            </a:extLst>
          </p:cNvPr>
          <p:cNvSpPr>
            <a:spLocks noGrp="1"/>
          </p:cNvSpPr>
          <p:nvPr>
            <p:ph idx="13"/>
          </p:nvPr>
        </p:nvSpPr>
        <p:spPr/>
        <p:txBody>
          <a:bodyPr/>
          <a:lstStyle/>
          <a:p>
            <a:r>
              <a:rPr lang="en-US">
                <a:hlinkClick r:id="rId2"/>
              </a:rPr>
              <a:t>https://docs.aws.amazon.com/AmazonS3/latest/userguide/versioning-workflows.html</a:t>
            </a:r>
            <a:r>
              <a:rPr lang="en-US"/>
              <a:t> (accessed 2022-08-01)</a:t>
            </a:r>
          </a:p>
        </p:txBody>
      </p:sp>
      <p:pic>
        <p:nvPicPr>
          <p:cNvPr id="12" name="Immagine 11">
            <a:extLst>
              <a:ext uri="{FF2B5EF4-FFF2-40B4-BE49-F238E27FC236}">
                <a16:creationId xmlns:a16="http://schemas.microsoft.com/office/drawing/2014/main" id="{9F182E2B-79CB-0716-F95F-ED0125D64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469" y="4143216"/>
            <a:ext cx="2437302" cy="1908622"/>
          </a:xfrm>
          <a:prstGeom prst="rect">
            <a:avLst/>
          </a:prstGeom>
          <a:ln>
            <a:noFill/>
          </a:ln>
          <a:effectLst>
            <a:outerShdw blurRad="292100" dist="139700" dir="2700000" algn="tl" rotWithShape="0">
              <a:srgbClr val="333333">
                <a:alpha val="65000"/>
              </a:srgbClr>
            </a:outerShdw>
          </a:effectLst>
        </p:spPr>
      </p:pic>
      <p:pic>
        <p:nvPicPr>
          <p:cNvPr id="14" name="Immagine 13">
            <a:extLst>
              <a:ext uri="{FF2B5EF4-FFF2-40B4-BE49-F238E27FC236}">
                <a16:creationId xmlns:a16="http://schemas.microsoft.com/office/drawing/2014/main" id="{B55B8121-1270-147A-FF27-F556A860E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890" y="4143216"/>
            <a:ext cx="4152089" cy="1908622"/>
          </a:xfrm>
          <a:prstGeom prst="rect">
            <a:avLst/>
          </a:prstGeom>
          <a:ln>
            <a:noFill/>
          </a:ln>
          <a:effectLst>
            <a:outerShdw blurRad="292100" dist="139700" dir="2700000" algn="tl" rotWithShape="0">
              <a:srgbClr val="333333">
                <a:alpha val="65000"/>
              </a:srgbClr>
            </a:outerShdw>
          </a:effectLst>
        </p:spPr>
      </p:pic>
      <p:pic>
        <p:nvPicPr>
          <p:cNvPr id="16" name="Immagine 15">
            <a:extLst>
              <a:ext uri="{FF2B5EF4-FFF2-40B4-BE49-F238E27FC236}">
                <a16:creationId xmlns:a16="http://schemas.microsoft.com/office/drawing/2014/main" id="{A034EFD8-462B-F663-3B5E-56BD61AD9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6097" y="4143216"/>
            <a:ext cx="2752170" cy="19086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51156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a:t>Data management</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dirty="0"/>
              <a:t>Which functionalities for (automated) data management can you think about?</a:t>
            </a:r>
          </a:p>
        </p:txBody>
      </p:sp>
      <p:sp>
        <p:nvSpPr>
          <p:cNvPr id="12" name="Segnaposto contenuto 11">
            <a:extLst>
              <a:ext uri="{FF2B5EF4-FFF2-40B4-BE49-F238E27FC236}">
                <a16:creationId xmlns:a16="http://schemas.microsoft.com/office/drawing/2014/main" id="{111CB417-1562-1F8D-FBDE-F220A2502EE0}"/>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41</a:t>
            </a:fld>
            <a:endParaRPr lang="en-US"/>
          </a:p>
        </p:txBody>
      </p:sp>
      <p:sp>
        <p:nvSpPr>
          <p:cNvPr id="13" name="Segnaposto contenuto 12">
            <a:extLst>
              <a:ext uri="{FF2B5EF4-FFF2-40B4-BE49-F238E27FC236}">
                <a16:creationId xmlns:a16="http://schemas.microsoft.com/office/drawing/2014/main" id="{45CC8758-43FD-8B2D-6726-FF9B35AA3AB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9596522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a:t>Data management</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dirty="0"/>
              <a:t>Summarization / compression</a:t>
            </a:r>
          </a:p>
          <a:p>
            <a:pPr lvl="1"/>
            <a:r>
              <a:rPr lang="en-US" dirty="0"/>
              <a:t>Present a concise representation of a dataset in a comprehensible and informative manner</a:t>
            </a:r>
          </a:p>
        </p:txBody>
      </p:sp>
      <p:pic>
        <p:nvPicPr>
          <p:cNvPr id="18" name="Segnaposto contenuto 17">
            <a:extLst>
              <a:ext uri="{FF2B5EF4-FFF2-40B4-BE49-F238E27FC236}">
                <a16:creationId xmlns:a16="http://schemas.microsoft.com/office/drawing/2014/main" id="{5A25387C-CA55-373C-C8C6-05DC0E55F5F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76439"/>
            <a:ext cx="5181600" cy="3849709"/>
          </a:xfrm>
        </p:spPr>
      </p:pic>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42</a:t>
            </a:fld>
            <a:endParaRPr lang="en-US"/>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dirty="0"/>
              <a:t>Ahmed, Mohiuddin. "Data summarization: a survey." </a:t>
            </a:r>
            <a:r>
              <a:rPr lang="en-US" i="1" dirty="0"/>
              <a:t>Knowledge and Information Systems</a:t>
            </a:r>
            <a:r>
              <a:rPr lang="en-US" dirty="0"/>
              <a:t> 58.2 (2019): 249-273.</a:t>
            </a:r>
          </a:p>
        </p:txBody>
      </p:sp>
    </p:spTree>
    <p:extLst>
      <p:ext uri="{BB962C8B-B14F-4D97-AF65-F5344CB8AC3E}">
        <p14:creationId xmlns:p14="http://schemas.microsoft.com/office/powerpoint/2010/main" val="38748216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a:t>Data management</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dirty="0"/>
              <a:t>Entity resolution</a:t>
            </a:r>
          </a:p>
          <a:p>
            <a:pPr lvl="1"/>
            <a:r>
              <a:rPr lang="en-US" dirty="0"/>
              <a:t>(also known as entity matching, linking)</a:t>
            </a:r>
          </a:p>
          <a:p>
            <a:pPr lvl="1"/>
            <a:r>
              <a:rPr lang="en-US" dirty="0"/>
              <a:t>Find records that refer to the same entity across different data sources (e.g., data files, books, websites, and databases)</a:t>
            </a:r>
          </a:p>
        </p:txBody>
      </p:sp>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43</a:t>
            </a:fld>
            <a:endParaRPr lang="en-US"/>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dirty="0"/>
              <a:t>Papadakis, George, et al. "Blocking and filtering techniques for entity resolution: A survey." </a:t>
            </a:r>
            <a:r>
              <a:rPr lang="en-US" i="1" dirty="0"/>
              <a:t>ACM Computing Surveys (CSUR)</a:t>
            </a:r>
            <a:r>
              <a:rPr lang="en-US" dirty="0"/>
              <a:t> 53.2 (2020): 1-42.</a:t>
            </a:r>
          </a:p>
        </p:txBody>
      </p:sp>
      <p:pic>
        <p:nvPicPr>
          <p:cNvPr id="9" name="Segnaposto contenuto 8" descr="Immagine che contiene tavolo&#10;&#10;Descrizione generata automaticamente">
            <a:extLst>
              <a:ext uri="{FF2B5EF4-FFF2-40B4-BE49-F238E27FC236}">
                <a16:creationId xmlns:a16="http://schemas.microsoft.com/office/drawing/2014/main" id="{0227C251-259F-8F30-5713-B0380BF9AE4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269709"/>
            <a:ext cx="5181600" cy="1463169"/>
          </a:xfrm>
        </p:spPr>
      </p:pic>
    </p:spTree>
    <p:extLst>
      <p:ext uri="{BB962C8B-B14F-4D97-AF65-F5344CB8AC3E}">
        <p14:creationId xmlns:p14="http://schemas.microsoft.com/office/powerpoint/2010/main" val="23675799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dirty="0">
                <a:solidFill>
                  <a:schemeClr val="tx1"/>
                </a:solidFill>
              </a:rPr>
              <a:t>In action</a:t>
            </a:r>
          </a:p>
        </p:txBody>
      </p:sp>
      <p:sp>
        <p:nvSpPr>
          <p:cNvPr id="15" name="Freeform: Shape 14">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it-IT" dirty="0">
                <a:latin typeface="Helvetica" panose="020B0604020202020204" pitchFamily="34" charset="0"/>
                <a:cs typeface="Helvetica" panose="020B0604020202020204" pitchFamily="34" charset="0"/>
              </a:rPr>
              <a:t>Lab: California housing prices</a:t>
            </a:r>
            <a:endParaRPr lang="en-US" b="0" i="0" dirty="0">
              <a:effectLs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888023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Are we done? No!</a:t>
            </a:r>
          </a:p>
          <a:p>
            <a:pPr lvl="1"/>
            <a:r>
              <a:rPr lang="en-US" dirty="0"/>
              <a:t>Metadata can become bigger than data themselves</a:t>
            </a:r>
          </a:p>
          <a:p>
            <a:pPr indent="-285750"/>
            <a:r>
              <a:rPr lang="en-US" dirty="0"/>
              <a:t>We need meta meta-data (or models)...</a:t>
            </a:r>
          </a:p>
          <a:p>
            <a:pPr lvl="1"/>
            <a:r>
              <a:rPr lang="en-US" dirty="0"/>
              <a:t>... chasing our own tails</a:t>
            </a:r>
          </a:p>
          <a:p>
            <a:pPr indent="-285750"/>
            <a:r>
              <a:rPr lang="en-US" dirty="0"/>
              <a:t>Data management is still a (research) issue in data platforms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45</a:t>
            </a:fld>
            <a:endParaRPr lang="it-IT"/>
          </a:p>
        </p:txBody>
      </p:sp>
    </p:spTree>
    <p:extLst>
      <p:ext uri="{BB962C8B-B14F-4D97-AF65-F5344CB8AC3E}">
        <p14:creationId xmlns:p14="http://schemas.microsoft.com/office/powerpoint/2010/main" val="34243291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Data </a:t>
            </a:r>
            <a:r>
              <a:rPr lang="en-GB" dirty="0" err="1"/>
              <a:t>lakehouse</a:t>
            </a:r>
            <a:endParaRPr lang="en-GB" dirty="0"/>
          </a:p>
        </p:txBody>
      </p:sp>
      <p:sp>
        <p:nvSpPr>
          <p:cNvPr id="6" name="Segnaposto contenuto 5"/>
          <p:cNvSpPr>
            <a:spLocks noGrp="1"/>
          </p:cNvSpPr>
          <p:nvPr>
            <p:ph sz="half" idx="1"/>
          </p:nvPr>
        </p:nvSpPr>
        <p:spPr/>
        <p:txBody>
          <a:bodyPr/>
          <a:lstStyle/>
          <a:p>
            <a:r>
              <a:rPr lang="en-US" b="1" dirty="0"/>
              <a:t>Data </a:t>
            </a:r>
            <a:r>
              <a:rPr lang="en-US" b="1" dirty="0" err="1"/>
              <a:t>lakehouse</a:t>
            </a:r>
            <a:r>
              <a:rPr lang="en-US" dirty="0"/>
              <a:t> </a:t>
            </a:r>
          </a:p>
          <a:p>
            <a:pPr lvl="1"/>
            <a:r>
              <a:rPr lang="en-US" dirty="0"/>
              <a:t>Data management architecture that combines the flexibility, cost-efficiency, and scale of data lakes with the data management and ACID transactions of data warehouses, enabling business intelligence (BI) and machine learning (ML) on all data</a:t>
            </a:r>
          </a:p>
          <a:p>
            <a:pPr lvl="1"/>
            <a:r>
              <a:rPr lang="en-US" dirty="0"/>
              <a:t>Vendor lock in</a:t>
            </a:r>
          </a:p>
        </p:txBody>
      </p:sp>
      <p:sp>
        <p:nvSpPr>
          <p:cNvPr id="5" name="Segnaposto numero diapositiva 4"/>
          <p:cNvSpPr>
            <a:spLocks noGrp="1"/>
          </p:cNvSpPr>
          <p:nvPr>
            <p:ph type="sldNum" sz="quarter" idx="12"/>
          </p:nvPr>
        </p:nvSpPr>
        <p:spPr/>
        <p:txBody>
          <a:bodyPr/>
          <a:lstStyle/>
          <a:p>
            <a:fld id="{629637A9-119A-49DA-BD12-AAC58B377D80}" type="slidenum">
              <a:rPr lang="en-US" smtClean="0"/>
              <a:t>46</a:t>
            </a:fld>
            <a:endParaRPr lang="en-US" dirty="0"/>
          </a:p>
        </p:txBody>
      </p:sp>
      <p:sp>
        <p:nvSpPr>
          <p:cNvPr id="4" name="Segnaposto contenuto 3">
            <a:extLst>
              <a:ext uri="{FF2B5EF4-FFF2-40B4-BE49-F238E27FC236}">
                <a16:creationId xmlns:a16="http://schemas.microsoft.com/office/drawing/2014/main" id="{3A16EBB6-199E-8F18-A6AE-F58EB6ECDC70}"/>
              </a:ext>
            </a:extLst>
          </p:cNvPr>
          <p:cNvSpPr>
            <a:spLocks noGrp="1"/>
          </p:cNvSpPr>
          <p:nvPr>
            <p:ph idx="13"/>
          </p:nvPr>
        </p:nvSpPr>
        <p:spPr/>
        <p:txBody>
          <a:bodyPr/>
          <a:lstStyle/>
          <a:p>
            <a:r>
              <a:rPr lang="en-US" dirty="0">
                <a:hlinkClick r:id="rId2"/>
              </a:rPr>
              <a:t>https://www.databricks.com/glossary/data-lakehouse</a:t>
            </a:r>
            <a:r>
              <a:rPr lang="en-US" dirty="0"/>
              <a:t> </a:t>
            </a:r>
          </a:p>
        </p:txBody>
      </p:sp>
      <p:pic>
        <p:nvPicPr>
          <p:cNvPr id="7" name="Picture 2" descr="https://databricks.com/wp-content/uploads/2020/01/data-lakehouse-new.png">
            <a:extLst>
              <a:ext uri="{FF2B5EF4-FFF2-40B4-BE49-F238E27FC236}">
                <a16:creationId xmlns:a16="http://schemas.microsoft.com/office/drawing/2014/main" id="{BBD93310-B601-474A-BC42-7531485A4D54}"/>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4386" t="9968" r="3730" b="10142"/>
          <a:stretch/>
        </p:blipFill>
        <p:spPr bwMode="auto">
          <a:xfrm>
            <a:off x="6172200" y="2818673"/>
            <a:ext cx="5181600" cy="2365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6608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GB" dirty="0"/>
              <a:t>Data </a:t>
            </a:r>
            <a:r>
              <a:rPr lang="en-GB" dirty="0" err="1"/>
              <a:t>lakehouse</a:t>
            </a:r>
            <a:endParaRPr lang="en-GB" dirty="0"/>
          </a:p>
        </p:txBody>
      </p:sp>
      <p:sp>
        <p:nvSpPr>
          <p:cNvPr id="6" name="Segnaposto contenuto 5"/>
          <p:cNvSpPr>
            <a:spLocks noGrp="1"/>
          </p:cNvSpPr>
          <p:nvPr>
            <p:ph idx="1"/>
          </p:nvPr>
        </p:nvSpPr>
        <p:spPr/>
        <p:txBody>
          <a:bodyPr/>
          <a:lstStyle/>
          <a:p>
            <a:r>
              <a:rPr lang="en-US" dirty="0"/>
              <a:t>Key technologies used to implement </a:t>
            </a:r>
            <a:br>
              <a:rPr lang="en-US" dirty="0"/>
            </a:br>
            <a:r>
              <a:rPr lang="en-US" dirty="0"/>
              <a:t>open source Data </a:t>
            </a:r>
            <a:r>
              <a:rPr lang="en-US" dirty="0" err="1"/>
              <a:t>Lakehouses</a:t>
            </a:r>
            <a:endParaRPr lang="en-US" dirty="0"/>
          </a:p>
          <a:p>
            <a:pPr lvl="1"/>
            <a:r>
              <a:rPr lang="en-US" dirty="0" err="1"/>
              <a:t>Databricks</a:t>
            </a:r>
            <a:r>
              <a:rPr lang="en-US" dirty="0"/>
              <a:t>’ Delta Lake</a:t>
            </a:r>
          </a:p>
          <a:p>
            <a:pPr lvl="1"/>
            <a:r>
              <a:rPr lang="en-US" dirty="0"/>
              <a:t>Apache </a:t>
            </a:r>
            <a:r>
              <a:rPr lang="en-US" dirty="0" err="1"/>
              <a:t>Hudi</a:t>
            </a:r>
            <a:endParaRPr lang="en-US" dirty="0"/>
          </a:p>
          <a:p>
            <a:pPr lvl="1"/>
            <a:r>
              <a:rPr lang="en-US" dirty="0"/>
              <a:t>Apache Iceberg</a:t>
            </a:r>
            <a:endParaRPr lang="en-GB"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47</a:t>
            </a:fld>
            <a:endParaRPr lang="en-US" dirty="0"/>
          </a:p>
        </p:txBody>
      </p:sp>
      <p:sp>
        <p:nvSpPr>
          <p:cNvPr id="7" name="Segnaposto contenuto 6"/>
          <p:cNvSpPr>
            <a:spLocks noGrp="1"/>
          </p:cNvSpPr>
          <p:nvPr>
            <p:ph idx="13"/>
          </p:nvPr>
        </p:nvSpPr>
        <p:spPr/>
        <p:txBody>
          <a:bodyPr/>
          <a:lstStyle/>
          <a:p>
            <a:r>
              <a:rPr lang="en-GB" dirty="0">
                <a:hlinkClick r:id="rId2"/>
              </a:rPr>
              <a:t>https://databricks.com/blog/2021/05/19/evolution-to-the-data-lakehouse.html</a:t>
            </a:r>
            <a:r>
              <a:rPr lang="en-GB" dirty="0"/>
              <a:t> </a:t>
            </a:r>
          </a:p>
        </p:txBody>
      </p:sp>
      <p:pic>
        <p:nvPicPr>
          <p:cNvPr id="2050" name="Picture 2" descr="The data lakehouse architecture addresses the key challenges of current data architectures "/>
          <p:cNvPicPr>
            <a:picLocks noChangeAspect="1" noChangeArrowheads="1"/>
          </p:cNvPicPr>
          <p:nvPr/>
        </p:nvPicPr>
        <p:blipFill rotWithShape="1">
          <a:blip r:embed="rId3">
            <a:extLst>
              <a:ext uri="{28A0092B-C50C-407E-A947-70E740481C1C}">
                <a14:useLocalDpi xmlns:a14="http://schemas.microsoft.com/office/drawing/2010/main" val="0"/>
              </a:ext>
            </a:extLst>
          </a:blip>
          <a:srcRect t="7317"/>
          <a:stretch/>
        </p:blipFill>
        <p:spPr bwMode="auto">
          <a:xfrm>
            <a:off x="6624221" y="1359634"/>
            <a:ext cx="4412202" cy="5033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ella 7"/>
          <p:cNvGraphicFramePr>
            <a:graphicFrameLocks noGrp="1"/>
          </p:cNvGraphicFramePr>
          <p:nvPr>
            <p:extLst>
              <p:ext uri="{D42A27DB-BD31-4B8C-83A1-F6EECF244321}">
                <p14:modId xmlns:p14="http://schemas.microsoft.com/office/powerpoint/2010/main" val="453297017"/>
              </p:ext>
            </p:extLst>
          </p:nvPr>
        </p:nvGraphicFramePr>
        <p:xfrm>
          <a:off x="873498" y="1438591"/>
          <a:ext cx="5715426" cy="4673829"/>
        </p:xfrm>
        <a:graphic>
          <a:graphicData uri="http://schemas.openxmlformats.org/drawingml/2006/table">
            <a:tbl>
              <a:tblPr/>
              <a:tblGrid>
                <a:gridCol w="1317730">
                  <a:extLst>
                    <a:ext uri="{9D8B030D-6E8A-4147-A177-3AD203B41FA5}">
                      <a16:colId xmlns:a16="http://schemas.microsoft.com/office/drawing/2014/main" val="2983012886"/>
                    </a:ext>
                  </a:extLst>
                </a:gridCol>
                <a:gridCol w="1686240">
                  <a:extLst>
                    <a:ext uri="{9D8B030D-6E8A-4147-A177-3AD203B41FA5}">
                      <a16:colId xmlns:a16="http://schemas.microsoft.com/office/drawing/2014/main" val="1281120594"/>
                    </a:ext>
                  </a:extLst>
                </a:gridCol>
                <a:gridCol w="1355728">
                  <a:extLst>
                    <a:ext uri="{9D8B030D-6E8A-4147-A177-3AD203B41FA5}">
                      <a16:colId xmlns:a16="http://schemas.microsoft.com/office/drawing/2014/main" val="4237874953"/>
                    </a:ext>
                  </a:extLst>
                </a:gridCol>
                <a:gridCol w="1355728">
                  <a:extLst>
                    <a:ext uri="{9D8B030D-6E8A-4147-A177-3AD203B41FA5}">
                      <a16:colId xmlns:a16="http://schemas.microsoft.com/office/drawing/2014/main" val="963630553"/>
                    </a:ext>
                  </a:extLst>
                </a:gridCol>
              </a:tblGrid>
              <a:tr h="297013">
                <a:tc>
                  <a:txBody>
                    <a:bodyPr/>
                    <a:lstStyle/>
                    <a:p>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Data warehouse</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Data </a:t>
                      </a:r>
                      <a:r>
                        <a:rPr lang="it-IT" sz="1000" b="1" dirty="0" err="1">
                          <a:effectLst/>
                          <a:latin typeface="Helvetica" panose="020B0604020202020204" pitchFamily="34" charset="0"/>
                          <a:cs typeface="Helvetica" panose="020B0604020202020204" pitchFamily="34" charset="0"/>
                        </a:rPr>
                        <a:t>lake</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l" defTabSz="914400" rtl="0" eaLnBrk="1" latinLnBrk="0" hangingPunct="1"/>
                      <a:r>
                        <a:rPr lang="it-IT" sz="1000" b="1" kern="1200" dirty="0">
                          <a:solidFill>
                            <a:schemeClr val="tx1"/>
                          </a:solidFill>
                          <a:effectLst/>
                          <a:latin typeface="Helvetica" panose="020B0604020202020204" pitchFamily="34" charset="0"/>
                          <a:ea typeface="+mn-ea"/>
                          <a:cs typeface="Helvetica" panose="020B0604020202020204" pitchFamily="34" charset="0"/>
                        </a:rPr>
                        <a:t>Data </a:t>
                      </a:r>
                      <a:r>
                        <a:rPr lang="it-IT" sz="1000" b="1" kern="1200" dirty="0" err="1">
                          <a:solidFill>
                            <a:schemeClr val="tx1"/>
                          </a:solidFill>
                          <a:effectLst/>
                          <a:latin typeface="Helvetica" panose="020B0604020202020204" pitchFamily="34" charset="0"/>
                          <a:ea typeface="+mn-ea"/>
                          <a:cs typeface="Helvetica" panose="020B0604020202020204" pitchFamily="34" charset="0"/>
                        </a:rPr>
                        <a:t>lake</a:t>
                      </a:r>
                      <a:r>
                        <a:rPr lang="it-IT" sz="1000" b="1" dirty="0" err="1">
                          <a:effectLst/>
                          <a:latin typeface="Helvetica" panose="020B0604020202020204" pitchFamily="34" charset="0"/>
                          <a:cs typeface="Helvetica" panose="020B0604020202020204" pitchFamily="34" charset="0"/>
                        </a:rPr>
                        <a:t>house</a:t>
                      </a:r>
                      <a:endParaRPr lang="en-GB" sz="1000" b="1" kern="1200" dirty="0">
                        <a:solidFill>
                          <a:schemeClr val="tx1"/>
                        </a:solidFill>
                        <a:effectLst/>
                        <a:latin typeface="Helvetica" panose="020B0604020202020204" pitchFamily="34" charset="0"/>
                        <a:ea typeface="+mn-ea"/>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12700" cmpd="sng">
                      <a:noFill/>
                      <a:prstDash val="solid"/>
                    </a:lnR>
                    <a:lnT w="12700" cmpd="sng">
                      <a:noFill/>
                      <a:prstDash val="soli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661637101"/>
                  </a:ext>
                </a:extLst>
              </a:tr>
              <a:tr h="329700">
                <a:tc>
                  <a:txBody>
                    <a:bodyPr/>
                    <a:lstStyle/>
                    <a:p>
                      <a:r>
                        <a:rPr lang="it-IT" sz="1000" b="1">
                          <a:effectLst/>
                          <a:latin typeface="Helvetica" panose="020B0604020202020204" pitchFamily="34" charset="0"/>
                          <a:cs typeface="Helvetica" panose="020B0604020202020204" pitchFamily="34" charset="0"/>
                        </a:rPr>
                        <a:t>Data format</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dirty="0" err="1">
                          <a:effectLst/>
                          <a:latin typeface="Helvetica" panose="020B0604020202020204" pitchFamily="34" charset="0"/>
                          <a:cs typeface="Helvetica" panose="020B0604020202020204" pitchFamily="34" charset="0"/>
                        </a:rPr>
                        <a:t>Closed</a:t>
                      </a:r>
                      <a:r>
                        <a:rPr lang="it-IT" sz="1000" dirty="0">
                          <a:effectLst/>
                          <a:latin typeface="Helvetica" panose="020B0604020202020204" pitchFamily="34" charset="0"/>
                          <a:cs typeface="Helvetica" panose="020B0604020202020204" pitchFamily="34" charset="0"/>
                        </a:rPr>
                        <a:t>, </a:t>
                      </a:r>
                      <a:r>
                        <a:rPr lang="it-IT" sz="1000" dirty="0" err="1">
                          <a:effectLst/>
                          <a:latin typeface="Helvetica" panose="020B0604020202020204" pitchFamily="34" charset="0"/>
                          <a:cs typeface="Helvetica" panose="020B0604020202020204" pitchFamily="34" charset="0"/>
                        </a:rPr>
                        <a:t>proprietary</a:t>
                      </a:r>
                      <a:r>
                        <a:rPr lang="it-IT" sz="1000" dirty="0">
                          <a:effectLst/>
                          <a:latin typeface="Helvetica" panose="020B0604020202020204" pitchFamily="34" charset="0"/>
                          <a:cs typeface="Helvetica" panose="020B0604020202020204" pitchFamily="34" charset="0"/>
                        </a:rPr>
                        <a:t>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b="1" dirty="0">
                          <a:effectLst/>
                          <a:latin typeface="Helvetica" panose="020B0604020202020204" pitchFamily="34" charset="0"/>
                          <a:cs typeface="Helvetica" panose="020B0604020202020204" pitchFamily="34" charset="0"/>
                        </a:rPr>
                        <a:t>Open format</a:t>
                      </a:r>
                      <a:r>
                        <a:rPr lang="it-IT" sz="1000" b="0" dirty="0">
                          <a:effectLst/>
                          <a:latin typeface="Helvetica" panose="020B0604020202020204" pitchFamily="34" charset="0"/>
                          <a:cs typeface="Helvetica" panose="020B0604020202020204" pitchFamily="34" charset="0"/>
                        </a:rPr>
                        <a:t> (e.g., Parquet)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Open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36056026"/>
                  </a:ext>
                </a:extLst>
              </a:tr>
              <a:tr h="612301">
                <a:tc>
                  <a:txBody>
                    <a:bodyPr/>
                    <a:lstStyle/>
                    <a:p>
                      <a:r>
                        <a:rPr lang="it-IT" sz="1000" b="1">
                          <a:effectLst/>
                          <a:latin typeface="Helvetica" panose="020B0604020202020204" pitchFamily="34" charset="0"/>
                          <a:cs typeface="Helvetica" panose="020B0604020202020204" pitchFamily="34" charset="0"/>
                        </a:rPr>
                        <a:t>Types of data</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Structured data, with limited support for semi-structured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All types</a:t>
                      </a:r>
                      <a:r>
                        <a:rPr lang="en-US" sz="1000" dirty="0">
                          <a:effectLst/>
                          <a:latin typeface="Helvetica" panose="020B0604020202020204" pitchFamily="34" charset="0"/>
                          <a:cs typeface="Helvetica" panose="020B0604020202020204" pitchFamily="34" charset="0"/>
                        </a:rPr>
                        <a:t>: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dirty="0">
                          <a:effectLst/>
                          <a:latin typeface="Helvetica" panose="020B0604020202020204" pitchFamily="34" charset="0"/>
                          <a:cs typeface="Helvetica" panose="020B0604020202020204" pitchFamily="34" charset="0"/>
                        </a:rPr>
                        <a:t>All types: Structured data, semi-structured </a:t>
                      </a:r>
                      <a:r>
                        <a:rPr lang="en-US" sz="1000" dirty="0">
                          <a:effectLst/>
                          <a:latin typeface="Helvetica" panose="020B0604020202020204" pitchFamily="34" charset="0"/>
                          <a:cs typeface="Helvetica" panose="020B0604020202020204" pitchFamily="34" charset="0"/>
                        </a:rPr>
                        <a:t>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47375664"/>
                  </a:ext>
                </a:extLst>
              </a:tr>
              <a:tr h="612301">
                <a:tc>
                  <a:txBody>
                    <a:bodyPr/>
                    <a:lstStyle/>
                    <a:p>
                      <a:r>
                        <a:rPr lang="it-IT" sz="1000" b="1">
                          <a:effectLst/>
                          <a:latin typeface="Helvetica" panose="020B0604020202020204" pitchFamily="34" charset="0"/>
                          <a:cs typeface="Helvetica" panose="020B0604020202020204" pitchFamily="34" charset="0"/>
                        </a:rPr>
                        <a:t>Data access</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dirty="0">
                          <a:effectLst/>
                          <a:latin typeface="Helvetica" panose="020B0604020202020204" pitchFamily="34" charset="0"/>
                          <a:cs typeface="Helvetica" panose="020B0604020202020204" pitchFamily="34" charset="0"/>
                        </a:rPr>
                        <a:t>SQL-only, no direct access to file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Open APIs </a:t>
                      </a:r>
                      <a:r>
                        <a:rPr lang="en-US" sz="1000" dirty="0">
                          <a:effectLst/>
                          <a:latin typeface="Helvetica" panose="020B0604020202020204" pitchFamily="34" charset="0"/>
                          <a:cs typeface="Helvetica" panose="020B0604020202020204" pitchFamily="34" charset="0"/>
                        </a:rPr>
                        <a:t>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dirty="0">
                          <a:effectLst/>
                          <a:latin typeface="Helvetica" panose="020B0604020202020204" pitchFamily="34" charset="0"/>
                          <a:cs typeface="Helvetica" panose="020B0604020202020204" pitchFamily="34" charset="0"/>
                        </a:rPr>
                        <a:t>Open APIs for </a:t>
                      </a:r>
                      <a:r>
                        <a:rPr lang="en-US" sz="1000" dirty="0">
                          <a:effectLst/>
                          <a:latin typeface="Helvetica" panose="020B0604020202020204" pitchFamily="34" charset="0"/>
                          <a:cs typeface="Helvetica" panose="020B0604020202020204" pitchFamily="34" charset="0"/>
                        </a:rPr>
                        <a:t>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71173749"/>
                  </a:ext>
                </a:extLst>
              </a:tr>
              <a:tr h="329700">
                <a:tc>
                  <a:txBody>
                    <a:bodyPr/>
                    <a:lstStyle/>
                    <a:p>
                      <a:r>
                        <a:rPr lang="it-IT" sz="1000" b="1">
                          <a:effectLst/>
                          <a:latin typeface="Helvetica" panose="020B0604020202020204" pitchFamily="34" charset="0"/>
                          <a:cs typeface="Helvetica" panose="020B0604020202020204" pitchFamily="34" charset="0"/>
                        </a:rPr>
                        <a:t>Reliability</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dirty="0">
                          <a:effectLst/>
                          <a:latin typeface="Helvetica" panose="020B0604020202020204" pitchFamily="34" charset="0"/>
                          <a:cs typeface="Helvetica" panose="020B0604020202020204" pitchFamily="34" charset="0"/>
                        </a:rPr>
                        <a:t>High quality</a:t>
                      </a:r>
                      <a:r>
                        <a:rPr lang="en-US" sz="1000" dirty="0">
                          <a:effectLst/>
                          <a:latin typeface="Helvetica" panose="020B0604020202020204" pitchFamily="34" charset="0"/>
                          <a:cs typeface="Helvetica" panose="020B0604020202020204" pitchFamily="34" charset="0"/>
                        </a:rPr>
                        <a:t>,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err="1">
                          <a:effectLst/>
                          <a:latin typeface="Helvetica" panose="020B0604020202020204" pitchFamily="34" charset="0"/>
                          <a:cs typeface="Helvetica" panose="020B0604020202020204" pitchFamily="34" charset="0"/>
                        </a:rPr>
                        <a:t>Low</a:t>
                      </a:r>
                      <a:r>
                        <a:rPr lang="it-IT" sz="1000" dirty="0">
                          <a:effectLst/>
                          <a:latin typeface="Helvetica" panose="020B0604020202020204" pitchFamily="34" charset="0"/>
                          <a:cs typeface="Helvetica" panose="020B0604020202020204" pitchFamily="34" charset="0"/>
                        </a:rPr>
                        <a:t> </a:t>
                      </a:r>
                      <a:r>
                        <a:rPr lang="it-IT" sz="1000" dirty="0" err="1">
                          <a:effectLst/>
                          <a:latin typeface="Helvetica" panose="020B0604020202020204" pitchFamily="34" charset="0"/>
                          <a:cs typeface="Helvetica" panose="020B0604020202020204" pitchFamily="34" charset="0"/>
                        </a:rPr>
                        <a:t>quality</a:t>
                      </a:r>
                      <a:r>
                        <a:rPr lang="it-IT" sz="1000" dirty="0">
                          <a:effectLst/>
                          <a:latin typeface="Helvetica" panose="020B0604020202020204" pitchFamily="34" charset="0"/>
                          <a:cs typeface="Helvetica" panose="020B0604020202020204" pitchFamily="34" charset="0"/>
                        </a:rPr>
                        <a:t>, data </a:t>
                      </a:r>
                      <a:r>
                        <a:rPr lang="it-IT" sz="1000" dirty="0" err="1">
                          <a:effectLst/>
                          <a:latin typeface="Helvetica" panose="020B0604020202020204" pitchFamily="34" charset="0"/>
                          <a:cs typeface="Helvetica" panose="020B0604020202020204" pitchFamily="34" charset="0"/>
                        </a:rPr>
                        <a:t>swamp</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High quality,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11864460"/>
                  </a:ext>
                </a:extLst>
              </a:tr>
              <a:tr h="612301">
                <a:tc>
                  <a:txBody>
                    <a:bodyPr/>
                    <a:lstStyle/>
                    <a:p>
                      <a:r>
                        <a:rPr lang="it-IT" sz="1000" b="1">
                          <a:effectLst/>
                          <a:latin typeface="Helvetica" panose="020B0604020202020204" pitchFamily="34" charset="0"/>
                          <a:cs typeface="Helvetica" panose="020B0604020202020204" pitchFamily="34" charset="0"/>
                        </a:rPr>
                        <a:t>Governance and security</a:t>
                      </a:r>
                      <a:br>
                        <a:rPr lang="it-IT" sz="1000" b="1">
                          <a:effectLst/>
                          <a:latin typeface="Helvetica" panose="020B0604020202020204" pitchFamily="34" charset="0"/>
                          <a:cs typeface="Helvetica" panose="020B0604020202020204" pitchFamily="34" charset="0"/>
                        </a:rPr>
                      </a:b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dirty="0">
                          <a:effectLst/>
                          <a:latin typeface="Helvetica" panose="020B0604020202020204" pitchFamily="34" charset="0"/>
                          <a:cs typeface="Helvetica" panose="020B0604020202020204" pitchFamily="34" charset="0"/>
                        </a:rPr>
                        <a:t>Fine-grained</a:t>
                      </a:r>
                      <a:r>
                        <a:rPr lang="en-US" sz="1000" dirty="0">
                          <a:effectLst/>
                          <a:latin typeface="Helvetica" panose="020B0604020202020204" pitchFamily="34" charset="0"/>
                          <a:cs typeface="Helvetica" panose="020B0604020202020204" pitchFamily="34" charset="0"/>
                        </a:rPr>
                        <a:t>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Poor governance as security needs to be applied to files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dirty="0">
                          <a:effectLst/>
                          <a:latin typeface="Helvetica" panose="020B0604020202020204" pitchFamily="34" charset="0"/>
                          <a:cs typeface="Helvetica" panose="020B0604020202020204" pitchFamily="34" charset="0"/>
                        </a:rPr>
                        <a:t>Fine-grained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79089036"/>
                  </a:ext>
                </a:extLst>
              </a:tr>
              <a:tr h="188401">
                <a:tc>
                  <a:txBody>
                    <a:bodyPr/>
                    <a:lstStyle/>
                    <a:p>
                      <a:r>
                        <a:rPr lang="it-IT" sz="1000" b="1">
                          <a:effectLst/>
                          <a:latin typeface="Helvetica" panose="020B0604020202020204" pitchFamily="34" charset="0"/>
                          <a:cs typeface="Helvetica" panose="020B0604020202020204" pitchFamily="34" charset="0"/>
                        </a:rPr>
                        <a:t>Performance</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a:effectLst/>
                          <a:latin typeface="Helvetica" panose="020B0604020202020204" pitchFamily="34" charset="0"/>
                          <a:cs typeface="Helvetica" panose="020B0604020202020204" pitchFamily="34" charset="0"/>
                        </a:rPr>
                        <a:t>Low</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3000763"/>
                  </a:ext>
                </a:extLst>
              </a:tr>
              <a:tr h="471000">
                <a:tc>
                  <a:txBody>
                    <a:bodyPr/>
                    <a:lstStyle/>
                    <a:p>
                      <a:r>
                        <a:rPr lang="it-IT" sz="1000" b="1">
                          <a:effectLst/>
                          <a:latin typeface="Helvetica" panose="020B0604020202020204" pitchFamily="34" charset="0"/>
                          <a:cs typeface="Helvetica" panose="020B0604020202020204" pitchFamily="34" charset="0"/>
                        </a:rPr>
                        <a:t>Scalability</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Scaling becomes exponentially more expensive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Scales</a:t>
                      </a:r>
                      <a:r>
                        <a:rPr lang="en-US" sz="1000" dirty="0">
                          <a:effectLst/>
                          <a:latin typeface="Helvetica" panose="020B0604020202020204" pitchFamily="34" charset="0"/>
                          <a:cs typeface="Helvetica" panose="020B0604020202020204" pitchFamily="34" charset="0"/>
                        </a:rPr>
                        <a:t>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Scales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4469366"/>
                  </a:ext>
                </a:extLst>
              </a:tr>
              <a:tr h="471000">
                <a:tc>
                  <a:txBody>
                    <a:bodyPr/>
                    <a:lstStyle/>
                    <a:p>
                      <a:r>
                        <a:rPr lang="it-IT" sz="1000" b="1">
                          <a:effectLst/>
                          <a:latin typeface="Helvetica" panose="020B0604020202020204" pitchFamily="34" charset="0"/>
                          <a:cs typeface="Helvetica" panose="020B0604020202020204" pitchFamily="34" charset="0"/>
                        </a:rPr>
                        <a:t>Use case support</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Limited to BI, SQL applications and decision support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Limited to machine </a:t>
                      </a:r>
                      <a:r>
                        <a:rPr lang="it-IT" sz="1000" dirty="0" err="1">
                          <a:effectLst/>
                          <a:latin typeface="Helvetica" panose="020B0604020202020204" pitchFamily="34" charset="0"/>
                          <a:cs typeface="Helvetica" panose="020B0604020202020204" pitchFamily="34" charset="0"/>
                        </a:rPr>
                        <a:t>learning</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dirty="0">
                          <a:effectLst/>
                          <a:latin typeface="Helvetica" panose="020B0604020202020204" pitchFamily="34" charset="0"/>
                          <a:cs typeface="Helvetica" panose="020B0604020202020204" pitchFamily="34" charset="0"/>
                        </a:rPr>
                        <a:t>One data architecture for BI, SQL and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76120211"/>
                  </a:ext>
                </a:extLst>
              </a:tr>
            </a:tbl>
          </a:graphicData>
        </a:graphic>
      </p:graphicFrame>
    </p:spTree>
    <p:extLst>
      <p:ext uri="{BB962C8B-B14F-4D97-AF65-F5344CB8AC3E}">
        <p14:creationId xmlns:p14="http://schemas.microsoft.com/office/powerpoint/2010/main" val="30940828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r>
              <a:rPr lang="en-US" dirty="0"/>
              <a:t>Frictionless access and sharing of data in a distributed data environment</a:t>
            </a:r>
          </a:p>
          <a:p>
            <a:pPr lvl="1"/>
            <a:r>
              <a:rPr lang="en-US" dirty="0"/>
              <a:t>Enables </a:t>
            </a:r>
            <a:r>
              <a:rPr lang="en-US" b="1" dirty="0"/>
              <a:t>a single and consistent data management framework</a:t>
            </a:r>
            <a:r>
              <a:rPr lang="en-US" dirty="0"/>
              <a:t>, which allows seamless data access and processing by design across otherwise siloed storage</a:t>
            </a:r>
          </a:p>
          <a:p>
            <a:pPr lvl="1"/>
            <a:r>
              <a:rPr lang="en-US" dirty="0"/>
              <a:t>Leverages </a:t>
            </a:r>
            <a:r>
              <a:rPr lang="en-US" b="1" dirty="0"/>
              <a:t>human and machine capabilities </a:t>
            </a:r>
            <a:r>
              <a:rPr lang="en-US" dirty="0"/>
              <a:t>to access data in place or support its consolidation where appropriate</a:t>
            </a:r>
          </a:p>
          <a:p>
            <a:pPr lvl="1"/>
            <a:r>
              <a:rPr lang="en-US" b="1" dirty="0"/>
              <a:t>Continuously</a:t>
            </a:r>
            <a:r>
              <a:rPr lang="en-US" dirty="0"/>
              <a:t> identifies and connects data from disparate applications to discover unique, business-relevant relationships between the available data points</a:t>
            </a:r>
          </a:p>
          <a:p>
            <a:r>
              <a:rPr lang="en-US" dirty="0"/>
              <a:t>It is a unified architecture with an integrated set of technologies and services</a:t>
            </a:r>
          </a:p>
          <a:p>
            <a:pPr lvl="1"/>
            <a:r>
              <a:rPr lang="en-US" dirty="0"/>
              <a:t>Designed to deliver </a:t>
            </a:r>
            <a:r>
              <a:rPr lang="en-US" b="1" dirty="0"/>
              <a:t>integrated and enriched data </a:t>
            </a:r>
            <a:r>
              <a:rPr lang="en-US" dirty="0"/>
              <a:t>– at the right time, in the right method, and to the right data consumer – in support of both operational and analytical workloads</a:t>
            </a:r>
          </a:p>
          <a:p>
            <a:pPr lvl="1"/>
            <a:r>
              <a:rPr lang="en-US" dirty="0"/>
              <a:t>Combines key data management technologies – such as data catalog, data governance, data integration, data pipelining, and data orchestration</a:t>
            </a:r>
          </a:p>
        </p:txBody>
      </p:sp>
      <p:sp>
        <p:nvSpPr>
          <p:cNvPr id="5" name="Segnaposto numero diapositiva 4"/>
          <p:cNvSpPr>
            <a:spLocks noGrp="1"/>
          </p:cNvSpPr>
          <p:nvPr>
            <p:ph type="sldNum" sz="quarter" idx="12"/>
          </p:nvPr>
        </p:nvSpPr>
        <p:spPr/>
        <p:txBody>
          <a:bodyPr/>
          <a:lstStyle/>
          <a:p>
            <a:fld id="{5DD6F1BA-2510-46FC-9346-AB1F3CA1593B}" type="slidenum">
              <a:rPr lang="it-IT" smtClean="0"/>
              <a:t>48</a:t>
            </a:fld>
            <a:endParaRPr lang="it-IT"/>
          </a:p>
        </p:txBody>
      </p:sp>
      <p:sp>
        <p:nvSpPr>
          <p:cNvPr id="6" name="Segnaposto contenuto 5"/>
          <p:cNvSpPr>
            <a:spLocks noGrp="1"/>
          </p:cNvSpPr>
          <p:nvPr>
            <p:ph idx="13"/>
          </p:nvPr>
        </p:nvSpPr>
        <p:spPr/>
        <p:txBody>
          <a:bodyPr/>
          <a:lstStyle/>
          <a:p>
            <a:r>
              <a:rPr lang="en-US" dirty="0"/>
              <a:t>Gartner, 2019 </a:t>
            </a:r>
            <a:r>
              <a:rPr lang="en-US" dirty="0">
                <a:hlinkClick r:id="rId2"/>
              </a:rPr>
              <a:t>https://www.gartner.com/en/newsroom/press-releases/2019-02-18-gartner-identifies-top-10-data-and-analytics-technolo</a:t>
            </a:r>
            <a:r>
              <a:rPr lang="en-US" dirty="0"/>
              <a:t> </a:t>
            </a:r>
            <a:br>
              <a:rPr lang="en-US" dirty="0"/>
            </a:br>
            <a:r>
              <a:rPr lang="en-US" dirty="0"/>
              <a:t>Gartner, 2021 </a:t>
            </a:r>
            <a:r>
              <a:rPr lang="en-US" dirty="0">
                <a:hlinkClick r:id="rId3"/>
              </a:rPr>
              <a:t>https://www.gartner.com/smarterwithgartner/data-fabric-architecture-is-key-to-modernizing-data-management-and-integration</a:t>
            </a:r>
            <a:r>
              <a:rPr lang="en-US" dirty="0"/>
              <a:t> </a:t>
            </a:r>
            <a:br>
              <a:rPr lang="en-US" dirty="0"/>
            </a:br>
            <a:r>
              <a:rPr lang="en-US" dirty="0"/>
              <a:t>K2View Whitepaper: What is a Data Fabric? The Complete Guide, 2021</a:t>
            </a:r>
            <a:endParaRPr lang="en-GB" dirty="0"/>
          </a:p>
        </p:txBody>
      </p:sp>
      <p:sp>
        <p:nvSpPr>
          <p:cNvPr id="2" name="Titolo 1"/>
          <p:cNvSpPr>
            <a:spLocks noGrp="1"/>
          </p:cNvSpPr>
          <p:nvPr>
            <p:ph type="title"/>
          </p:nvPr>
        </p:nvSpPr>
        <p:spPr/>
        <p:txBody>
          <a:bodyPr/>
          <a:lstStyle/>
          <a:p>
            <a:r>
              <a:rPr lang="en-GB" dirty="0"/>
              <a:t>Data fabric</a:t>
            </a:r>
          </a:p>
        </p:txBody>
      </p:sp>
    </p:spTree>
    <p:extLst>
      <p:ext uri="{BB962C8B-B14F-4D97-AF65-F5344CB8AC3E}">
        <p14:creationId xmlns:p14="http://schemas.microsoft.com/office/powerpoint/2010/main" val="23607138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gnaposto contenuto 8"/>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5DD6F1BA-2510-46FC-9346-AB1F3CA1593B}" type="slidenum">
              <a:rPr lang="it-IT" smtClean="0"/>
              <a:t>49</a:t>
            </a:fld>
            <a:endParaRPr lang="it-IT"/>
          </a:p>
        </p:txBody>
      </p:sp>
      <p:sp>
        <p:nvSpPr>
          <p:cNvPr id="6" name="Segnaposto contenuto 5"/>
          <p:cNvSpPr>
            <a:spLocks noGrp="1"/>
          </p:cNvSpPr>
          <p:nvPr>
            <p:ph idx="13"/>
          </p:nvPr>
        </p:nvSpPr>
        <p:spPr/>
        <p:txBody>
          <a:bodyPr/>
          <a:lstStyle/>
          <a:p>
            <a:r>
              <a:rPr lang="en-GB" dirty="0">
                <a:hlinkClick r:id="rId2"/>
              </a:rPr>
              <a:t>https://www.irion-edm.com/data-management-insights/gartner-data-summit-irion-representative-vendor-for-data-fabric-technology/</a:t>
            </a:r>
            <a:r>
              <a:rPr lang="en-GB" dirty="0"/>
              <a:t> </a:t>
            </a:r>
          </a:p>
        </p:txBody>
      </p:sp>
      <p:sp>
        <p:nvSpPr>
          <p:cNvPr id="2" name="Titolo 1"/>
          <p:cNvSpPr>
            <a:spLocks noGrp="1"/>
          </p:cNvSpPr>
          <p:nvPr>
            <p:ph type="title"/>
          </p:nvPr>
        </p:nvSpPr>
        <p:spPr/>
        <p:txBody>
          <a:bodyPr/>
          <a:lstStyle/>
          <a:p>
            <a:r>
              <a:rPr lang="en-GB" dirty="0"/>
              <a:t>Data fabric</a:t>
            </a:r>
          </a:p>
        </p:txBody>
      </p:sp>
      <p:pic>
        <p:nvPicPr>
          <p:cNvPr id="3074" name="Picture 2" descr="Garter: The Data Fabric is the solution to these issues"/>
          <p:cNvPicPr>
            <a:picLocks noChangeAspect="1" noChangeArrowheads="1"/>
          </p:cNvPicPr>
          <p:nvPr/>
        </p:nvPicPr>
        <p:blipFill rotWithShape="1">
          <a:blip r:embed="rId3">
            <a:extLst>
              <a:ext uri="{28A0092B-C50C-407E-A947-70E740481C1C}">
                <a14:useLocalDpi xmlns:a14="http://schemas.microsoft.com/office/drawing/2010/main" val="0"/>
              </a:ext>
            </a:extLst>
          </a:blip>
          <a:srcRect l="4620" t="12339" r="3264" b="9048"/>
          <a:stretch/>
        </p:blipFill>
        <p:spPr bwMode="auto">
          <a:xfrm>
            <a:off x="1390834" y="1758050"/>
            <a:ext cx="9410331" cy="4189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673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2CF845-8B22-BFF5-C5E8-961862B1A180}"/>
              </a:ext>
            </a:extLst>
          </p:cNvPr>
          <p:cNvSpPr>
            <a:spLocks noGrp="1"/>
          </p:cNvSpPr>
          <p:nvPr>
            <p:ph type="title"/>
          </p:nvPr>
        </p:nvSpPr>
        <p:spPr/>
        <p:txBody>
          <a:bodyPr/>
          <a:lstStyle/>
          <a:p>
            <a:r>
              <a:rPr lang="it-IT" dirty="0"/>
              <a:t>Dictionary</a:t>
            </a:r>
            <a:endParaRPr lang="en-US" dirty="0"/>
          </a:p>
        </p:txBody>
      </p:sp>
      <p:sp>
        <p:nvSpPr>
          <p:cNvPr id="3" name="Segnaposto contenuto 2">
            <a:extLst>
              <a:ext uri="{FF2B5EF4-FFF2-40B4-BE49-F238E27FC236}">
                <a16:creationId xmlns:a16="http://schemas.microsoft.com/office/drawing/2014/main" id="{401081CD-6FB7-FC2A-4C72-CA6667C08813}"/>
              </a:ext>
            </a:extLst>
          </p:cNvPr>
          <p:cNvSpPr>
            <a:spLocks noGrp="1"/>
          </p:cNvSpPr>
          <p:nvPr>
            <p:ph idx="1"/>
          </p:nvPr>
        </p:nvSpPr>
        <p:spPr/>
        <p:txBody>
          <a:bodyPr>
            <a:normAutofit fontScale="92500" lnSpcReduction="10000"/>
          </a:bodyPr>
          <a:lstStyle/>
          <a:p>
            <a:r>
              <a:rPr lang="en-US" b="1" dirty="0"/>
              <a:t>Analysis </a:t>
            </a:r>
            <a:r>
              <a:rPr lang="en-US" dirty="0"/>
              <a:t>is a detailed examination of something in order to understand its nature or determine its essential features.</a:t>
            </a:r>
          </a:p>
          <a:p>
            <a:r>
              <a:rPr lang="en-US" b="1" dirty="0"/>
              <a:t>Data analysis</a:t>
            </a:r>
            <a:r>
              <a:rPr lang="en-US" dirty="0"/>
              <a:t> is the process of compiling, processing, and analyzing data so that you can use it to make decisions.</a:t>
            </a:r>
          </a:p>
          <a:p>
            <a:r>
              <a:rPr lang="en-US" b="1" dirty="0"/>
              <a:t>Analytics </a:t>
            </a:r>
            <a:r>
              <a:rPr lang="en-US" dirty="0"/>
              <a:t>is the systematic analysis of data.</a:t>
            </a:r>
          </a:p>
          <a:p>
            <a:r>
              <a:rPr lang="en-US" b="1" dirty="0"/>
              <a:t>Data analytics</a:t>
            </a:r>
            <a:r>
              <a:rPr lang="en-US" dirty="0"/>
              <a:t> is the specific analytical process being applied.</a:t>
            </a:r>
          </a:p>
          <a:p>
            <a:r>
              <a:rPr lang="en-US" b="1" dirty="0"/>
              <a:t>Big data </a:t>
            </a:r>
            <a:r>
              <a:rPr lang="en-US" dirty="0"/>
              <a:t>is an industry term that has changed in recent years. Big data solutions are often part of data analysis solutions. </a:t>
            </a:r>
          </a:p>
          <a:p>
            <a:r>
              <a:rPr lang="en-US" b="1" dirty="0">
                <a:effectLst/>
              </a:rPr>
              <a:t>Curation </a:t>
            </a:r>
            <a:r>
              <a:rPr lang="en-US" dirty="0">
                <a:effectLst/>
              </a:rPr>
              <a:t>is the action or process of selecting, organizing, and looking after the items in a collection.</a:t>
            </a:r>
            <a:br>
              <a:rPr lang="en-US" dirty="0">
                <a:effectLst/>
              </a:rPr>
            </a:br>
            <a:r>
              <a:rPr lang="en-US" b="1" dirty="0">
                <a:effectLst/>
              </a:rPr>
              <a:t>Data integrity</a:t>
            </a:r>
            <a:r>
              <a:rPr lang="en-US" dirty="0">
                <a:effectLst/>
              </a:rPr>
              <a:t> is the maintenance and assurance of the accuracy and consistency of data over its entire lifecycle.</a:t>
            </a:r>
            <a:br>
              <a:rPr lang="en-US" dirty="0">
                <a:effectLst/>
              </a:rPr>
            </a:br>
            <a:r>
              <a:rPr lang="en-US" b="1" dirty="0">
                <a:effectLst/>
              </a:rPr>
              <a:t>Data veracity</a:t>
            </a:r>
            <a:r>
              <a:rPr lang="en-US" dirty="0">
                <a:effectLst/>
              </a:rPr>
              <a:t> is the degree to which data is accurate, precise, and trusted.</a:t>
            </a:r>
          </a:p>
        </p:txBody>
      </p:sp>
      <p:sp>
        <p:nvSpPr>
          <p:cNvPr id="4" name="Segnaposto piè di pagina 3">
            <a:extLst>
              <a:ext uri="{FF2B5EF4-FFF2-40B4-BE49-F238E27FC236}">
                <a16:creationId xmlns:a16="http://schemas.microsoft.com/office/drawing/2014/main" id="{603CB44D-8795-482D-8E0A-E988B7A251BC}"/>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9631171E-2908-DC12-D985-8D16030D66CE}"/>
              </a:ext>
            </a:extLst>
          </p:cNvPr>
          <p:cNvSpPr>
            <a:spLocks noGrp="1"/>
          </p:cNvSpPr>
          <p:nvPr>
            <p:ph type="sldNum" sz="quarter" idx="12"/>
          </p:nvPr>
        </p:nvSpPr>
        <p:spPr/>
        <p:txBody>
          <a:bodyPr/>
          <a:lstStyle/>
          <a:p>
            <a:fld id="{5DD6F1BA-2510-46FC-9346-AB1F3CA1593B}" type="slidenum">
              <a:rPr lang="it-IT" smtClean="0"/>
              <a:t>5</a:t>
            </a:fld>
            <a:endParaRPr lang="it-IT" dirty="0"/>
          </a:p>
        </p:txBody>
      </p:sp>
      <p:sp>
        <p:nvSpPr>
          <p:cNvPr id="6" name="Segnaposto contenuto 5">
            <a:extLst>
              <a:ext uri="{FF2B5EF4-FFF2-40B4-BE49-F238E27FC236}">
                <a16:creationId xmlns:a16="http://schemas.microsoft.com/office/drawing/2014/main" id="{B7F6336F-9AFF-A34A-B9EA-E68F84DFE36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1197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Segnaposto contenuto 10"/>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5DD6F1BA-2510-46FC-9346-AB1F3CA1593B}" type="slidenum">
              <a:rPr lang="it-IT" smtClean="0"/>
              <a:t>50</a:t>
            </a:fld>
            <a:endParaRPr lang="it-IT"/>
          </a:p>
        </p:txBody>
      </p:sp>
      <p:sp>
        <p:nvSpPr>
          <p:cNvPr id="6" name="Segnaposto contenuto 5"/>
          <p:cNvSpPr>
            <a:spLocks noGrp="1"/>
          </p:cNvSpPr>
          <p:nvPr>
            <p:ph idx="13"/>
          </p:nvPr>
        </p:nvSpPr>
        <p:spPr/>
        <p:txBody>
          <a:bodyPr/>
          <a:lstStyle/>
          <a:p>
            <a:r>
              <a:rPr lang="en-US" dirty="0"/>
              <a:t>Gartner, 2021 </a:t>
            </a:r>
            <a:r>
              <a:rPr lang="en-US" dirty="0">
                <a:hlinkClick r:id="rId2"/>
              </a:rPr>
              <a:t>https://www.gartner.com/smarterwithgartner/data-fabric-architecture-is-key-to-modernizing-data-management-and-integration</a:t>
            </a:r>
            <a:endParaRPr lang="en-GB" dirty="0"/>
          </a:p>
        </p:txBody>
      </p:sp>
      <p:sp>
        <p:nvSpPr>
          <p:cNvPr id="2" name="Titolo 1"/>
          <p:cNvSpPr>
            <a:spLocks noGrp="1"/>
          </p:cNvSpPr>
          <p:nvPr>
            <p:ph type="title"/>
          </p:nvPr>
        </p:nvSpPr>
        <p:spPr/>
        <p:txBody>
          <a:bodyPr/>
          <a:lstStyle/>
          <a:p>
            <a:r>
              <a:rPr lang="en-GB" dirty="0"/>
              <a:t>Data fabric</a:t>
            </a:r>
          </a:p>
        </p:txBody>
      </p:sp>
      <p:pic>
        <p:nvPicPr>
          <p:cNvPr id="9" name="Immagine 8">
            <a:extLst>
              <a:ext uri="{FF2B5EF4-FFF2-40B4-BE49-F238E27FC236}">
                <a16:creationId xmlns:a16="http://schemas.microsoft.com/office/drawing/2014/main" id="{9C1A2046-93AB-4863-BAD6-8F04CA71EDA3}"/>
              </a:ext>
            </a:extLst>
          </p:cNvPr>
          <p:cNvPicPr>
            <a:picLocks noChangeAspect="1"/>
          </p:cNvPicPr>
          <p:nvPr/>
        </p:nvPicPr>
        <p:blipFill>
          <a:blip r:embed="rId3"/>
          <a:stretch>
            <a:fillRect/>
          </a:stretch>
        </p:blipFill>
        <p:spPr>
          <a:xfrm>
            <a:off x="2714592" y="1700499"/>
            <a:ext cx="6762816" cy="4351338"/>
          </a:xfrm>
          <a:prstGeom prst="rect">
            <a:avLst/>
          </a:prstGeom>
        </p:spPr>
      </p:pic>
    </p:spTree>
    <p:extLst>
      <p:ext uri="{BB962C8B-B14F-4D97-AF65-F5344CB8AC3E}">
        <p14:creationId xmlns:p14="http://schemas.microsoft.com/office/powerpoint/2010/main" val="27538395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Distributed data architecture, under centralized governance and standardization for interoperability, enabled by a shared and harmonized self-serve data infrastructure</a:t>
            </a:r>
          </a:p>
          <a:p>
            <a:pPr lvl="1"/>
            <a:r>
              <a:rPr lang="en-US" dirty="0"/>
              <a:t>Domain-oriented decentralized data ownership</a:t>
            </a:r>
          </a:p>
          <a:p>
            <a:pPr lvl="2"/>
            <a:r>
              <a:rPr lang="en-US" dirty="0"/>
              <a:t>Decentralization and distribution of responsibility to people who are closest to the data, in order </a:t>
            </a:r>
            <a:br>
              <a:rPr lang="en-US" dirty="0"/>
            </a:br>
            <a:r>
              <a:rPr lang="en-US" dirty="0"/>
              <a:t>to support continuous change and scalability</a:t>
            </a:r>
          </a:p>
          <a:p>
            <a:pPr lvl="2"/>
            <a:r>
              <a:rPr lang="en-US" dirty="0"/>
              <a:t>Each domain exposes its own op/analytical APIs</a:t>
            </a:r>
          </a:p>
          <a:p>
            <a:pPr lvl="1"/>
            <a:r>
              <a:rPr lang="en-US" dirty="0"/>
              <a:t>Data as a product (</a:t>
            </a:r>
            <a:r>
              <a:rPr lang="en-US" i="1" dirty="0"/>
              <a:t>quantum</a:t>
            </a:r>
            <a:r>
              <a:rPr lang="en-US" dirty="0"/>
              <a:t>)</a:t>
            </a:r>
          </a:p>
          <a:p>
            <a:pPr lvl="2"/>
            <a:r>
              <a:rPr lang="en-US" dirty="0"/>
              <a:t>Products must be discoverable, addressable, trustworthy, self-describing, secure</a:t>
            </a:r>
          </a:p>
          <a:p>
            <a:pPr lvl="1"/>
            <a:r>
              <a:rPr lang="en-US" dirty="0"/>
              <a:t>Self-serve data infrastructure as a platform</a:t>
            </a:r>
          </a:p>
          <a:p>
            <a:pPr lvl="2"/>
            <a:r>
              <a:rPr lang="en-US" dirty="0"/>
              <a:t>High-level abstraction of infrastructure to provision and manage the lifecycle of data products</a:t>
            </a:r>
          </a:p>
          <a:p>
            <a:pPr lvl="1"/>
            <a:r>
              <a:rPr lang="en-US" dirty="0"/>
              <a:t>Federated computational governance</a:t>
            </a:r>
          </a:p>
          <a:p>
            <a:pPr lvl="2"/>
            <a:r>
              <a:rPr lang="en-US" dirty="0"/>
              <a:t>A governance model that embraces decentralization and domain self-sovereignty, interoperability through global standardization, a dynamic topology, automated execution of decisions by the platform</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51</a:t>
            </a:fld>
            <a:endParaRPr lang="it-IT"/>
          </a:p>
        </p:txBody>
      </p:sp>
      <p:sp>
        <p:nvSpPr>
          <p:cNvPr id="6" name="Segnaposto contenuto 5"/>
          <p:cNvSpPr>
            <a:spLocks noGrp="1"/>
          </p:cNvSpPr>
          <p:nvPr>
            <p:ph idx="13"/>
          </p:nvPr>
        </p:nvSpPr>
        <p:spPr/>
        <p:txBody>
          <a:bodyPr/>
          <a:lstStyle/>
          <a:p>
            <a:r>
              <a:rPr lang="en-GB" dirty="0" err="1"/>
              <a:t>Zhamak</a:t>
            </a:r>
            <a:r>
              <a:rPr lang="en-GB" dirty="0"/>
              <a:t> </a:t>
            </a:r>
            <a:r>
              <a:rPr lang="en-GB" dirty="0" err="1"/>
              <a:t>Dehghani</a:t>
            </a:r>
            <a:r>
              <a:rPr lang="en-GB" dirty="0"/>
              <a:t>, 2019 </a:t>
            </a:r>
            <a:r>
              <a:rPr lang="en-GB" dirty="0">
                <a:hlinkClick r:id="rId3"/>
              </a:rPr>
              <a:t>https://martinfowler.com/articles/data-monolith-to-mesh.html</a:t>
            </a:r>
            <a:br>
              <a:rPr lang="en-GB" dirty="0"/>
            </a:br>
            <a:r>
              <a:rPr lang="en-GB" dirty="0" err="1"/>
              <a:t>Zhamak</a:t>
            </a:r>
            <a:r>
              <a:rPr lang="en-GB" dirty="0"/>
              <a:t> </a:t>
            </a:r>
            <a:r>
              <a:rPr lang="en-GB" dirty="0" err="1"/>
              <a:t>Dehghani</a:t>
            </a:r>
            <a:r>
              <a:rPr lang="en-GB" dirty="0"/>
              <a:t>, 2020 </a:t>
            </a:r>
            <a:r>
              <a:rPr lang="en-GB" dirty="0">
                <a:hlinkClick r:id="rId4"/>
              </a:rPr>
              <a:t>https://martinfowler.com/articles/data-mesh-principles.html</a:t>
            </a:r>
            <a:r>
              <a:rPr lang="en-GB" dirty="0"/>
              <a:t> </a:t>
            </a:r>
          </a:p>
        </p:txBody>
      </p:sp>
      <p:sp>
        <p:nvSpPr>
          <p:cNvPr id="2" name="Titolo 1"/>
          <p:cNvSpPr>
            <a:spLocks noGrp="1"/>
          </p:cNvSpPr>
          <p:nvPr>
            <p:ph type="title"/>
          </p:nvPr>
        </p:nvSpPr>
        <p:spPr/>
        <p:txBody>
          <a:bodyPr/>
          <a:lstStyle/>
          <a:p>
            <a:r>
              <a:rPr lang="en-GB" dirty="0"/>
              <a:t>Data mesh</a:t>
            </a:r>
          </a:p>
        </p:txBody>
      </p:sp>
    </p:spTree>
    <p:extLst>
      <p:ext uri="{BB962C8B-B14F-4D97-AF65-F5344CB8AC3E}">
        <p14:creationId xmlns:p14="http://schemas.microsoft.com/office/powerpoint/2010/main" val="25288911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A data fabric and a data mesh both provide an architectural framework to access data across multiple technologies and platforms</a:t>
            </a:r>
          </a:p>
          <a:p>
            <a:pPr lvl="1"/>
            <a:r>
              <a:rPr lang="en-US" dirty="0"/>
              <a:t>Data fabric</a:t>
            </a:r>
          </a:p>
          <a:p>
            <a:pPr lvl="2"/>
            <a:r>
              <a:rPr lang="en-US" dirty="0"/>
              <a:t>Attempts to centralize and coordinate data management</a:t>
            </a:r>
          </a:p>
          <a:p>
            <a:pPr lvl="2"/>
            <a:r>
              <a:rPr lang="en-US" dirty="0"/>
              <a:t>Tackles the complexity of data and metadata in a smart way that works well together</a:t>
            </a:r>
          </a:p>
          <a:p>
            <a:pPr lvl="1"/>
            <a:r>
              <a:rPr lang="en-US" dirty="0"/>
              <a:t>Data mesh</a:t>
            </a:r>
          </a:p>
          <a:p>
            <a:pPr lvl="2"/>
            <a:r>
              <a:rPr lang="en-US" dirty="0"/>
              <a:t>Emphasis on decentralization and data domain autonomy</a:t>
            </a:r>
          </a:p>
          <a:p>
            <a:pPr lvl="2"/>
            <a:r>
              <a:rPr lang="en-US" dirty="0"/>
              <a:t>Focuses on organizational change; it is more about people and process</a:t>
            </a:r>
          </a:p>
          <a:p>
            <a:r>
              <a:rPr lang="en-US" dirty="0"/>
              <a:t>They are design concepts, not things</a:t>
            </a:r>
          </a:p>
          <a:p>
            <a:pPr lvl="1"/>
            <a:r>
              <a:rPr lang="en-US" dirty="0"/>
              <a:t>They are </a:t>
            </a:r>
            <a:r>
              <a:rPr lang="en-US" i="1" dirty="0"/>
              <a:t>not</a:t>
            </a:r>
            <a:r>
              <a:rPr lang="en-US" dirty="0"/>
              <a:t> mutually exclusive</a:t>
            </a:r>
          </a:p>
          <a:p>
            <a:pPr lvl="1"/>
            <a:r>
              <a:rPr lang="en-US" dirty="0"/>
              <a:t>They are architectural frameworks, not architectures</a:t>
            </a:r>
          </a:p>
          <a:p>
            <a:pPr lvl="2"/>
            <a:r>
              <a:rPr lang="en-US" dirty="0"/>
              <a:t>The frameworks must be adapted and customized to your needs, data, processes, and terminology</a:t>
            </a:r>
          </a:p>
          <a:p>
            <a:pPr lvl="2"/>
            <a:r>
              <a:rPr lang="it-IT" dirty="0" err="1"/>
              <a:t>Gartner</a:t>
            </a:r>
            <a:r>
              <a:rPr lang="it-IT" dirty="0"/>
              <a:t> </a:t>
            </a:r>
            <a:r>
              <a:rPr lang="it-IT" dirty="0" err="1"/>
              <a:t>estimates</a:t>
            </a:r>
            <a:r>
              <a:rPr lang="it-IT" dirty="0"/>
              <a:t> </a:t>
            </a:r>
            <a:r>
              <a:rPr lang="en-US" dirty="0"/>
              <a:t>25% of data management vendors will provide a complete data fabric solution by 2024 – up from 5% today</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52</a:t>
            </a:fld>
            <a:endParaRPr lang="it-IT"/>
          </a:p>
        </p:txBody>
      </p:sp>
      <p:sp>
        <p:nvSpPr>
          <p:cNvPr id="6" name="Segnaposto contenuto 5"/>
          <p:cNvSpPr>
            <a:spLocks noGrp="1"/>
          </p:cNvSpPr>
          <p:nvPr>
            <p:ph idx="13"/>
          </p:nvPr>
        </p:nvSpPr>
        <p:spPr/>
        <p:txBody>
          <a:bodyPr/>
          <a:lstStyle/>
          <a:p>
            <a:r>
              <a:rPr lang="en-GB" dirty="0"/>
              <a:t>Alex </a:t>
            </a:r>
            <a:r>
              <a:rPr lang="en-GB" dirty="0" err="1"/>
              <a:t>Woodie</a:t>
            </a:r>
            <a:r>
              <a:rPr lang="en-GB" dirty="0"/>
              <a:t>, 2021 </a:t>
            </a:r>
            <a:r>
              <a:rPr lang="en-GB" dirty="0">
                <a:hlinkClick r:id="rId2"/>
              </a:rPr>
              <a:t>https://www.datanami.com/2021/10/25/data-mesh-vs-data-fabric-understanding-the-differences/</a:t>
            </a:r>
            <a:r>
              <a:rPr lang="en-GB" dirty="0"/>
              <a:t> </a:t>
            </a:r>
            <a:br>
              <a:rPr lang="en-GB" dirty="0"/>
            </a:br>
            <a:r>
              <a:rPr lang="en-GB" dirty="0"/>
              <a:t>Dave Wells, 2021 </a:t>
            </a:r>
            <a:r>
              <a:rPr lang="en-GB" dirty="0">
                <a:hlinkClick r:id="rId3"/>
              </a:rPr>
              <a:t>https://www.eckerson.com/articles/data-architecture-complex-vs-complicated</a:t>
            </a:r>
            <a:r>
              <a:rPr lang="en-GB" dirty="0"/>
              <a:t> </a:t>
            </a:r>
          </a:p>
        </p:txBody>
      </p:sp>
      <p:sp>
        <p:nvSpPr>
          <p:cNvPr id="2" name="Titolo 1"/>
          <p:cNvSpPr>
            <a:spLocks noGrp="1"/>
          </p:cNvSpPr>
          <p:nvPr>
            <p:ph type="title"/>
          </p:nvPr>
        </p:nvSpPr>
        <p:spPr/>
        <p:txBody>
          <a:bodyPr/>
          <a:lstStyle/>
          <a:p>
            <a:r>
              <a:rPr lang="en-GB" dirty="0"/>
              <a:t>Data mesh vs data fabric</a:t>
            </a:r>
          </a:p>
        </p:txBody>
      </p:sp>
    </p:spTree>
    <p:extLst>
      <p:ext uri="{BB962C8B-B14F-4D97-AF65-F5344CB8AC3E}">
        <p14:creationId xmlns:p14="http://schemas.microsoft.com/office/powerpoint/2010/main" val="8076448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normAutofit fontScale="90000"/>
          </a:bodyPr>
          <a:lstStyle/>
          <a:p>
            <a:r>
              <a:rPr lang="en-US" noProof="0" dirty="0"/>
              <a:t>Example of data platform: Hadoop-based</a:t>
            </a:r>
          </a:p>
        </p:txBody>
      </p:sp>
      <p:sp>
        <p:nvSpPr>
          <p:cNvPr id="4" name="Segnaposto contenuto 3">
            <a:extLst>
              <a:ext uri="{FF2B5EF4-FFF2-40B4-BE49-F238E27FC236}">
                <a16:creationId xmlns:a16="http://schemas.microsoft.com/office/drawing/2014/main" id="{E58A8F81-CE72-4383-B945-81B586790CF9}"/>
              </a:ext>
            </a:extLst>
          </p:cNvPr>
          <p:cNvSpPr>
            <a:spLocks noGrp="1"/>
          </p:cNvSpPr>
          <p:nvPr>
            <p:ph idx="1"/>
          </p:nvPr>
        </p:nvSpPr>
        <p:spPr/>
        <p:txBody>
          <a:bodyPr anchor="t"/>
          <a:lstStyle/>
          <a:p>
            <a:r>
              <a:rPr lang="en-US" dirty="0"/>
              <a:t>A data platform on the Hadoop stack requires several tools</a:t>
            </a:r>
          </a:p>
          <a:p>
            <a:endParaRPr lang="en-US" dirty="0"/>
          </a:p>
          <a:p>
            <a:endParaRPr lang="en-US" dirty="0"/>
          </a:p>
          <a:p>
            <a:endParaRPr lang="en-US" dirty="0"/>
          </a:p>
          <a:p>
            <a:endParaRPr lang="en-US" dirty="0"/>
          </a:p>
          <a:p>
            <a:endParaRPr lang="en-US" dirty="0"/>
          </a:p>
          <a:p>
            <a:r>
              <a:rPr lang="en-US" dirty="0"/>
              <a:t>How many levels of complexity are hidden here?</a:t>
            </a:r>
          </a:p>
          <a:p>
            <a:r>
              <a:rPr lang="en-US" dirty="0"/>
              <a:t>How do you provision it?</a:t>
            </a:r>
          </a:p>
          <a:p>
            <a:pPr lvl="1"/>
            <a:r>
              <a:rPr lang="en-US" dirty="0"/>
              <a:t>Manual provisioning on-premises</a:t>
            </a:r>
          </a:p>
          <a:p>
            <a:pPr lvl="1"/>
            <a:r>
              <a:rPr lang="en-US" dirty="0"/>
              <a:t>Semi-automatic provisioning on-premises</a:t>
            </a:r>
          </a:p>
          <a:p>
            <a:pPr lvl="1"/>
            <a:r>
              <a:rPr lang="en-US" dirty="0"/>
              <a:t>Automatic provisioning in the cloud</a:t>
            </a:r>
          </a:p>
        </p:txBody>
      </p:sp>
      <p:sp>
        <p:nvSpPr>
          <p:cNvPr id="6" name="Segnaposto numero diapositiva 5"/>
          <p:cNvSpPr>
            <a:spLocks noGrp="1"/>
          </p:cNvSpPr>
          <p:nvPr>
            <p:ph type="sldNum" sz="quarter" idx="12"/>
          </p:nvPr>
        </p:nvSpPr>
        <p:spPr/>
        <p:txBody>
          <a:bodyPr/>
          <a:lstStyle/>
          <a:p>
            <a:fld id="{4FAB73BC-B049-4115-A692-8D63A059BFB8}" type="slidenum">
              <a:rPr lang="en-US" sz="1350" b="1"/>
              <a:t>53</a:t>
            </a:fld>
            <a:endParaRPr lang="en-US" sz="1350" b="1" dirty="0"/>
          </a:p>
        </p:txBody>
      </p:sp>
      <p:sp>
        <p:nvSpPr>
          <p:cNvPr id="24" name="Segnaposto contenuto 2"/>
          <p:cNvSpPr txBox="1">
            <a:spLocks/>
          </p:cNvSpPr>
          <p:nvPr/>
        </p:nvSpPr>
        <p:spPr>
          <a:xfrm>
            <a:off x="2346959" y="1845734"/>
            <a:ext cx="8044204"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endParaRPr lang="en-US" sz="1600" dirty="0"/>
          </a:p>
        </p:txBody>
      </p:sp>
      <p:grpSp>
        <p:nvGrpSpPr>
          <p:cNvPr id="7" name="Gruppo 6"/>
          <p:cNvGrpSpPr/>
          <p:nvPr/>
        </p:nvGrpSpPr>
        <p:grpSpPr>
          <a:xfrm>
            <a:off x="2617464" y="2237309"/>
            <a:ext cx="7503193" cy="1759044"/>
            <a:chOff x="2164068" y="2320546"/>
            <a:chExt cx="7503193" cy="1759044"/>
          </a:xfrm>
        </p:grpSpPr>
        <p:grpSp>
          <p:nvGrpSpPr>
            <p:cNvPr id="2" name="Gruppo 1">
              <a:extLst>
                <a:ext uri="{FF2B5EF4-FFF2-40B4-BE49-F238E27FC236}">
                  <a16:creationId xmlns:a16="http://schemas.microsoft.com/office/drawing/2014/main" id="{CF637D48-A04A-4715-9B33-BA3AAF255C04}"/>
                </a:ext>
              </a:extLst>
            </p:cNvPr>
            <p:cNvGrpSpPr/>
            <p:nvPr/>
          </p:nvGrpSpPr>
          <p:grpSpPr>
            <a:xfrm>
              <a:off x="2164068" y="2320546"/>
              <a:ext cx="7503193" cy="1759044"/>
              <a:chOff x="3224464" y="4295775"/>
              <a:chExt cx="7503193" cy="1759044"/>
            </a:xfrm>
          </p:grpSpPr>
          <p:sp>
            <p:nvSpPr>
              <p:cNvPr id="25" name="Rettangolo 24"/>
              <p:cNvSpPr/>
              <p:nvPr/>
            </p:nvSpPr>
            <p:spPr>
              <a:xfrm>
                <a:off x="3224464" y="4295775"/>
                <a:ext cx="7503193" cy="17590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350" dirty="0">
                    <a:solidFill>
                      <a:schemeClr val="tx1"/>
                    </a:solidFill>
                    <a:latin typeface="Helvetica" panose="020B0604020202020204" pitchFamily="34" charset="0"/>
                    <a:cs typeface="Helvetica" panose="020B0604020202020204" pitchFamily="34" charset="0"/>
                  </a:rPr>
                  <a:t>Storage   .</a:t>
                </a:r>
              </a:p>
              <a:p>
                <a:pPr algn="r"/>
                <a:r>
                  <a:rPr lang="en-US" sz="1350" dirty="0">
                    <a:solidFill>
                      <a:schemeClr val="tx1"/>
                    </a:solidFill>
                    <a:latin typeface="Helvetica" panose="020B0604020202020204" pitchFamily="34" charset="0"/>
                    <a:cs typeface="Helvetica" panose="020B0604020202020204" pitchFamily="34" charset="0"/>
                  </a:rPr>
                  <a:t>Resources   .</a:t>
                </a:r>
              </a:p>
              <a:p>
                <a:pPr algn="r"/>
                <a:r>
                  <a:rPr lang="en-US" sz="1350" dirty="0">
                    <a:solidFill>
                      <a:schemeClr val="tx1"/>
                    </a:solidFill>
                    <a:latin typeface="Helvetica" panose="020B0604020202020204" pitchFamily="34" charset="0"/>
                    <a:cs typeface="Helvetica" panose="020B0604020202020204" pitchFamily="34" charset="0"/>
                  </a:rPr>
                  <a:t>Application   .</a:t>
                </a:r>
              </a:p>
              <a:p>
                <a:pPr algn="r"/>
                <a:r>
                  <a:rPr lang="en-US" sz="1350" dirty="0">
                    <a:solidFill>
                      <a:schemeClr val="tx1"/>
                    </a:solidFill>
                    <a:latin typeface="Helvetica" panose="020B0604020202020204" pitchFamily="34" charset="0"/>
                    <a:cs typeface="Helvetica" panose="020B0604020202020204" pitchFamily="34" charset="0"/>
                  </a:rPr>
                  <a:t>GUI   .</a:t>
                </a:r>
              </a:p>
              <a:p>
                <a:pPr algn="r"/>
                <a:r>
                  <a:rPr lang="en-US" sz="1350" dirty="0">
                    <a:solidFill>
                      <a:schemeClr val="tx1"/>
                    </a:solidFill>
                    <a:latin typeface="Helvetica" panose="020B0604020202020204" pitchFamily="34" charset="0"/>
                    <a:cs typeface="Helvetica" panose="020B0604020202020204" pitchFamily="34" charset="0"/>
                  </a:rPr>
                  <a:t>Messaging   .</a:t>
                </a:r>
              </a:p>
              <a:p>
                <a:pPr algn="r"/>
                <a:r>
                  <a:rPr lang="en-US" sz="1350" dirty="0">
                    <a:solidFill>
                      <a:schemeClr val="tx1"/>
                    </a:solidFill>
                    <a:latin typeface="Helvetica" panose="020B0604020202020204" pitchFamily="34" charset="0"/>
                    <a:cs typeface="Helvetica" panose="020B0604020202020204" pitchFamily="34" charset="0"/>
                  </a:rPr>
                  <a:t>Orchestration   .</a:t>
                </a:r>
              </a:p>
            </p:txBody>
          </p:sp>
          <p:sp>
            <p:nvSpPr>
              <p:cNvPr id="26" name="Rettangolo arrotondato 25"/>
              <p:cNvSpPr/>
              <p:nvPr/>
            </p:nvSpPr>
            <p:spPr>
              <a:xfrm>
                <a:off x="4544574" y="5666797"/>
                <a:ext cx="2193110"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HDFS</a:t>
                </a:r>
              </a:p>
            </p:txBody>
          </p:sp>
          <p:sp>
            <p:nvSpPr>
              <p:cNvPr id="27" name="Rettangolo arrotondato 26"/>
              <p:cNvSpPr/>
              <p:nvPr/>
            </p:nvSpPr>
            <p:spPr>
              <a:xfrm>
                <a:off x="5127068" y="5311510"/>
                <a:ext cx="2975828" cy="306538"/>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YARN</a:t>
                </a:r>
              </a:p>
            </p:txBody>
          </p:sp>
          <p:sp>
            <p:nvSpPr>
              <p:cNvPr id="29" name="Rettangolo arrotondato 28"/>
              <p:cNvSpPr/>
              <p:nvPr/>
            </p:nvSpPr>
            <p:spPr>
              <a:xfrm rot="16200000">
                <a:off x="3697286" y="5157468"/>
                <a:ext cx="1257311" cy="3467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Zookeeper</a:t>
                </a:r>
                <a:endParaRPr lang="it-IT" sz="1200" dirty="0">
                  <a:latin typeface="Helvetica" panose="020B0604020202020204" pitchFamily="34" charset="0"/>
                  <a:cs typeface="Helvetica" panose="020B0604020202020204" pitchFamily="34" charset="0"/>
                </a:endParaRPr>
              </a:p>
            </p:txBody>
          </p:sp>
          <p:sp>
            <p:nvSpPr>
              <p:cNvPr id="30" name="Rettangolo arrotondato 29"/>
              <p:cNvSpPr/>
              <p:nvPr/>
            </p:nvSpPr>
            <p:spPr>
              <a:xfrm rot="16200000">
                <a:off x="3296857" y="5157468"/>
                <a:ext cx="1257311" cy="3467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Kafka</a:t>
                </a:r>
              </a:p>
            </p:txBody>
          </p:sp>
          <p:sp>
            <p:nvSpPr>
              <p:cNvPr id="33" name="Figura a mano libera 32"/>
              <p:cNvSpPr/>
              <p:nvPr/>
            </p:nvSpPr>
            <p:spPr>
              <a:xfrm>
                <a:off x="5135492" y="4958122"/>
                <a:ext cx="1072565"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Map</a:t>
                </a:r>
                <a:r>
                  <a:rPr lang="it-IT" sz="1000" dirty="0">
                    <a:latin typeface="Helvetica" panose="020B0604020202020204" pitchFamily="34" charset="0"/>
                    <a:cs typeface="Helvetica" panose="020B0604020202020204" pitchFamily="34" charset="0"/>
                  </a:rPr>
                  <a:t> Reduce</a:t>
                </a:r>
              </a:p>
              <a:p>
                <a:pPr algn="ctr"/>
                <a:r>
                  <a:rPr lang="it-IT" sz="700" dirty="0">
                    <a:latin typeface="Helvetica" panose="020B0604020202020204" pitchFamily="34" charset="0"/>
                    <a:cs typeface="Helvetica" panose="020B0604020202020204" pitchFamily="34" charset="0"/>
                  </a:rPr>
                  <a:t>Batch</a:t>
                </a:r>
                <a:endParaRPr lang="it-IT" sz="1000" dirty="0">
                  <a:latin typeface="Helvetica" panose="020B0604020202020204" pitchFamily="34" charset="0"/>
                  <a:cs typeface="Helvetica" panose="020B0604020202020204" pitchFamily="34" charset="0"/>
                </a:endParaRPr>
              </a:p>
              <a:p>
                <a:pPr algn="ctr"/>
                <a:endParaRPr lang="it-IT" sz="200" dirty="0">
                  <a:latin typeface="Helvetica" panose="020B0604020202020204" pitchFamily="34" charset="0"/>
                  <a:cs typeface="Helvetica" panose="020B0604020202020204" pitchFamily="34" charset="0"/>
                </a:endParaRPr>
              </a:p>
            </p:txBody>
          </p:sp>
          <p:sp>
            <p:nvSpPr>
              <p:cNvPr id="34" name="Figura a mano libera 33"/>
              <p:cNvSpPr/>
              <p:nvPr/>
            </p:nvSpPr>
            <p:spPr>
              <a:xfrm>
                <a:off x="4542643" y="5305456"/>
                <a:ext cx="552728"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it-IT" sz="1000" dirty="0">
                    <a:latin typeface="Helvetica" panose="020B0604020202020204" pitchFamily="34" charset="0"/>
                    <a:cs typeface="Helvetica" panose="020B0604020202020204" pitchFamily="34" charset="0"/>
                  </a:rPr>
                  <a:t>HBASE</a:t>
                </a:r>
              </a:p>
              <a:p>
                <a:pPr algn="ctr"/>
                <a:r>
                  <a:rPr lang="it-IT" sz="700" dirty="0" err="1">
                    <a:latin typeface="Helvetica" panose="020B0604020202020204" pitchFamily="34" charset="0"/>
                    <a:cs typeface="Helvetica" panose="020B0604020202020204" pitchFamily="34" charset="0"/>
                  </a:rPr>
                  <a:t>NoSQL</a:t>
                </a:r>
                <a:endParaRPr lang="it-IT" sz="700" dirty="0">
                  <a:latin typeface="Helvetica" panose="020B0604020202020204" pitchFamily="34" charset="0"/>
                  <a:cs typeface="Helvetica" panose="020B0604020202020204" pitchFamily="34" charset="0"/>
                </a:endParaRPr>
              </a:p>
              <a:p>
                <a:pPr algn="ctr"/>
                <a:endParaRPr lang="it-IT" sz="200" dirty="0">
                  <a:latin typeface="Helvetica" panose="020B0604020202020204" pitchFamily="34" charset="0"/>
                  <a:cs typeface="Helvetica" panose="020B0604020202020204" pitchFamily="34" charset="0"/>
                </a:endParaRPr>
              </a:p>
            </p:txBody>
          </p:sp>
          <p:sp>
            <p:nvSpPr>
              <p:cNvPr id="35" name="Figura a mano libera 34"/>
              <p:cNvSpPr/>
              <p:nvPr/>
            </p:nvSpPr>
            <p:spPr>
              <a:xfrm>
                <a:off x="5135490" y="4702393"/>
                <a:ext cx="699875"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000" dirty="0" err="1">
                    <a:latin typeface="Helvetica" panose="020B0604020202020204" pitchFamily="34" charset="0"/>
                    <a:cs typeface="Helvetica" panose="020B0604020202020204" pitchFamily="34" charset="0"/>
                  </a:rPr>
                  <a:t>Pig</a:t>
                </a:r>
                <a:endParaRPr lang="it-IT" sz="200" dirty="0">
                  <a:latin typeface="Helvetica" panose="020B0604020202020204" pitchFamily="34" charset="0"/>
                  <a:cs typeface="Helvetica" panose="020B0604020202020204" pitchFamily="34" charset="0"/>
                </a:endParaRPr>
              </a:p>
            </p:txBody>
          </p:sp>
          <p:sp>
            <p:nvSpPr>
              <p:cNvPr id="37" name="Figura a mano libera 36"/>
              <p:cNvSpPr/>
              <p:nvPr/>
            </p:nvSpPr>
            <p:spPr>
              <a:xfrm>
                <a:off x="6867833" y="4963190"/>
                <a:ext cx="542582" cy="394061"/>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Flink</a:t>
                </a:r>
                <a:endParaRPr lang="it-IT" sz="1000" dirty="0">
                  <a:latin typeface="Helvetica" panose="020B0604020202020204" pitchFamily="34" charset="0"/>
                  <a:cs typeface="Helvetica" panose="020B0604020202020204" pitchFamily="34" charset="0"/>
                </a:endParaRPr>
              </a:p>
              <a:p>
                <a:pPr algn="ctr"/>
                <a:r>
                  <a:rPr lang="it-IT" sz="700" dirty="0">
                    <a:latin typeface="Helvetica" panose="020B0604020202020204" pitchFamily="34" charset="0"/>
                    <a:cs typeface="Helvetica" panose="020B0604020202020204" pitchFamily="34" charset="0"/>
                  </a:rPr>
                  <a:t>real-time</a:t>
                </a:r>
              </a:p>
              <a:p>
                <a:pPr algn="ctr"/>
                <a:endParaRPr lang="it-IT" sz="200" dirty="0">
                  <a:latin typeface="Helvetica" panose="020B0604020202020204" pitchFamily="34" charset="0"/>
                  <a:cs typeface="Helvetica" panose="020B0604020202020204" pitchFamily="34" charset="0"/>
                </a:endParaRPr>
              </a:p>
            </p:txBody>
          </p:sp>
          <p:sp>
            <p:nvSpPr>
              <p:cNvPr id="38" name="Figura a mano libera 37"/>
              <p:cNvSpPr/>
              <p:nvPr/>
            </p:nvSpPr>
            <p:spPr>
              <a:xfrm>
                <a:off x="6259528" y="4963191"/>
                <a:ext cx="542582"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it-IT" sz="1000" dirty="0" err="1">
                    <a:latin typeface="Helvetica" panose="020B0604020202020204" pitchFamily="34" charset="0"/>
                    <a:cs typeface="Helvetica" panose="020B0604020202020204" pitchFamily="34" charset="0"/>
                  </a:rPr>
                  <a:t>Spark</a:t>
                </a:r>
                <a:endParaRPr lang="it-IT" sz="1000" dirty="0">
                  <a:latin typeface="Helvetica" panose="020B0604020202020204" pitchFamily="34" charset="0"/>
                  <a:cs typeface="Helvetica" panose="020B0604020202020204" pitchFamily="34" charset="0"/>
                </a:endParaRPr>
              </a:p>
              <a:p>
                <a:pPr algn="ctr"/>
                <a:r>
                  <a:rPr lang="it-IT" sz="700" dirty="0">
                    <a:latin typeface="Helvetica" panose="020B0604020202020204" pitchFamily="34" charset="0"/>
                    <a:cs typeface="Helvetica" panose="020B0604020202020204" pitchFamily="34" charset="0"/>
                  </a:rPr>
                  <a:t>in </a:t>
                </a:r>
                <a:r>
                  <a:rPr lang="it-IT" sz="700" dirty="0" err="1">
                    <a:latin typeface="Helvetica" panose="020B0604020202020204" pitchFamily="34" charset="0"/>
                    <a:cs typeface="Helvetica" panose="020B0604020202020204" pitchFamily="34" charset="0"/>
                  </a:rPr>
                  <a:t>mem</a:t>
                </a:r>
                <a:endParaRPr lang="it-IT" sz="700" dirty="0">
                  <a:latin typeface="Helvetica" panose="020B0604020202020204" pitchFamily="34" charset="0"/>
                  <a:cs typeface="Helvetica" panose="020B0604020202020204" pitchFamily="34" charset="0"/>
                </a:endParaRPr>
              </a:p>
            </p:txBody>
          </p:sp>
          <p:sp>
            <p:nvSpPr>
              <p:cNvPr id="22" name="Figura a mano libera 21"/>
              <p:cNvSpPr/>
              <p:nvPr/>
            </p:nvSpPr>
            <p:spPr>
              <a:xfrm>
                <a:off x="4544572" y="5049721"/>
                <a:ext cx="545661"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it-IT" sz="1000" dirty="0">
                    <a:latin typeface="Helvetica" panose="020B0604020202020204" pitchFamily="34" charset="0"/>
                    <a:cs typeface="Helvetica" panose="020B0604020202020204" pitchFamily="34" charset="0"/>
                  </a:rPr>
                  <a:t>Phoenix</a:t>
                </a:r>
              </a:p>
              <a:p>
                <a:pPr algn="ctr"/>
                <a:endParaRPr lang="it-IT" sz="200" dirty="0">
                  <a:latin typeface="Helvetica" panose="020B0604020202020204" pitchFamily="34" charset="0"/>
                  <a:cs typeface="Helvetica" panose="020B0604020202020204" pitchFamily="34" charset="0"/>
                </a:endParaRPr>
              </a:p>
            </p:txBody>
          </p:sp>
          <p:sp>
            <p:nvSpPr>
              <p:cNvPr id="32" name="Figura a mano libera 31"/>
              <p:cNvSpPr/>
              <p:nvPr/>
            </p:nvSpPr>
            <p:spPr>
              <a:xfrm>
                <a:off x="7455673" y="4963191"/>
                <a:ext cx="647223"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Others…</a:t>
                </a:r>
              </a:p>
              <a:p>
                <a:pPr algn="ctr"/>
                <a:endParaRPr lang="it-IT" sz="200" dirty="0">
                  <a:latin typeface="Helvetica" panose="020B0604020202020204" pitchFamily="34" charset="0"/>
                  <a:cs typeface="Helvetica" panose="020B0604020202020204" pitchFamily="34" charset="0"/>
                </a:endParaRPr>
              </a:p>
            </p:txBody>
          </p:sp>
          <p:sp>
            <p:nvSpPr>
              <p:cNvPr id="21" name="Rettangolo arrotondato 23">
                <a:extLst>
                  <a:ext uri="{FF2B5EF4-FFF2-40B4-BE49-F238E27FC236}">
                    <a16:creationId xmlns:a16="http://schemas.microsoft.com/office/drawing/2014/main" id="{17F27AF2-241D-496A-85CE-162EFCE0FAE9}"/>
                  </a:ext>
                </a:extLst>
              </p:cNvPr>
              <p:cNvSpPr/>
              <p:nvPr/>
            </p:nvSpPr>
            <p:spPr>
              <a:xfrm>
                <a:off x="4552994" y="4388068"/>
                <a:ext cx="2026525" cy="274514"/>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Hue</a:t>
                </a:r>
                <a:endParaRPr lang="it-IT" sz="1200" dirty="0">
                  <a:latin typeface="Helvetica" panose="020B0604020202020204" pitchFamily="34" charset="0"/>
                  <a:cs typeface="Helvetica" panose="020B0604020202020204" pitchFamily="34" charset="0"/>
                </a:endParaRPr>
              </a:p>
            </p:txBody>
          </p:sp>
          <p:sp>
            <p:nvSpPr>
              <p:cNvPr id="23" name="Rettangolo arrotondato 25">
                <a:extLst>
                  <a:ext uri="{FF2B5EF4-FFF2-40B4-BE49-F238E27FC236}">
                    <a16:creationId xmlns:a16="http://schemas.microsoft.com/office/drawing/2014/main" id="{6F548D43-AF7C-426E-8957-C50445881A0A}"/>
                  </a:ext>
                </a:extLst>
              </p:cNvPr>
              <p:cNvSpPr/>
              <p:nvPr/>
            </p:nvSpPr>
            <p:spPr>
              <a:xfrm>
                <a:off x="6737683" y="5666797"/>
                <a:ext cx="2195041"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NoSQL</a:t>
                </a:r>
                <a:endParaRPr lang="it-IT" sz="1200" dirty="0">
                  <a:latin typeface="Helvetica" panose="020B0604020202020204" pitchFamily="34" charset="0"/>
                  <a:cs typeface="Helvetica" panose="020B0604020202020204" pitchFamily="34" charset="0"/>
                </a:endParaRPr>
              </a:p>
            </p:txBody>
          </p:sp>
          <p:sp>
            <p:nvSpPr>
              <p:cNvPr id="28" name="Rettangolo arrotondato 25">
                <a:extLst>
                  <a:ext uri="{FF2B5EF4-FFF2-40B4-BE49-F238E27FC236}">
                    <a16:creationId xmlns:a16="http://schemas.microsoft.com/office/drawing/2014/main" id="{25CEE6BA-F261-4F56-957F-BC2AC53C35C9}"/>
                  </a:ext>
                </a:extLst>
              </p:cNvPr>
              <p:cNvSpPr/>
              <p:nvPr/>
            </p:nvSpPr>
            <p:spPr>
              <a:xfrm>
                <a:off x="8159014" y="4961358"/>
                <a:ext cx="764323" cy="659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Impala</a:t>
                </a:r>
              </a:p>
              <a:p>
                <a:pPr algn="ctr"/>
                <a:r>
                  <a:rPr lang="it-IT" sz="700" dirty="0">
                    <a:latin typeface="Helvetica" panose="020B0604020202020204" pitchFamily="34" charset="0"/>
                    <a:cs typeface="Helvetica" panose="020B0604020202020204" pitchFamily="34" charset="0"/>
                  </a:rPr>
                  <a:t>MPP</a:t>
                </a:r>
              </a:p>
            </p:txBody>
          </p:sp>
          <p:sp>
            <p:nvSpPr>
              <p:cNvPr id="31" name="Rettangolo arrotondato 29">
                <a:extLst>
                  <a:ext uri="{FF2B5EF4-FFF2-40B4-BE49-F238E27FC236}">
                    <a16:creationId xmlns:a16="http://schemas.microsoft.com/office/drawing/2014/main" id="{3EA7FE02-3128-4CB1-960B-C6937E3A7772}"/>
                  </a:ext>
                </a:extLst>
              </p:cNvPr>
              <p:cNvSpPr/>
              <p:nvPr/>
            </p:nvSpPr>
            <p:spPr>
              <a:xfrm rot="16200000">
                <a:off x="2891674" y="5167874"/>
                <a:ext cx="1257311" cy="346747"/>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Airflow</a:t>
                </a:r>
                <a:endParaRPr lang="it-IT" sz="1200" dirty="0">
                  <a:latin typeface="Helvetica" panose="020B0604020202020204" pitchFamily="34" charset="0"/>
                  <a:cs typeface="Helvetica" panose="020B0604020202020204" pitchFamily="34" charset="0"/>
                </a:endParaRPr>
              </a:p>
            </p:txBody>
          </p:sp>
          <p:sp>
            <p:nvSpPr>
              <p:cNvPr id="39" name="Rettangolo arrotondato 25">
                <a:extLst>
                  <a:ext uri="{FF2B5EF4-FFF2-40B4-BE49-F238E27FC236}">
                    <a16:creationId xmlns:a16="http://schemas.microsoft.com/office/drawing/2014/main" id="{9CA0D88B-511E-4684-9AD5-05FB1AC8C163}"/>
                  </a:ext>
                </a:extLst>
              </p:cNvPr>
              <p:cNvSpPr/>
              <p:nvPr/>
            </p:nvSpPr>
            <p:spPr>
              <a:xfrm>
                <a:off x="10514856" y="4388068"/>
                <a:ext cx="126000" cy="126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sz="1350" dirty="0"/>
              </a:p>
            </p:txBody>
          </p:sp>
          <p:sp>
            <p:nvSpPr>
              <p:cNvPr id="40" name="Rettangolo arrotondato 25">
                <a:extLst>
                  <a:ext uri="{FF2B5EF4-FFF2-40B4-BE49-F238E27FC236}">
                    <a16:creationId xmlns:a16="http://schemas.microsoft.com/office/drawing/2014/main" id="{672F3558-8DDE-4517-B63A-295E4F1C71D5}"/>
                  </a:ext>
                </a:extLst>
              </p:cNvPr>
              <p:cNvSpPr/>
              <p:nvPr/>
            </p:nvSpPr>
            <p:spPr>
              <a:xfrm>
                <a:off x="10514856" y="4595543"/>
                <a:ext cx="126000" cy="126000"/>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1" name="Rettangolo arrotondato 25">
                <a:extLst>
                  <a:ext uri="{FF2B5EF4-FFF2-40B4-BE49-F238E27FC236}">
                    <a16:creationId xmlns:a16="http://schemas.microsoft.com/office/drawing/2014/main" id="{872B0FE1-963C-43A4-8761-CC4F373AF264}"/>
                  </a:ext>
                </a:extLst>
              </p:cNvPr>
              <p:cNvSpPr/>
              <p:nvPr/>
            </p:nvSpPr>
            <p:spPr>
              <a:xfrm>
                <a:off x="10516818" y="4803018"/>
                <a:ext cx="126000" cy="12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2" name="Rettangolo arrotondato 25">
                <a:extLst>
                  <a:ext uri="{FF2B5EF4-FFF2-40B4-BE49-F238E27FC236}">
                    <a16:creationId xmlns:a16="http://schemas.microsoft.com/office/drawing/2014/main" id="{E6F5F9D3-88BB-4497-9DD5-001805F0E5E1}"/>
                  </a:ext>
                </a:extLst>
              </p:cNvPr>
              <p:cNvSpPr/>
              <p:nvPr/>
            </p:nvSpPr>
            <p:spPr>
              <a:xfrm>
                <a:off x="10513970" y="5011873"/>
                <a:ext cx="126000" cy="126000"/>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3" name="Rettangolo arrotondato 25">
                <a:extLst>
                  <a:ext uri="{FF2B5EF4-FFF2-40B4-BE49-F238E27FC236}">
                    <a16:creationId xmlns:a16="http://schemas.microsoft.com/office/drawing/2014/main" id="{9472E60E-54F8-4918-A028-5288B8F3C92F}"/>
                  </a:ext>
                </a:extLst>
              </p:cNvPr>
              <p:cNvSpPr/>
              <p:nvPr/>
            </p:nvSpPr>
            <p:spPr>
              <a:xfrm>
                <a:off x="10513970" y="5219348"/>
                <a:ext cx="126000" cy="12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4" name="Rettangolo arrotondato 25">
                <a:extLst>
                  <a:ext uri="{FF2B5EF4-FFF2-40B4-BE49-F238E27FC236}">
                    <a16:creationId xmlns:a16="http://schemas.microsoft.com/office/drawing/2014/main" id="{007C7A95-D6C7-42F8-9881-03DDCD756C4A}"/>
                  </a:ext>
                </a:extLst>
              </p:cNvPr>
              <p:cNvSpPr/>
              <p:nvPr/>
            </p:nvSpPr>
            <p:spPr>
              <a:xfrm>
                <a:off x="10515932" y="5426823"/>
                <a:ext cx="126000" cy="126000"/>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grpSp>
        <p:sp>
          <p:nvSpPr>
            <p:cNvPr id="46" name="Figura a mano libera 45"/>
            <p:cNvSpPr/>
            <p:nvPr/>
          </p:nvSpPr>
          <p:spPr>
            <a:xfrm>
              <a:off x="4820226" y="2728631"/>
              <a:ext cx="698897"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000" dirty="0" err="1">
                  <a:latin typeface="Helvetica" panose="020B0604020202020204" pitchFamily="34" charset="0"/>
                  <a:cs typeface="Helvetica" panose="020B0604020202020204" pitchFamily="34" charset="0"/>
                </a:rPr>
                <a:t>Hive</a:t>
              </a:r>
              <a:endParaRPr lang="it-IT" sz="2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543261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normAutofit/>
          </a:bodyPr>
          <a:lstStyle/>
          <a:p>
            <a:r>
              <a:rPr lang="it-IT" dirty="0"/>
              <a:t>On-</a:t>
            </a:r>
            <a:r>
              <a:rPr lang="it-IT" dirty="0" err="1"/>
              <a:t>premises</a:t>
            </a:r>
            <a:r>
              <a:rPr lang="it-IT" dirty="0"/>
              <a:t> </a:t>
            </a:r>
            <a:r>
              <a:rPr lang="it-IT" dirty="0" err="1"/>
              <a:t>manual</a:t>
            </a:r>
            <a:r>
              <a:rPr lang="it-IT" dirty="0"/>
              <a:t> </a:t>
            </a:r>
            <a:r>
              <a:rPr lang="it-IT" dirty="0" err="1"/>
              <a:t>provisioning</a:t>
            </a:r>
            <a:r>
              <a:rPr lang="it-IT" dirty="0"/>
              <a:t> </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8"/>
            <a:ext cx="10515600" cy="4792375"/>
          </a:xfrm>
        </p:spPr>
        <p:txBody>
          <a:bodyPr/>
          <a:lstStyle/>
          <a:p>
            <a:r>
              <a:rPr lang="en-US" dirty="0"/>
              <a:t>Hardly advisable, if not for small and local tests</a:t>
            </a:r>
          </a:p>
          <a:p>
            <a:pPr lvl="1"/>
            <a:r>
              <a:rPr lang="en-US" b="1" dirty="0"/>
              <a:t>Technical challenges</a:t>
            </a:r>
          </a:p>
          <a:p>
            <a:pPr lvl="2"/>
            <a:r>
              <a:rPr lang="en-US" dirty="0"/>
              <a:t>Installation: how do I set up a new machine?</a:t>
            </a:r>
          </a:p>
          <a:p>
            <a:pPr lvl="2"/>
            <a:r>
              <a:rPr lang="en-US" dirty="0"/>
              <a:t>Networking: how do I cable dozens of machines?</a:t>
            </a:r>
          </a:p>
          <a:p>
            <a:pPr lvl="2"/>
            <a:r>
              <a:rPr lang="en-US" dirty="0"/>
              <a:t>Management: how do I replace a broken disk?</a:t>
            </a:r>
          </a:p>
          <a:p>
            <a:pPr lvl="2"/>
            <a:r>
              <a:rPr lang="en-US" dirty="0"/>
              <a:t>Upgrade: how do I extend the cluster with new services/machines?</a:t>
            </a:r>
          </a:p>
          <a:p>
            <a:pPr lvl="2"/>
            <a:r>
              <a:rPr lang="en-US" dirty="0"/>
              <a:t>(energy and cooling, software licenses, insurance...)</a:t>
            </a:r>
          </a:p>
          <a:p>
            <a:pPr lvl="1"/>
            <a:r>
              <a:rPr lang="en-US" b="1" dirty="0"/>
              <a:t>Technological challenges</a:t>
            </a:r>
          </a:p>
          <a:p>
            <a:pPr lvl="2"/>
            <a:r>
              <a:rPr lang="en-US" dirty="0"/>
              <a:t>How do we configure a distributed environment?</a:t>
            </a:r>
          </a:p>
          <a:p>
            <a:pPr lvl="2"/>
            <a:r>
              <a:rPr lang="en-US" dirty="0"/>
              <a:t>How do we set up/integrate/control independent services?</a:t>
            </a:r>
          </a:p>
          <a:p>
            <a:pPr lvl="2"/>
            <a:r>
              <a:rPr lang="en-US" dirty="0"/>
              <a:t>How do we orchestrate data flows?</a:t>
            </a:r>
          </a:p>
          <a:p>
            <a:pPr lvl="1"/>
            <a:r>
              <a:rPr lang="en-US" b="1" dirty="0"/>
              <a:t>Business challenges</a:t>
            </a:r>
          </a:p>
          <a:p>
            <a:pPr lvl="2"/>
            <a:r>
              <a:rPr lang="en-US" dirty="0"/>
              <a:t>Can we afford to spend resources on tasks that are not mission oriented?</a:t>
            </a:r>
          </a:p>
          <a:p>
            <a:pPr lvl="2"/>
            <a:r>
              <a:rPr lang="en-US" dirty="0"/>
              <a:t>No free lunch, each choice has cost/benefit</a:t>
            </a:r>
          </a:p>
          <a:p>
            <a:pPr lvl="2"/>
            <a:r>
              <a:rPr lang="en-US" dirty="0"/>
              <a:t>How much time does it take to master a technology?</a:t>
            </a:r>
          </a:p>
          <a:p>
            <a:pPr lvl="2"/>
            <a:r>
              <a:rPr lang="en-US" dirty="0"/>
              <a:t>How many people do I need?</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54</a:t>
            </a:fld>
            <a:endParaRPr lang="it-IT"/>
          </a:p>
        </p:txBody>
      </p:sp>
    </p:spTree>
    <p:extLst>
      <p:ext uri="{BB962C8B-B14F-4D97-AF65-F5344CB8AC3E}">
        <p14:creationId xmlns:p14="http://schemas.microsoft.com/office/powerpoint/2010/main" val="12270299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Example of data platform: </a:t>
            </a:r>
            <a:r>
              <a:rPr lang="it-IT" noProof="0" dirty="0"/>
              <a:t>MOSES</a:t>
            </a:r>
            <a:endParaRPr lang="en-US" dirty="0"/>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dirty="0"/>
              <a:t>Example of a data platform (MOSES)</a:t>
            </a:r>
          </a:p>
          <a:p>
            <a:r>
              <a:rPr lang="en-US" dirty="0"/>
              <a:t>Functional architecture</a:t>
            </a:r>
          </a:p>
          <a:p>
            <a:pPr lvl="1"/>
            <a:r>
              <a:rPr lang="en-US" dirty="0"/>
              <a:t>Components of MOSES are in orange</a:t>
            </a:r>
          </a:p>
          <a:p>
            <a:pPr lvl="1"/>
            <a:r>
              <a:rPr lang="en-US" dirty="0"/>
              <a:t>Others are standard components in charge of producing/consuming, processing, storing, and visualizing data</a:t>
            </a:r>
          </a:p>
          <a:p>
            <a:pPr lvl="1"/>
            <a:r>
              <a:rPr lang="en-US" dirty="0"/>
              <a:t>The orchestrator (e.g., Oozie) manages (e.g., schedules) the data transformation processes</a:t>
            </a:r>
          </a:p>
        </p:txBody>
      </p:sp>
      <p:sp>
        <p:nvSpPr>
          <p:cNvPr id="12" name="Segnaposto contenuto 11">
            <a:extLst>
              <a:ext uri="{FF2B5EF4-FFF2-40B4-BE49-F238E27FC236}">
                <a16:creationId xmlns:a16="http://schemas.microsoft.com/office/drawing/2014/main" id="{E5235F4F-4EF5-AA7A-7136-18215A4A9FE6}"/>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55</a:t>
            </a:fld>
            <a:endParaRPr lang="it-IT"/>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sz="1100" dirty="0"/>
              <a:t>Francia, M., Gallinucci, E., Golfarelli, M., Rizzi, S. et al. (2021). Making data platforms smarter with MOSES. Future Generation Computer Systems, 125, 299-313.</a:t>
            </a:r>
          </a:p>
        </p:txBody>
      </p:sp>
      <p:grpSp>
        <p:nvGrpSpPr>
          <p:cNvPr id="907" name="Group 116">
            <a:extLst>
              <a:ext uri="{FF2B5EF4-FFF2-40B4-BE49-F238E27FC236}">
                <a16:creationId xmlns:a16="http://schemas.microsoft.com/office/drawing/2014/main" id="{52517AF5-A0D6-7E74-48DF-3DFB25587B0F}"/>
              </a:ext>
            </a:extLst>
          </p:cNvPr>
          <p:cNvGrpSpPr/>
          <p:nvPr/>
        </p:nvGrpSpPr>
        <p:grpSpPr>
          <a:xfrm>
            <a:off x="6240780" y="1912303"/>
            <a:ext cx="5465517" cy="3985280"/>
            <a:chOff x="2709254" y="898518"/>
            <a:chExt cx="7639792" cy="5721159"/>
          </a:xfrm>
        </p:grpSpPr>
        <p:sp>
          <p:nvSpPr>
            <p:cNvPr id="908" name="Rettangolo 50">
              <a:extLst>
                <a:ext uri="{FF2B5EF4-FFF2-40B4-BE49-F238E27FC236}">
                  <a16:creationId xmlns:a16="http://schemas.microsoft.com/office/drawing/2014/main" id="{D80E5B75-D1EA-B4BB-AEF5-3CAC19434678}"/>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09" name="CasellaDiTesto 51">
              <a:extLst>
                <a:ext uri="{FF2B5EF4-FFF2-40B4-BE49-F238E27FC236}">
                  <a16:creationId xmlns:a16="http://schemas.microsoft.com/office/drawing/2014/main" id="{0ED092FB-9CC4-F75A-5095-5815E6C9BB79}"/>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910" name="Cilindro 52">
              <a:extLst>
                <a:ext uri="{FF2B5EF4-FFF2-40B4-BE49-F238E27FC236}">
                  <a16:creationId xmlns:a16="http://schemas.microsoft.com/office/drawing/2014/main" id="{461CA0D9-FDFC-FFB0-9871-681CF21C7251}"/>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911" name="Rettangolo arrotondato 53">
              <a:extLst>
                <a:ext uri="{FF2B5EF4-FFF2-40B4-BE49-F238E27FC236}">
                  <a16:creationId xmlns:a16="http://schemas.microsoft.com/office/drawing/2014/main" id="{1E4DDFD9-2EDC-12AB-28A8-4D419C5D36D3}"/>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912" name="Rettangolo arrotondato 54">
              <a:extLst>
                <a:ext uri="{FF2B5EF4-FFF2-40B4-BE49-F238E27FC236}">
                  <a16:creationId xmlns:a16="http://schemas.microsoft.com/office/drawing/2014/main" id="{813E5EB3-6D5B-E7C7-37F4-962B0ADAE937}"/>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913" name="Rettangolo arrotondato 55">
              <a:extLst>
                <a:ext uri="{FF2B5EF4-FFF2-40B4-BE49-F238E27FC236}">
                  <a16:creationId xmlns:a16="http://schemas.microsoft.com/office/drawing/2014/main" id="{02643BCF-456C-0068-3BA7-B194D93B18F6}"/>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914" name="Rettangolo arrotondato 56">
              <a:extLst>
                <a:ext uri="{FF2B5EF4-FFF2-40B4-BE49-F238E27FC236}">
                  <a16:creationId xmlns:a16="http://schemas.microsoft.com/office/drawing/2014/main" id="{515C1812-ABC9-5932-1A21-AE7DD0E74E85}"/>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915" name="Rettangolo arrotondato 57">
              <a:extLst>
                <a:ext uri="{FF2B5EF4-FFF2-40B4-BE49-F238E27FC236}">
                  <a16:creationId xmlns:a16="http://schemas.microsoft.com/office/drawing/2014/main" id="{EA353A0A-B6C9-82EB-700B-5DE524EC228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916" name="Rettangolo 60">
              <a:extLst>
                <a:ext uri="{FF2B5EF4-FFF2-40B4-BE49-F238E27FC236}">
                  <a16:creationId xmlns:a16="http://schemas.microsoft.com/office/drawing/2014/main" id="{7666C3B5-4348-B922-A860-940751B6B800}"/>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17" name="Rettangolo 62">
              <a:extLst>
                <a:ext uri="{FF2B5EF4-FFF2-40B4-BE49-F238E27FC236}">
                  <a16:creationId xmlns:a16="http://schemas.microsoft.com/office/drawing/2014/main" id="{8BCA3AE5-F4EE-CF98-1BC4-744633CFBEF9}"/>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8" name="Rettangolo 66">
              <a:extLst>
                <a:ext uri="{FF2B5EF4-FFF2-40B4-BE49-F238E27FC236}">
                  <a16:creationId xmlns:a16="http://schemas.microsoft.com/office/drawing/2014/main" id="{DADEEBD5-88EC-0958-0AD6-5985E8E3D65A}"/>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9" name="Rettangolo 68">
              <a:extLst>
                <a:ext uri="{FF2B5EF4-FFF2-40B4-BE49-F238E27FC236}">
                  <a16:creationId xmlns:a16="http://schemas.microsoft.com/office/drawing/2014/main" id="{5F0919E3-1236-0717-F682-31492BDF16B0}"/>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20" name="CasellaDiTesto 69">
              <a:extLst>
                <a:ext uri="{FF2B5EF4-FFF2-40B4-BE49-F238E27FC236}">
                  <a16:creationId xmlns:a16="http://schemas.microsoft.com/office/drawing/2014/main" id="{AD5978C2-001E-4E9E-2973-727BA258C896}"/>
                </a:ext>
              </a:extLst>
            </p:cNvPr>
            <p:cNvSpPr txBox="1"/>
            <p:nvPr/>
          </p:nvSpPr>
          <p:spPr>
            <a:xfrm>
              <a:off x="2718787" y="1815433"/>
              <a:ext cx="1391925" cy="364515"/>
            </a:xfrm>
            <a:prstGeom prst="rect">
              <a:avLst/>
            </a:prstGeom>
            <a:noFill/>
          </p:spPr>
          <p:txBody>
            <a:bodyPr wrap="none" rtlCol="0">
              <a:spAutoFit/>
            </a:bodyPr>
            <a:lstStyle/>
            <a:p>
              <a:r>
                <a:rPr lang="en-GB" sz="1050">
                  <a:latin typeface="Times New Roman"/>
                  <a:cs typeface="Times New Roman"/>
                </a:rPr>
                <a:t>Data Processes</a:t>
              </a:r>
            </a:p>
          </p:txBody>
        </p:sp>
        <p:sp>
          <p:nvSpPr>
            <p:cNvPr id="921" name="Rettangolo arrotondato 12">
              <a:extLst>
                <a:ext uri="{FF2B5EF4-FFF2-40B4-BE49-F238E27FC236}">
                  <a16:creationId xmlns:a16="http://schemas.microsoft.com/office/drawing/2014/main" id="{95E92A67-D3B2-D26E-C7B5-7CBCDF652364}"/>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922" name="CasellaDiTesto 74">
              <a:extLst>
                <a:ext uri="{FF2B5EF4-FFF2-40B4-BE49-F238E27FC236}">
                  <a16:creationId xmlns:a16="http://schemas.microsoft.com/office/drawing/2014/main" id="{3FD9F452-CACF-4097-4087-D0945ADF670C}"/>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923" name="Cilindro 14">
              <a:extLst>
                <a:ext uri="{FF2B5EF4-FFF2-40B4-BE49-F238E27FC236}">
                  <a16:creationId xmlns:a16="http://schemas.microsoft.com/office/drawing/2014/main" id="{612BBF4E-6E74-943C-869A-E3F1BD88540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924" name="Cilindro 75">
              <a:extLst>
                <a:ext uri="{FF2B5EF4-FFF2-40B4-BE49-F238E27FC236}">
                  <a16:creationId xmlns:a16="http://schemas.microsoft.com/office/drawing/2014/main" id="{F0279DCF-21F8-F798-4991-4D5630173EAF}"/>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925" name="Rettangolo arrotondato 83">
              <a:extLst>
                <a:ext uri="{FF2B5EF4-FFF2-40B4-BE49-F238E27FC236}">
                  <a16:creationId xmlns:a16="http://schemas.microsoft.com/office/drawing/2014/main" id="{F346AD85-3FEB-A772-545A-2FB07E95F72C}"/>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926" name="CasellaDiTesto 86">
              <a:extLst>
                <a:ext uri="{FF2B5EF4-FFF2-40B4-BE49-F238E27FC236}">
                  <a16:creationId xmlns:a16="http://schemas.microsoft.com/office/drawing/2014/main" id="{89077A35-3625-B09A-0A3A-73E4E03E1805}"/>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927" name="CasellaDiTesto 87">
              <a:extLst>
                <a:ext uri="{FF2B5EF4-FFF2-40B4-BE49-F238E27FC236}">
                  <a16:creationId xmlns:a16="http://schemas.microsoft.com/office/drawing/2014/main" id="{988951A8-1CC7-AA7F-4CBA-8D1846E74D63}"/>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928" name="Rettangolo arrotondato 90">
              <a:extLst>
                <a:ext uri="{FF2B5EF4-FFF2-40B4-BE49-F238E27FC236}">
                  <a16:creationId xmlns:a16="http://schemas.microsoft.com/office/drawing/2014/main" id="{AD305621-2AF8-88F5-D1AB-32766BBD0445}"/>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929" name="Rettangolo arrotondato 92">
              <a:extLst>
                <a:ext uri="{FF2B5EF4-FFF2-40B4-BE49-F238E27FC236}">
                  <a16:creationId xmlns:a16="http://schemas.microsoft.com/office/drawing/2014/main" id="{1287B70A-CCD5-3F62-921E-66E0E7681437}"/>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930" name="Rettangolo arrotondato 93">
              <a:extLst>
                <a:ext uri="{FF2B5EF4-FFF2-40B4-BE49-F238E27FC236}">
                  <a16:creationId xmlns:a16="http://schemas.microsoft.com/office/drawing/2014/main" id="{0A1B5310-B110-0EFD-97CD-B6119B6377D3}"/>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GUI</a:t>
              </a:r>
            </a:p>
          </p:txBody>
        </p:sp>
        <p:sp>
          <p:nvSpPr>
            <p:cNvPr id="931" name="Freccia a destra 96">
              <a:extLst>
                <a:ext uri="{FF2B5EF4-FFF2-40B4-BE49-F238E27FC236}">
                  <a16:creationId xmlns:a16="http://schemas.microsoft.com/office/drawing/2014/main" id="{043BDC6D-E713-29D8-7C68-C7BC922F0BFA}"/>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2" name="Freccia a destra 97">
              <a:extLst>
                <a:ext uri="{FF2B5EF4-FFF2-40B4-BE49-F238E27FC236}">
                  <a16:creationId xmlns:a16="http://schemas.microsoft.com/office/drawing/2014/main" id="{463F2210-DC12-94A9-7B8D-ECCDB6FFE6D4}"/>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3" name="Freccia a destra 99">
              <a:extLst>
                <a:ext uri="{FF2B5EF4-FFF2-40B4-BE49-F238E27FC236}">
                  <a16:creationId xmlns:a16="http://schemas.microsoft.com/office/drawing/2014/main" id="{3490736B-16BC-3367-A4E0-9B705D825B08}"/>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34" name="Rettangolo arrotondato 101">
              <a:extLst>
                <a:ext uri="{FF2B5EF4-FFF2-40B4-BE49-F238E27FC236}">
                  <a16:creationId xmlns:a16="http://schemas.microsoft.com/office/drawing/2014/main" id="{8DCD22E7-F58E-6424-9268-51855AC27169}"/>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935" name="Freccia bidirezionale verticale 20">
              <a:extLst>
                <a:ext uri="{FF2B5EF4-FFF2-40B4-BE49-F238E27FC236}">
                  <a16:creationId xmlns:a16="http://schemas.microsoft.com/office/drawing/2014/main" id="{CCEC6082-1340-E13F-07EB-969D5CCCEE0A}"/>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6" name="Rettangolo arrotondato 41">
              <a:extLst>
                <a:ext uri="{FF2B5EF4-FFF2-40B4-BE49-F238E27FC236}">
                  <a16:creationId xmlns:a16="http://schemas.microsoft.com/office/drawing/2014/main" id="{20272037-C39B-5CBA-96E6-17B4CEE3BC19}"/>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937" name="Rettangolo arrotondato 42">
              <a:extLst>
                <a:ext uri="{FF2B5EF4-FFF2-40B4-BE49-F238E27FC236}">
                  <a16:creationId xmlns:a16="http://schemas.microsoft.com/office/drawing/2014/main" id="{A4F5D27E-4B1B-5A05-81D6-B6087B57EF3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a:t>
              </a:r>
            </a:p>
          </p:txBody>
        </p:sp>
        <p:sp>
          <p:nvSpPr>
            <p:cNvPr id="938" name="Rettangolo arrotondato 43">
              <a:extLst>
                <a:ext uri="{FF2B5EF4-FFF2-40B4-BE49-F238E27FC236}">
                  <a16:creationId xmlns:a16="http://schemas.microsoft.com/office/drawing/2014/main" id="{7E8C2505-1C05-A2EB-AC60-75498D9D5C71}"/>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m</a:t>
              </a:r>
            </a:p>
          </p:txBody>
        </p:sp>
        <p:sp>
          <p:nvSpPr>
            <p:cNvPr id="939" name="Freccia bidirezionale verticale 44">
              <a:extLst>
                <a:ext uri="{FF2B5EF4-FFF2-40B4-BE49-F238E27FC236}">
                  <a16:creationId xmlns:a16="http://schemas.microsoft.com/office/drawing/2014/main" id="{091AA147-CDA6-C06D-C249-F35504FECE4E}"/>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0" name="Freccia bidirezionale verticale 47">
              <a:extLst>
                <a:ext uri="{FF2B5EF4-FFF2-40B4-BE49-F238E27FC236}">
                  <a16:creationId xmlns:a16="http://schemas.microsoft.com/office/drawing/2014/main" id="{003CA6F3-CF08-486E-F28A-3CFDF2292C38}"/>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1" name="Freccia bidirezionale verticale 49">
              <a:extLst>
                <a:ext uri="{FF2B5EF4-FFF2-40B4-BE49-F238E27FC236}">
                  <a16:creationId xmlns:a16="http://schemas.microsoft.com/office/drawing/2014/main" id="{75583BC4-DE1B-47CC-0A30-227C9571C052}"/>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942" name="Immagine 1">
              <a:extLst>
                <a:ext uri="{FF2B5EF4-FFF2-40B4-BE49-F238E27FC236}">
                  <a16:creationId xmlns:a16="http://schemas.microsoft.com/office/drawing/2014/main" id="{8D6989F4-E4D1-F3F4-4221-A9624BA7DC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943" name="Immagine 2">
              <a:extLst>
                <a:ext uri="{FF2B5EF4-FFF2-40B4-BE49-F238E27FC236}">
                  <a16:creationId xmlns:a16="http://schemas.microsoft.com/office/drawing/2014/main" id="{E823D89A-30DE-5BDE-5CED-B4C78834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944" name="Picture 2" descr="Some evolution from PHP 5.3 to PHP 7.3 | by Smaine Milianni | Medium">
              <a:extLst>
                <a:ext uri="{FF2B5EF4-FFF2-40B4-BE49-F238E27FC236}">
                  <a16:creationId xmlns:a16="http://schemas.microsoft.com/office/drawing/2014/main" id="{340E29DF-65CB-7F22-451D-B23D179B387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945" name="Picture 6" descr="https://upload.wikimedia.org/wikipedia/commons/thumb/9/99/Unofficial_JavaScript_logo_2.svg/800px-Unofficial_JavaScript_logo_2.svg.png">
              <a:extLst>
                <a:ext uri="{FF2B5EF4-FFF2-40B4-BE49-F238E27FC236}">
                  <a16:creationId xmlns:a16="http://schemas.microsoft.com/office/drawing/2014/main" id="{66355967-732C-7C8B-93B4-988590F120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946" name="Immagine 8">
              <a:extLst>
                <a:ext uri="{FF2B5EF4-FFF2-40B4-BE49-F238E27FC236}">
                  <a16:creationId xmlns:a16="http://schemas.microsoft.com/office/drawing/2014/main" id="{EA25EB2F-5C9D-EE1A-BC9E-C58ED929BD5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947" name="Immagine 9">
              <a:extLst>
                <a:ext uri="{FF2B5EF4-FFF2-40B4-BE49-F238E27FC236}">
                  <a16:creationId xmlns:a16="http://schemas.microsoft.com/office/drawing/2014/main" id="{23AAD736-6D0F-2E05-9F6E-D415E21B39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948" name="Immagine 10">
              <a:extLst>
                <a:ext uri="{FF2B5EF4-FFF2-40B4-BE49-F238E27FC236}">
                  <a16:creationId xmlns:a16="http://schemas.microsoft.com/office/drawing/2014/main" id="{EF7C01F8-919B-16F5-180E-34702D5679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949" name="Immagine 11">
              <a:extLst>
                <a:ext uri="{FF2B5EF4-FFF2-40B4-BE49-F238E27FC236}">
                  <a16:creationId xmlns:a16="http://schemas.microsoft.com/office/drawing/2014/main" id="{BBDCC4D5-4FCE-9260-06A4-52767D1693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950" name="Immagine 13">
              <a:extLst>
                <a:ext uri="{FF2B5EF4-FFF2-40B4-BE49-F238E27FC236}">
                  <a16:creationId xmlns:a16="http://schemas.microsoft.com/office/drawing/2014/main" id="{B2645965-E26A-9E3F-3DAC-AE065643D17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951" name="Immagine 15">
              <a:extLst>
                <a:ext uri="{FF2B5EF4-FFF2-40B4-BE49-F238E27FC236}">
                  <a16:creationId xmlns:a16="http://schemas.microsoft.com/office/drawing/2014/main" id="{D9AB6333-4681-717B-196C-F17A1A0778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952" name="Immagine 16">
              <a:extLst>
                <a:ext uri="{FF2B5EF4-FFF2-40B4-BE49-F238E27FC236}">
                  <a16:creationId xmlns:a16="http://schemas.microsoft.com/office/drawing/2014/main" id="{0E655D19-C08D-574A-194F-B05A130CE5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953" name="Immagine 17">
              <a:extLst>
                <a:ext uri="{FF2B5EF4-FFF2-40B4-BE49-F238E27FC236}">
                  <a16:creationId xmlns:a16="http://schemas.microsoft.com/office/drawing/2014/main" id="{5D78B063-FAA2-0B05-2420-FEAF35C120C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954" name="Immagine 18">
              <a:extLst>
                <a:ext uri="{FF2B5EF4-FFF2-40B4-BE49-F238E27FC236}">
                  <a16:creationId xmlns:a16="http://schemas.microsoft.com/office/drawing/2014/main" id="{9368A1DF-D381-A9D9-247B-18CD02B6D51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955" name="Immagine 19">
              <a:extLst>
                <a:ext uri="{FF2B5EF4-FFF2-40B4-BE49-F238E27FC236}">
                  <a16:creationId xmlns:a16="http://schemas.microsoft.com/office/drawing/2014/main" id="{AB139896-2671-A502-4301-1E395E581FE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956" name="Picture 2" descr="Some evolution from PHP 5.3 to PHP 7.3 | by Smaine Milianni | Medium">
              <a:extLst>
                <a:ext uri="{FF2B5EF4-FFF2-40B4-BE49-F238E27FC236}">
                  <a16:creationId xmlns:a16="http://schemas.microsoft.com/office/drawing/2014/main" id="{0DD94959-DEF2-C0C8-C972-83761D9E45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957" name="Picture 6" descr="https://upload.wikimedia.org/wikipedia/commons/thumb/9/99/Unofficial_JavaScript_logo_2.svg/800px-Unofficial_JavaScript_logo_2.svg.png">
              <a:extLst>
                <a:ext uri="{FF2B5EF4-FFF2-40B4-BE49-F238E27FC236}">
                  <a16:creationId xmlns:a16="http://schemas.microsoft.com/office/drawing/2014/main" id="{C24907EA-F4BF-4AB5-7516-90C2CAF514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958" name="Immagine 58">
              <a:extLst>
                <a:ext uri="{FF2B5EF4-FFF2-40B4-BE49-F238E27FC236}">
                  <a16:creationId xmlns:a16="http://schemas.microsoft.com/office/drawing/2014/main" id="{2C9823EF-7820-AC47-223C-B9A4445BD5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959" name="Immagine 5">
              <a:extLst>
                <a:ext uri="{FF2B5EF4-FFF2-40B4-BE49-F238E27FC236}">
                  <a16:creationId xmlns:a16="http://schemas.microsoft.com/office/drawing/2014/main" id="{A85403D7-DD57-7841-6DFA-52F5942B8DC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6195603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C43D90-146A-44D7-9CCD-FAC1817C4BB6}"/>
              </a:ext>
            </a:extLst>
          </p:cNvPr>
          <p:cNvSpPr>
            <a:spLocks noGrp="1"/>
          </p:cNvSpPr>
          <p:nvPr>
            <p:ph type="title"/>
          </p:nvPr>
        </p:nvSpPr>
        <p:spPr/>
        <p:txBody>
          <a:bodyPr/>
          <a:lstStyle/>
          <a:p>
            <a:r>
              <a:rPr lang="en-US" dirty="0"/>
              <a:t>Data platform</a:t>
            </a:r>
          </a:p>
        </p:txBody>
      </p:sp>
      <p:pic>
        <p:nvPicPr>
          <p:cNvPr id="8" name="Segnaposto contenuto 7">
            <a:extLst>
              <a:ext uri="{FF2B5EF4-FFF2-40B4-BE49-F238E27FC236}">
                <a16:creationId xmlns:a16="http://schemas.microsoft.com/office/drawing/2014/main" id="{9F1846D6-161E-46CA-843B-51DD11A5527A}"/>
              </a:ext>
            </a:extLst>
          </p:cNvPr>
          <p:cNvPicPr>
            <a:picLocks noGrp="1" noChangeAspect="1"/>
          </p:cNvPicPr>
          <p:nvPr>
            <p:ph idx="1"/>
          </p:nvPr>
        </p:nvPicPr>
        <p:blipFill>
          <a:blip r:embed="rId2"/>
          <a:stretch>
            <a:fillRect/>
          </a:stretch>
        </p:blipFill>
        <p:spPr>
          <a:xfrm>
            <a:off x="749911" y="2540899"/>
            <a:ext cx="10380588" cy="2001767"/>
          </a:xfrm>
        </p:spPr>
      </p:pic>
      <p:sp>
        <p:nvSpPr>
          <p:cNvPr id="4" name="Segnaposto piè di pagina 3">
            <a:extLst>
              <a:ext uri="{FF2B5EF4-FFF2-40B4-BE49-F238E27FC236}">
                <a16:creationId xmlns:a16="http://schemas.microsoft.com/office/drawing/2014/main" id="{6EDDDA11-FC86-439B-B659-6B67F0BAA0B1}"/>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81189102-CDBF-460F-936D-63EB43288417}"/>
              </a:ext>
            </a:extLst>
          </p:cNvPr>
          <p:cNvSpPr>
            <a:spLocks noGrp="1"/>
          </p:cNvSpPr>
          <p:nvPr>
            <p:ph type="sldNum" sz="quarter" idx="12"/>
          </p:nvPr>
        </p:nvSpPr>
        <p:spPr/>
        <p:txBody>
          <a:bodyPr/>
          <a:lstStyle/>
          <a:p>
            <a:fld id="{5DD6F1BA-2510-46FC-9346-AB1F3CA1593B}" type="slidenum">
              <a:rPr lang="it-IT" smtClean="0"/>
              <a:t>56</a:t>
            </a:fld>
            <a:endParaRPr lang="it-IT"/>
          </a:p>
        </p:txBody>
      </p:sp>
      <p:sp>
        <p:nvSpPr>
          <p:cNvPr id="6" name="Segnaposto contenuto 5">
            <a:extLst>
              <a:ext uri="{FF2B5EF4-FFF2-40B4-BE49-F238E27FC236}">
                <a16:creationId xmlns:a16="http://schemas.microsoft.com/office/drawing/2014/main" id="{334A4171-E7BE-445C-A584-DD612195EBDA}"/>
              </a:ext>
            </a:extLst>
          </p:cNvPr>
          <p:cNvSpPr>
            <a:spLocks noGrp="1"/>
          </p:cNvSpPr>
          <p:nvPr>
            <p:ph idx="13"/>
          </p:nvPr>
        </p:nvSpPr>
        <p:spPr/>
        <p:txBody>
          <a:bodyPr/>
          <a:lstStyle/>
          <a:p>
            <a:endParaRPr lang="en-US" dirty="0"/>
          </a:p>
        </p:txBody>
      </p:sp>
      <p:sp>
        <p:nvSpPr>
          <p:cNvPr id="3" name="Rettangolo 2">
            <a:extLst>
              <a:ext uri="{FF2B5EF4-FFF2-40B4-BE49-F238E27FC236}">
                <a16:creationId xmlns:a16="http://schemas.microsoft.com/office/drawing/2014/main" id="{A9DFB35F-5EF0-4326-9951-7E9C0B3A4F74}"/>
              </a:ext>
            </a:extLst>
          </p:cNvPr>
          <p:cNvSpPr/>
          <p:nvPr/>
        </p:nvSpPr>
        <p:spPr>
          <a:xfrm>
            <a:off x="4842934" y="2638700"/>
            <a:ext cx="4849706" cy="11475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0755359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ED1788-8EE5-D2FA-E4FC-206AE2227A93}"/>
              </a:ext>
            </a:extLst>
          </p:cNvPr>
          <p:cNvSpPr>
            <a:spLocks noGrp="1"/>
          </p:cNvSpPr>
          <p:nvPr>
            <p:ph type="title"/>
          </p:nvPr>
        </p:nvSpPr>
        <p:spPr/>
        <p:txBody>
          <a:bodyPr/>
          <a:lstStyle/>
          <a:p>
            <a:r>
              <a:rPr lang="en-US" dirty="0"/>
              <a:t>Data platform: related job positions</a:t>
            </a:r>
          </a:p>
        </p:txBody>
      </p:sp>
      <p:sp>
        <p:nvSpPr>
          <p:cNvPr id="3" name="Segnaposto contenuto 2">
            <a:extLst>
              <a:ext uri="{FF2B5EF4-FFF2-40B4-BE49-F238E27FC236}">
                <a16:creationId xmlns:a16="http://schemas.microsoft.com/office/drawing/2014/main" id="{02F1B53A-3843-51FA-450B-236C2AF8EE86}"/>
              </a:ext>
            </a:extLst>
          </p:cNvPr>
          <p:cNvSpPr>
            <a:spLocks noGrp="1"/>
          </p:cNvSpPr>
          <p:nvPr>
            <p:ph idx="1"/>
          </p:nvPr>
        </p:nvSpPr>
        <p:spPr/>
        <p:txBody>
          <a:bodyPr/>
          <a:lstStyle/>
          <a:p>
            <a:r>
              <a:rPr lang="en-US" sz="2000" dirty="0">
                <a:solidFill>
                  <a:srgbClr val="FF5050"/>
                </a:solidFill>
              </a:rPr>
              <a:t>Data platform engineer</a:t>
            </a:r>
            <a:endParaRPr lang="en-US" sz="2000" dirty="0"/>
          </a:p>
          <a:p>
            <a:pPr lvl="1"/>
            <a:r>
              <a:rPr lang="en-US" sz="1400" dirty="0">
                <a:effectLst/>
              </a:rPr>
              <a:t>Orchestrate the successful implementation of cloud technologies within the data infrastructure of their business</a:t>
            </a:r>
          </a:p>
          <a:p>
            <a:pPr lvl="1"/>
            <a:r>
              <a:rPr lang="en-US" sz="1400" dirty="0">
                <a:effectLst/>
              </a:rPr>
              <a:t>Solid understanding of impact database types and implementation </a:t>
            </a:r>
          </a:p>
          <a:p>
            <a:pPr lvl="1"/>
            <a:r>
              <a:rPr lang="en-US" sz="1400" dirty="0">
                <a:effectLst/>
              </a:rPr>
              <a:t>Responsible for purchasing decisions for cloud services and approval of data architectures</a:t>
            </a:r>
          </a:p>
          <a:p>
            <a:r>
              <a:rPr lang="en-US" sz="2000" dirty="0">
                <a:solidFill>
                  <a:srgbClr val="FF5050"/>
                </a:solidFill>
              </a:rPr>
              <a:t>Data analyst</a:t>
            </a:r>
          </a:p>
          <a:p>
            <a:pPr lvl="1"/>
            <a:r>
              <a:rPr lang="en-US" sz="1400" dirty="0">
                <a:effectLst/>
              </a:rPr>
              <a:t>Analyze data systems, creating automated systems for retrieving data from the data platform</a:t>
            </a:r>
          </a:p>
          <a:p>
            <a:pPr lvl="1"/>
            <a:r>
              <a:rPr lang="en-US" sz="1400" dirty="0">
                <a:effectLst/>
              </a:rPr>
              <a:t>Cloud data analysts are more commonly members of the business user population</a:t>
            </a:r>
          </a:p>
          <a:p>
            <a:r>
              <a:rPr lang="en-US" sz="2000" dirty="0">
                <a:solidFill>
                  <a:srgbClr val="FF5050"/>
                </a:solidFill>
              </a:rPr>
              <a:t>Data scientist</a:t>
            </a:r>
          </a:p>
          <a:p>
            <a:pPr lvl="1"/>
            <a:r>
              <a:rPr lang="en-US" sz="1400" dirty="0">
                <a:effectLst/>
              </a:rPr>
              <a:t>Analyze and interpret complex digital data</a:t>
            </a:r>
          </a:p>
          <a:p>
            <a:pPr lvl="1"/>
            <a:r>
              <a:rPr lang="en-US" sz="1400" dirty="0">
                <a:effectLst/>
              </a:rPr>
              <a:t>Work with new technologies (e.g., machine learning) to deepen the business' understanding and gain new insights</a:t>
            </a:r>
          </a:p>
          <a:p>
            <a:r>
              <a:rPr lang="en-US" sz="2000" dirty="0">
                <a:solidFill>
                  <a:srgbClr val="FF5050"/>
                </a:solidFill>
              </a:rPr>
              <a:t>Data architect</a:t>
            </a:r>
            <a:endParaRPr lang="en-US" sz="2000" dirty="0"/>
          </a:p>
          <a:p>
            <a:pPr lvl="1"/>
            <a:r>
              <a:rPr lang="en-US" sz="1400" dirty="0">
                <a:effectLst/>
              </a:rPr>
              <a:t>Team members who understand all aspects of a data platform's architecture</a:t>
            </a:r>
          </a:p>
          <a:p>
            <a:pPr lvl="1"/>
            <a:r>
              <a:rPr lang="en-US" sz="1400" dirty="0">
                <a:effectLst/>
              </a:rPr>
              <a:t>Work closely with the data platform engineers to create data workflows</a:t>
            </a:r>
          </a:p>
          <a:p>
            <a:pPr lvl="1"/>
            <a:r>
              <a:rPr lang="en-US" sz="1400" dirty="0">
                <a:effectLst/>
              </a:rPr>
              <a:t>Responsible for designing and testing new database architectures and planning both data and architecture migrations</a:t>
            </a:r>
          </a:p>
          <a:p>
            <a:r>
              <a:rPr lang="en-US" sz="2000" dirty="0">
                <a:solidFill>
                  <a:srgbClr val="FF5050"/>
                </a:solidFill>
              </a:rPr>
              <a:t>Data pipeline engineer</a:t>
            </a:r>
          </a:p>
          <a:p>
            <a:pPr lvl="1"/>
            <a:r>
              <a:rPr lang="en-US" sz="1400" dirty="0">
                <a:effectLst/>
              </a:rPr>
              <a:t>Responsible for planning, architecting, and building large-scale data processing systems</a:t>
            </a:r>
            <a:endParaRPr lang="en-US" sz="1400" dirty="0"/>
          </a:p>
        </p:txBody>
      </p:sp>
      <p:sp>
        <p:nvSpPr>
          <p:cNvPr id="4" name="Segnaposto piè di pagina 3">
            <a:extLst>
              <a:ext uri="{FF2B5EF4-FFF2-40B4-BE49-F238E27FC236}">
                <a16:creationId xmlns:a16="http://schemas.microsoft.com/office/drawing/2014/main" id="{5AD4F0AB-CB0B-4FC6-AF2B-CCF49E40A01E}"/>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F08109D6-4EBD-03C4-93BC-C679BCE720D9}"/>
              </a:ext>
            </a:extLst>
          </p:cNvPr>
          <p:cNvSpPr>
            <a:spLocks noGrp="1"/>
          </p:cNvSpPr>
          <p:nvPr>
            <p:ph type="sldNum" sz="quarter" idx="12"/>
          </p:nvPr>
        </p:nvSpPr>
        <p:spPr/>
        <p:txBody>
          <a:bodyPr/>
          <a:lstStyle/>
          <a:p>
            <a:fld id="{5DD6F1BA-2510-46FC-9346-AB1F3CA1593B}" type="slidenum">
              <a:rPr lang="en-US" smtClean="0"/>
              <a:t>57</a:t>
            </a:fld>
            <a:endParaRPr lang="en-US"/>
          </a:p>
        </p:txBody>
      </p:sp>
      <p:sp>
        <p:nvSpPr>
          <p:cNvPr id="6" name="Segnaposto contenuto 5">
            <a:extLst>
              <a:ext uri="{FF2B5EF4-FFF2-40B4-BE49-F238E27FC236}">
                <a16:creationId xmlns:a16="http://schemas.microsoft.com/office/drawing/2014/main" id="{60FD1868-B3E0-93C0-B464-F440448CE15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086793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From DevOps to </a:t>
            </a:r>
            <a:r>
              <a:rPr lang="en-US" dirty="0" err="1"/>
              <a:t>DataOps</a:t>
            </a:r>
            <a:endParaRPr lang="en-US" dirty="0"/>
          </a:p>
          <a:p>
            <a:pPr lvl="1"/>
            <a:r>
              <a:rPr lang="en-US" i="1" dirty="0"/>
              <a:t>“A collaborative data management practice focused on improving the </a:t>
            </a:r>
            <a:br>
              <a:rPr lang="en-US" i="1" dirty="0"/>
            </a:br>
            <a:r>
              <a:rPr lang="en-US" i="1" dirty="0"/>
              <a:t>communication, integration and automation of data flows between </a:t>
            </a:r>
            <a:br>
              <a:rPr lang="en-US" i="1" dirty="0"/>
            </a:br>
            <a:r>
              <a:rPr lang="en-US" i="1" dirty="0"/>
              <a:t>data managers and data consumers across an organization”</a:t>
            </a:r>
          </a:p>
          <a:p>
            <a:pPr lvl="1"/>
            <a:r>
              <a:rPr lang="en-US" dirty="0"/>
              <a:t>Data analytics improved in terms of velocity, quality, predictability and </a:t>
            </a:r>
            <a:br>
              <a:rPr lang="en-US" dirty="0"/>
            </a:br>
            <a:r>
              <a:rPr lang="en-US" dirty="0"/>
              <a:t>scale of software engineering and deployment</a:t>
            </a:r>
          </a:p>
          <a:p>
            <a:r>
              <a:rPr lang="en-US" dirty="0"/>
              <a:t>Some key rules</a:t>
            </a:r>
          </a:p>
          <a:p>
            <a:pPr lvl="1"/>
            <a:r>
              <a:rPr lang="en-US" dirty="0"/>
              <a:t>Establish progress and performance measurements at every stage</a:t>
            </a:r>
          </a:p>
          <a:p>
            <a:pPr lvl="1"/>
            <a:r>
              <a:rPr lang="en-US" dirty="0"/>
              <a:t>Automate as many stages of the data flow as possible</a:t>
            </a:r>
          </a:p>
          <a:p>
            <a:pPr lvl="1"/>
            <a:r>
              <a:rPr lang="it-IT" dirty="0" err="1"/>
              <a:t>Establish</a:t>
            </a:r>
            <a:r>
              <a:rPr lang="it-IT" dirty="0"/>
              <a:t> </a:t>
            </a:r>
            <a:r>
              <a:rPr lang="it-IT" dirty="0" err="1"/>
              <a:t>governance</a:t>
            </a:r>
            <a:r>
              <a:rPr lang="it-IT" dirty="0"/>
              <a:t> discipline (</a:t>
            </a:r>
            <a:r>
              <a:rPr lang="it-IT" i="1" dirty="0" err="1"/>
              <a:t>governance</a:t>
            </a:r>
            <a:r>
              <a:rPr lang="it-IT" i="1" dirty="0"/>
              <a:t>-</a:t>
            </a:r>
            <a:r>
              <a:rPr lang="it-IT" i="1" dirty="0" err="1"/>
              <a:t>as</a:t>
            </a:r>
            <a:r>
              <a:rPr lang="it-IT" i="1" dirty="0"/>
              <a:t>-code</a:t>
            </a:r>
            <a:r>
              <a:rPr lang="it-IT" dirty="0"/>
              <a:t>)</a:t>
            </a:r>
          </a:p>
          <a:p>
            <a:pPr lvl="1"/>
            <a:r>
              <a:rPr lang="en-US" dirty="0"/>
              <a:t>Design process for growth and extensibility</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58</a:t>
            </a:fld>
            <a:endParaRPr lang="it-IT"/>
          </a:p>
        </p:txBody>
      </p:sp>
      <p:sp>
        <p:nvSpPr>
          <p:cNvPr id="6" name="Segnaposto contenuto 5"/>
          <p:cNvSpPr>
            <a:spLocks noGrp="1"/>
          </p:cNvSpPr>
          <p:nvPr>
            <p:ph idx="13"/>
          </p:nvPr>
        </p:nvSpPr>
        <p:spPr/>
        <p:txBody>
          <a:bodyPr/>
          <a:lstStyle/>
          <a:p>
            <a:r>
              <a:rPr lang="en-GB" dirty="0"/>
              <a:t>Gartner, 2020 </a:t>
            </a:r>
            <a:r>
              <a:rPr lang="en-GB" dirty="0">
                <a:hlinkClick r:id="rId2"/>
              </a:rPr>
              <a:t>https://www.gartner.com/smarterwithgartner/how-dataops-amplifies-data-and-analytics-business-value</a:t>
            </a:r>
            <a:br>
              <a:rPr lang="en-GB" dirty="0"/>
            </a:br>
            <a:r>
              <a:rPr lang="en-GB" dirty="0"/>
              <a:t>Andy Palmer, 2015 </a:t>
            </a:r>
            <a:r>
              <a:rPr lang="en-GB" dirty="0">
                <a:hlinkClick r:id="rId3"/>
              </a:rPr>
              <a:t>https://www.tamr.com/blog/from-devops-to-dataops-by-andy-palmer/</a:t>
            </a:r>
            <a:r>
              <a:rPr lang="en-GB" dirty="0"/>
              <a:t> </a:t>
            </a:r>
            <a:br>
              <a:rPr lang="en-GB" dirty="0"/>
            </a:br>
            <a:r>
              <a:rPr lang="en-GB" dirty="0"/>
              <a:t>William </a:t>
            </a:r>
            <a:r>
              <a:rPr lang="en-GB" dirty="0" err="1"/>
              <a:t>Vorhies</a:t>
            </a:r>
            <a:r>
              <a:rPr lang="en-GB" dirty="0"/>
              <a:t>, 2017 </a:t>
            </a:r>
            <a:r>
              <a:rPr lang="en-GB" dirty="0">
                <a:hlinkClick r:id="rId4"/>
              </a:rPr>
              <a:t>https://www.datasciencecentral.com/profiles/blogs/dataops-it-s-a-secret</a:t>
            </a:r>
            <a:r>
              <a:rPr lang="en-GB" dirty="0"/>
              <a:t> </a:t>
            </a:r>
          </a:p>
        </p:txBody>
      </p:sp>
      <p:sp>
        <p:nvSpPr>
          <p:cNvPr id="2" name="Titolo 1"/>
          <p:cNvSpPr>
            <a:spLocks noGrp="1"/>
          </p:cNvSpPr>
          <p:nvPr>
            <p:ph type="title"/>
          </p:nvPr>
        </p:nvSpPr>
        <p:spPr/>
        <p:txBody>
          <a:bodyPr/>
          <a:lstStyle/>
          <a:p>
            <a:r>
              <a:rPr lang="en-GB" dirty="0" err="1"/>
              <a:t>DataOps</a:t>
            </a:r>
            <a:endParaRPr lang="en-GB" dirty="0"/>
          </a:p>
        </p:txBody>
      </p:sp>
      <p:pic>
        <p:nvPicPr>
          <p:cNvPr id="6146" name="Picture 2" descr="Screen Shot 2015-06-22 at 7.04.13 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6136" y="1174498"/>
            <a:ext cx="2755320" cy="24462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 Shot 2015-06-22 at 7.04.29 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6136" y="3620729"/>
            <a:ext cx="2719885" cy="243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4494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dirty="0"/>
              <a:t>MOSES is used within a DP that builds atop the Hadoop ecosystem</a:t>
            </a:r>
          </a:p>
          <a:p>
            <a:pPr lvl="1"/>
            <a:r>
              <a:rPr lang="en-US" dirty="0"/>
              <a:t>The cluster runs the Cloudera Distribution for Apache Hadoop 6.2.0 and Docker</a:t>
            </a:r>
          </a:p>
          <a:p>
            <a:pPr lvl="1"/>
            <a:r>
              <a:rPr lang="en-US" dirty="0"/>
              <a:t>The metadata collected and manipulated are stored in a graph database</a:t>
            </a:r>
          </a:p>
          <a:p>
            <a:pPr lvl="2"/>
            <a:r>
              <a:rPr lang="en-US" dirty="0"/>
              <a:t>The graph data model favors the modeling of highly interconnected data in the absence of fixed schemas</a:t>
            </a:r>
          </a:p>
          <a:p>
            <a:pPr lvl="1"/>
            <a:r>
              <a:rPr lang="en-US" dirty="0"/>
              <a:t>Service decoupling: functional components are accessible using RESTful APIs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59</a:t>
            </a:fld>
            <a:endParaRPr lang="it-IT"/>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it-IT" dirty="0"/>
              <a:t>Leoni Anna Giulia. "Gestione di un data </a:t>
            </a:r>
            <a:r>
              <a:rPr lang="it-IT" dirty="0" err="1"/>
              <a:t>lake</a:t>
            </a:r>
            <a:r>
              <a:rPr lang="it-IT" dirty="0"/>
              <a:t> strutturato attraverso il riconoscimento semantico dei dati acquisiti."</a:t>
            </a:r>
          </a:p>
        </p:txBody>
      </p:sp>
      <p:grpSp>
        <p:nvGrpSpPr>
          <p:cNvPr id="117" name="Group 116">
            <a:extLst>
              <a:ext uri="{FF2B5EF4-FFF2-40B4-BE49-F238E27FC236}">
                <a16:creationId xmlns:a16="http://schemas.microsoft.com/office/drawing/2014/main" id="{E8F54882-8D94-489C-8E6B-F631AF7D96A2}"/>
              </a:ext>
            </a:extLst>
          </p:cNvPr>
          <p:cNvGrpSpPr/>
          <p:nvPr/>
        </p:nvGrpSpPr>
        <p:grpSpPr>
          <a:xfrm>
            <a:off x="6240780" y="1912303"/>
            <a:ext cx="5465517" cy="3985280"/>
            <a:chOff x="2709254" y="898518"/>
            <a:chExt cx="7639792" cy="5721159"/>
          </a:xfrm>
        </p:grpSpPr>
        <p:sp>
          <p:nvSpPr>
            <p:cNvPr id="118" name="Rettangolo 50">
              <a:extLst>
                <a:ext uri="{FF2B5EF4-FFF2-40B4-BE49-F238E27FC236}">
                  <a16:creationId xmlns:a16="http://schemas.microsoft.com/office/drawing/2014/main" id="{6CC6AA7C-99E0-450C-B1DE-CFC6195EDCBA}"/>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19" name="CasellaDiTesto 51">
              <a:extLst>
                <a:ext uri="{FF2B5EF4-FFF2-40B4-BE49-F238E27FC236}">
                  <a16:creationId xmlns:a16="http://schemas.microsoft.com/office/drawing/2014/main" id="{8E36533F-395B-4418-A389-EECAD160B2D4}"/>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120" name="Cilindro 52">
              <a:extLst>
                <a:ext uri="{FF2B5EF4-FFF2-40B4-BE49-F238E27FC236}">
                  <a16:creationId xmlns:a16="http://schemas.microsoft.com/office/drawing/2014/main" id="{EB28D4CB-A706-4F9F-B7DD-97E931A7A8B2}"/>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121" name="Rettangolo arrotondato 53">
              <a:extLst>
                <a:ext uri="{FF2B5EF4-FFF2-40B4-BE49-F238E27FC236}">
                  <a16:creationId xmlns:a16="http://schemas.microsoft.com/office/drawing/2014/main" id="{E49D3382-5F56-4F03-B231-8887CAF7F82C}"/>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122" name="Rettangolo arrotondato 54">
              <a:extLst>
                <a:ext uri="{FF2B5EF4-FFF2-40B4-BE49-F238E27FC236}">
                  <a16:creationId xmlns:a16="http://schemas.microsoft.com/office/drawing/2014/main" id="{AE3E8C8C-AB61-44F8-873A-F5E4590B4E5E}"/>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123" name="Rettangolo arrotondato 55">
              <a:extLst>
                <a:ext uri="{FF2B5EF4-FFF2-40B4-BE49-F238E27FC236}">
                  <a16:creationId xmlns:a16="http://schemas.microsoft.com/office/drawing/2014/main" id="{57D34C54-C43A-4520-BAF3-A434DEA00F1D}"/>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124" name="Rettangolo arrotondato 56">
              <a:extLst>
                <a:ext uri="{FF2B5EF4-FFF2-40B4-BE49-F238E27FC236}">
                  <a16:creationId xmlns:a16="http://schemas.microsoft.com/office/drawing/2014/main" id="{DAB52F33-CFBF-4752-BD5A-BCEAF6F13536}"/>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125" name="Rettangolo arrotondato 57">
              <a:extLst>
                <a:ext uri="{FF2B5EF4-FFF2-40B4-BE49-F238E27FC236}">
                  <a16:creationId xmlns:a16="http://schemas.microsoft.com/office/drawing/2014/main" id="{7DE51262-96A3-4530-BFD6-FA50C34950B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126" name="Rettangolo 60">
              <a:extLst>
                <a:ext uri="{FF2B5EF4-FFF2-40B4-BE49-F238E27FC236}">
                  <a16:creationId xmlns:a16="http://schemas.microsoft.com/office/drawing/2014/main" id="{25E9315F-FEE9-4771-9289-A2FEAB5393FC}"/>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127" name="Rettangolo 62">
              <a:extLst>
                <a:ext uri="{FF2B5EF4-FFF2-40B4-BE49-F238E27FC236}">
                  <a16:creationId xmlns:a16="http://schemas.microsoft.com/office/drawing/2014/main" id="{90B7B53D-E297-4D7C-8A42-141FBC24063F}"/>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8" name="Rettangolo 66">
              <a:extLst>
                <a:ext uri="{FF2B5EF4-FFF2-40B4-BE49-F238E27FC236}">
                  <a16:creationId xmlns:a16="http://schemas.microsoft.com/office/drawing/2014/main" id="{BB682813-DB0D-4BEC-962B-ABD4D78D2722}"/>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9" name="Rettangolo 68">
              <a:extLst>
                <a:ext uri="{FF2B5EF4-FFF2-40B4-BE49-F238E27FC236}">
                  <a16:creationId xmlns:a16="http://schemas.microsoft.com/office/drawing/2014/main" id="{BA9490C4-6617-4511-B343-38BCA67F7EAC}"/>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30" name="CasellaDiTesto 69">
              <a:extLst>
                <a:ext uri="{FF2B5EF4-FFF2-40B4-BE49-F238E27FC236}">
                  <a16:creationId xmlns:a16="http://schemas.microsoft.com/office/drawing/2014/main" id="{1A241D9C-4D8C-426D-915E-4F619DAA4EBE}"/>
                </a:ext>
              </a:extLst>
            </p:cNvPr>
            <p:cNvSpPr txBox="1"/>
            <p:nvPr/>
          </p:nvSpPr>
          <p:spPr>
            <a:xfrm>
              <a:off x="2718787" y="1815433"/>
              <a:ext cx="1391925" cy="364515"/>
            </a:xfrm>
            <a:prstGeom prst="rect">
              <a:avLst/>
            </a:prstGeom>
            <a:noFill/>
          </p:spPr>
          <p:txBody>
            <a:bodyPr wrap="none" rtlCol="0">
              <a:spAutoFit/>
            </a:bodyPr>
            <a:lstStyle/>
            <a:p>
              <a:r>
                <a:rPr lang="en-GB" sz="1050">
                  <a:latin typeface="Times New Roman"/>
                  <a:cs typeface="Times New Roman"/>
                </a:rPr>
                <a:t>Data Processes</a:t>
              </a:r>
            </a:p>
          </p:txBody>
        </p:sp>
        <p:sp>
          <p:nvSpPr>
            <p:cNvPr id="131" name="Rettangolo arrotondato 12">
              <a:extLst>
                <a:ext uri="{FF2B5EF4-FFF2-40B4-BE49-F238E27FC236}">
                  <a16:creationId xmlns:a16="http://schemas.microsoft.com/office/drawing/2014/main" id="{7FB303A7-E0B6-486B-AA62-7EB5DEED9C3A}"/>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132" name="CasellaDiTesto 74">
              <a:extLst>
                <a:ext uri="{FF2B5EF4-FFF2-40B4-BE49-F238E27FC236}">
                  <a16:creationId xmlns:a16="http://schemas.microsoft.com/office/drawing/2014/main" id="{9CED96BB-08C9-41E1-9232-250E3C930C66}"/>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133" name="Cilindro 14">
              <a:extLst>
                <a:ext uri="{FF2B5EF4-FFF2-40B4-BE49-F238E27FC236}">
                  <a16:creationId xmlns:a16="http://schemas.microsoft.com/office/drawing/2014/main" id="{605CCD6B-FFD9-4B71-8FA1-851A26E5B15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134" name="Cilindro 75">
              <a:extLst>
                <a:ext uri="{FF2B5EF4-FFF2-40B4-BE49-F238E27FC236}">
                  <a16:creationId xmlns:a16="http://schemas.microsoft.com/office/drawing/2014/main" id="{1479BD0A-7F25-4739-AA42-B51BDF96A1C9}"/>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135" name="Rettangolo arrotondato 83">
              <a:extLst>
                <a:ext uri="{FF2B5EF4-FFF2-40B4-BE49-F238E27FC236}">
                  <a16:creationId xmlns:a16="http://schemas.microsoft.com/office/drawing/2014/main" id="{B4B4BA08-7C23-4E80-8B55-EDB94DB752AA}"/>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136" name="CasellaDiTesto 86">
              <a:extLst>
                <a:ext uri="{FF2B5EF4-FFF2-40B4-BE49-F238E27FC236}">
                  <a16:creationId xmlns:a16="http://schemas.microsoft.com/office/drawing/2014/main" id="{D49F07C1-932D-4B50-8BEA-9F21D83618A6}"/>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137" name="CasellaDiTesto 87">
              <a:extLst>
                <a:ext uri="{FF2B5EF4-FFF2-40B4-BE49-F238E27FC236}">
                  <a16:creationId xmlns:a16="http://schemas.microsoft.com/office/drawing/2014/main" id="{088BDAFD-31CC-42BE-96BB-8F2F8BC615C7}"/>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138" name="Rettangolo arrotondato 90">
              <a:extLst>
                <a:ext uri="{FF2B5EF4-FFF2-40B4-BE49-F238E27FC236}">
                  <a16:creationId xmlns:a16="http://schemas.microsoft.com/office/drawing/2014/main" id="{71800448-FCBC-46EC-AA1E-30D78CEB93EA}"/>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139" name="Rettangolo arrotondato 92">
              <a:extLst>
                <a:ext uri="{FF2B5EF4-FFF2-40B4-BE49-F238E27FC236}">
                  <a16:creationId xmlns:a16="http://schemas.microsoft.com/office/drawing/2014/main" id="{22B4F497-F27E-4A2E-A341-744A526B480A}"/>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140" name="Rettangolo arrotondato 93">
              <a:extLst>
                <a:ext uri="{FF2B5EF4-FFF2-40B4-BE49-F238E27FC236}">
                  <a16:creationId xmlns:a16="http://schemas.microsoft.com/office/drawing/2014/main" id="{A0C1E29A-A52A-42C4-8299-8A475B67B3E7}"/>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GUI</a:t>
              </a:r>
            </a:p>
          </p:txBody>
        </p:sp>
        <p:sp>
          <p:nvSpPr>
            <p:cNvPr id="141" name="Freccia a destra 96">
              <a:extLst>
                <a:ext uri="{FF2B5EF4-FFF2-40B4-BE49-F238E27FC236}">
                  <a16:creationId xmlns:a16="http://schemas.microsoft.com/office/drawing/2014/main" id="{DFF81653-D0AE-44F6-BF06-8121982C2D2C}"/>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2" name="Freccia a destra 97">
              <a:extLst>
                <a:ext uri="{FF2B5EF4-FFF2-40B4-BE49-F238E27FC236}">
                  <a16:creationId xmlns:a16="http://schemas.microsoft.com/office/drawing/2014/main" id="{438EFF09-BCE3-473B-9715-52C46396A3D0}"/>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3" name="Freccia a destra 99">
              <a:extLst>
                <a:ext uri="{FF2B5EF4-FFF2-40B4-BE49-F238E27FC236}">
                  <a16:creationId xmlns:a16="http://schemas.microsoft.com/office/drawing/2014/main" id="{BCCE9ACD-E7C8-423C-BA90-86C49090BCF7}"/>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144" name="Rettangolo arrotondato 101">
              <a:extLst>
                <a:ext uri="{FF2B5EF4-FFF2-40B4-BE49-F238E27FC236}">
                  <a16:creationId xmlns:a16="http://schemas.microsoft.com/office/drawing/2014/main" id="{0732DB4A-462C-436B-862C-1C59FA1967CF}"/>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145" name="Freccia bidirezionale verticale 20">
              <a:extLst>
                <a:ext uri="{FF2B5EF4-FFF2-40B4-BE49-F238E27FC236}">
                  <a16:creationId xmlns:a16="http://schemas.microsoft.com/office/drawing/2014/main" id="{6B31FEAD-EA88-4BD9-9345-DC73C8C5BB00}"/>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6" name="Rettangolo arrotondato 41">
              <a:extLst>
                <a:ext uri="{FF2B5EF4-FFF2-40B4-BE49-F238E27FC236}">
                  <a16:creationId xmlns:a16="http://schemas.microsoft.com/office/drawing/2014/main" id="{01CBC732-CCA2-4BE8-AF18-8342B251EBF4}"/>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147" name="Rettangolo arrotondato 42">
              <a:extLst>
                <a:ext uri="{FF2B5EF4-FFF2-40B4-BE49-F238E27FC236}">
                  <a16:creationId xmlns:a16="http://schemas.microsoft.com/office/drawing/2014/main" id="{1A9C3DF7-F478-4EE5-AEDC-86FE28F6B20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a:t>
              </a:r>
            </a:p>
          </p:txBody>
        </p:sp>
        <p:sp>
          <p:nvSpPr>
            <p:cNvPr id="148" name="Rettangolo arrotondato 43">
              <a:extLst>
                <a:ext uri="{FF2B5EF4-FFF2-40B4-BE49-F238E27FC236}">
                  <a16:creationId xmlns:a16="http://schemas.microsoft.com/office/drawing/2014/main" id="{2644CD02-BCD5-46AC-8B35-061655F242B2}"/>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m</a:t>
              </a:r>
            </a:p>
          </p:txBody>
        </p:sp>
        <p:sp>
          <p:nvSpPr>
            <p:cNvPr id="149" name="Freccia bidirezionale verticale 44">
              <a:extLst>
                <a:ext uri="{FF2B5EF4-FFF2-40B4-BE49-F238E27FC236}">
                  <a16:creationId xmlns:a16="http://schemas.microsoft.com/office/drawing/2014/main" id="{8A9B3E29-7B0A-4D02-8A2B-EF6EAC7CA913}"/>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0" name="Freccia bidirezionale verticale 47">
              <a:extLst>
                <a:ext uri="{FF2B5EF4-FFF2-40B4-BE49-F238E27FC236}">
                  <a16:creationId xmlns:a16="http://schemas.microsoft.com/office/drawing/2014/main" id="{7718304B-E0F7-4173-9311-D75A42E7D017}"/>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1" name="Freccia bidirezionale verticale 49">
              <a:extLst>
                <a:ext uri="{FF2B5EF4-FFF2-40B4-BE49-F238E27FC236}">
                  <a16:creationId xmlns:a16="http://schemas.microsoft.com/office/drawing/2014/main" id="{8E25A77A-AA68-4253-8663-7077BA8FF7DD}"/>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152" name="Immagine 1">
              <a:extLst>
                <a:ext uri="{FF2B5EF4-FFF2-40B4-BE49-F238E27FC236}">
                  <a16:creationId xmlns:a16="http://schemas.microsoft.com/office/drawing/2014/main" id="{F3E00FEC-706B-4669-B7E8-A24A147013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153" name="Immagine 2">
              <a:extLst>
                <a:ext uri="{FF2B5EF4-FFF2-40B4-BE49-F238E27FC236}">
                  <a16:creationId xmlns:a16="http://schemas.microsoft.com/office/drawing/2014/main" id="{EFCAA119-AF63-49E6-A5D6-8D638A01CD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154" name="Picture 2" descr="Some evolution from PHP 5.3 to PHP 7.3 | by Smaine Milianni | Medium">
              <a:extLst>
                <a:ext uri="{FF2B5EF4-FFF2-40B4-BE49-F238E27FC236}">
                  <a16:creationId xmlns:a16="http://schemas.microsoft.com/office/drawing/2014/main" id="{AF3A6F25-8A72-496F-80A2-9A95BC481F2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155" name="Picture 6" descr="https://upload.wikimedia.org/wikipedia/commons/thumb/9/99/Unofficial_JavaScript_logo_2.svg/800px-Unofficial_JavaScript_logo_2.svg.png">
              <a:extLst>
                <a:ext uri="{FF2B5EF4-FFF2-40B4-BE49-F238E27FC236}">
                  <a16:creationId xmlns:a16="http://schemas.microsoft.com/office/drawing/2014/main" id="{E3E2E39B-5350-4B70-A109-2EFBB635679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156" name="Immagine 8">
              <a:extLst>
                <a:ext uri="{FF2B5EF4-FFF2-40B4-BE49-F238E27FC236}">
                  <a16:creationId xmlns:a16="http://schemas.microsoft.com/office/drawing/2014/main" id="{30C8C9DE-BBFA-4B98-A8D6-239E38EB61E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157" name="Immagine 9">
              <a:extLst>
                <a:ext uri="{FF2B5EF4-FFF2-40B4-BE49-F238E27FC236}">
                  <a16:creationId xmlns:a16="http://schemas.microsoft.com/office/drawing/2014/main" id="{EB2E73D2-5EA6-4A87-9C18-8BBB46B871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158" name="Immagine 10">
              <a:extLst>
                <a:ext uri="{FF2B5EF4-FFF2-40B4-BE49-F238E27FC236}">
                  <a16:creationId xmlns:a16="http://schemas.microsoft.com/office/drawing/2014/main" id="{DD8EAFFB-478A-413C-A229-0BC5EA6FC52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159" name="Immagine 11">
              <a:extLst>
                <a:ext uri="{FF2B5EF4-FFF2-40B4-BE49-F238E27FC236}">
                  <a16:creationId xmlns:a16="http://schemas.microsoft.com/office/drawing/2014/main" id="{6486B1AE-238C-40C5-8357-AD7B29925AF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160" name="Immagine 13">
              <a:extLst>
                <a:ext uri="{FF2B5EF4-FFF2-40B4-BE49-F238E27FC236}">
                  <a16:creationId xmlns:a16="http://schemas.microsoft.com/office/drawing/2014/main" id="{8A2027C5-9927-41B4-9F4A-A1B29CD6F86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161" name="Immagine 15">
              <a:extLst>
                <a:ext uri="{FF2B5EF4-FFF2-40B4-BE49-F238E27FC236}">
                  <a16:creationId xmlns:a16="http://schemas.microsoft.com/office/drawing/2014/main" id="{6916FA56-98B9-4D49-B279-A782711253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162" name="Immagine 16">
              <a:extLst>
                <a:ext uri="{FF2B5EF4-FFF2-40B4-BE49-F238E27FC236}">
                  <a16:creationId xmlns:a16="http://schemas.microsoft.com/office/drawing/2014/main" id="{80EF0413-322D-4C1B-B886-B9C8AF9DA9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163" name="Immagine 17">
              <a:extLst>
                <a:ext uri="{FF2B5EF4-FFF2-40B4-BE49-F238E27FC236}">
                  <a16:creationId xmlns:a16="http://schemas.microsoft.com/office/drawing/2014/main" id="{00CF8B69-C297-4F93-8629-47658A57A88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164" name="Immagine 18">
              <a:extLst>
                <a:ext uri="{FF2B5EF4-FFF2-40B4-BE49-F238E27FC236}">
                  <a16:creationId xmlns:a16="http://schemas.microsoft.com/office/drawing/2014/main" id="{023BD33D-696D-4B2B-98BE-5AC832580D3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165" name="Immagine 19">
              <a:extLst>
                <a:ext uri="{FF2B5EF4-FFF2-40B4-BE49-F238E27FC236}">
                  <a16:creationId xmlns:a16="http://schemas.microsoft.com/office/drawing/2014/main" id="{B4A2A6F6-16CF-4A8D-830C-19B868618AD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166" name="Picture 2" descr="Some evolution from PHP 5.3 to PHP 7.3 | by Smaine Milianni | Medium">
              <a:extLst>
                <a:ext uri="{FF2B5EF4-FFF2-40B4-BE49-F238E27FC236}">
                  <a16:creationId xmlns:a16="http://schemas.microsoft.com/office/drawing/2014/main" id="{B0D733EE-E6B6-4FE7-8872-9553AF98A2D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167" name="Picture 6" descr="https://upload.wikimedia.org/wikipedia/commons/thumb/9/99/Unofficial_JavaScript_logo_2.svg/800px-Unofficial_JavaScript_logo_2.svg.png">
              <a:extLst>
                <a:ext uri="{FF2B5EF4-FFF2-40B4-BE49-F238E27FC236}">
                  <a16:creationId xmlns:a16="http://schemas.microsoft.com/office/drawing/2014/main" id="{71680251-270B-4209-B63C-4FD54AB8239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168" name="Immagine 58">
              <a:extLst>
                <a:ext uri="{FF2B5EF4-FFF2-40B4-BE49-F238E27FC236}">
                  <a16:creationId xmlns:a16="http://schemas.microsoft.com/office/drawing/2014/main" id="{A19FC0A0-662D-4999-9F48-2634D66B28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169" name="Immagine 5">
              <a:extLst>
                <a:ext uri="{FF2B5EF4-FFF2-40B4-BE49-F238E27FC236}">
                  <a16:creationId xmlns:a16="http://schemas.microsoft.com/office/drawing/2014/main" id="{8BE1023A-5C3D-4A61-8F2C-6CE2239A6C5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2189613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it-IT" dirty="0"/>
              <a:t>Set up</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dirty="0"/>
              <a:t>You (will) have an AWS Educate account</a:t>
            </a:r>
          </a:p>
          <a:p>
            <a:pPr lvl="1"/>
            <a:r>
              <a:rPr lang="en-US" dirty="0"/>
              <a:t>A coupon of 150$ to test AWS cloud services</a:t>
            </a:r>
          </a:p>
          <a:p>
            <a:r>
              <a:rPr lang="en-US" dirty="0"/>
              <a:t>The content of these slides refers to this repo</a:t>
            </a:r>
          </a:p>
          <a:p>
            <a:pPr lvl="1"/>
            <a:r>
              <a:rPr lang="en-US" dirty="0">
                <a:hlinkClick r:id="rId2"/>
              </a:rPr>
              <a:t>https://github.com/w4bo/bigdata-aws/</a:t>
            </a:r>
            <a:endParaRPr lang="en-US" dirty="0"/>
          </a:p>
          <a:p>
            <a:pPr lvl="1"/>
            <a:r>
              <a:rPr lang="en-US" dirty="0"/>
              <a:t>Options</a:t>
            </a:r>
          </a:p>
          <a:p>
            <a:pPr lvl="2"/>
            <a:r>
              <a:rPr lang="en-US" dirty="0"/>
              <a:t>Work on your pc: check the `README.md` to install the necessary software tools</a:t>
            </a:r>
          </a:p>
          <a:p>
            <a:pPr lvl="3"/>
            <a:r>
              <a:rPr lang="en-US" dirty="0"/>
              <a:t>Mainly: git, IntelliJ IDEA (Community Edition), docker, AWS CLI, AWS SAM CLI</a:t>
            </a:r>
          </a:p>
          <a:p>
            <a:pPr lvl="2"/>
            <a:r>
              <a:rPr lang="en-US" dirty="0"/>
              <a:t>Download a pre-configured (VMware) VM with the installed software</a:t>
            </a:r>
          </a:p>
          <a:p>
            <a:pPr lvl="1"/>
            <a:r>
              <a:rPr lang="en-US" dirty="0"/>
              <a:t>Slides are available on "Virtuale"</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a:t>
            </a:fld>
            <a:endParaRPr lang="it-IT" dirty="0"/>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r>
              <a:rPr lang="en-US" dirty="0">
                <a:hlinkClick r:id="rId3"/>
              </a:rPr>
              <a:t>https://aws.amazon.com/education/awseducate/</a:t>
            </a:r>
            <a:r>
              <a:rPr lang="en-US" dirty="0"/>
              <a:t> </a:t>
            </a:r>
          </a:p>
        </p:txBody>
      </p:sp>
    </p:spTree>
    <p:extLst>
      <p:ext uri="{BB962C8B-B14F-4D97-AF65-F5344CB8AC3E}">
        <p14:creationId xmlns:p14="http://schemas.microsoft.com/office/powerpoint/2010/main" val="1903490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r>
              <a:rPr lang="en-US" dirty="0"/>
              <a:t>Cloud computing</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60</a:t>
            </a:fld>
            <a:endParaRPr lang="it-IT"/>
          </a:p>
        </p:txBody>
      </p:sp>
    </p:spTree>
    <p:extLst>
      <p:ext uri="{BB962C8B-B14F-4D97-AF65-F5344CB8AC3E}">
        <p14:creationId xmlns:p14="http://schemas.microsoft.com/office/powerpoint/2010/main" val="21196124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dirty="0"/>
          </a:p>
        </p:txBody>
      </p:sp>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61</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https://xkcd.com/1444/</a:t>
            </a:r>
            <a:endParaRPr lang="en-US" dirty="0">
              <a:latin typeface="Helvetica" panose="020B0604020202020204" pitchFamily="34" charset="0"/>
              <a:cs typeface="Helvetica" panose="020B0604020202020204" pitchFamily="34" charset="0"/>
            </a:endParaRPr>
          </a:p>
        </p:txBody>
      </p:sp>
      <p:pic>
        <p:nvPicPr>
          <p:cNvPr id="10" name="Segnaposto contenuto 9" descr="Immagine che contiene testo&#10;&#10;Descrizione generata automaticamente">
            <a:extLst>
              <a:ext uri="{FF2B5EF4-FFF2-40B4-BE49-F238E27FC236}">
                <a16:creationId xmlns:a16="http://schemas.microsoft.com/office/drawing/2014/main" id="{A18275E4-DB62-A28E-D1B7-40EB76C0F8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66757" y="2544241"/>
            <a:ext cx="8458486" cy="2663280"/>
          </a:xfrm>
        </p:spPr>
      </p:pic>
    </p:spTree>
    <p:extLst>
      <p:ext uri="{BB962C8B-B14F-4D97-AF65-F5344CB8AC3E}">
        <p14:creationId xmlns:p14="http://schemas.microsoft.com/office/powerpoint/2010/main" val="42748429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b="1" dirty="0"/>
              <a:t>Cloud computing</a:t>
            </a:r>
            <a:r>
              <a:rPr lang="en-US" dirty="0"/>
              <a:t> (National Institute of Standards and Technology)</a:t>
            </a:r>
          </a:p>
          <a:p>
            <a:pPr marL="457200" lvl="1" indent="0">
              <a:buNone/>
            </a:pPr>
            <a:r>
              <a:rPr lang="en-US" i="1" dirty="0"/>
              <a:t>“A model for enabling </a:t>
            </a:r>
            <a:r>
              <a:rPr lang="en-US" i="1" dirty="0">
                <a:solidFill>
                  <a:srgbClr val="FF0000"/>
                </a:solidFill>
              </a:rPr>
              <a:t>ubiquitous, convenient, on-demand </a:t>
            </a:r>
            <a:r>
              <a:rPr lang="en-US" i="1" dirty="0"/>
              <a:t>network access to a </a:t>
            </a:r>
            <a:r>
              <a:rPr lang="en-US" i="1" dirty="0">
                <a:solidFill>
                  <a:srgbClr val="0070C0"/>
                </a:solidFill>
              </a:rPr>
              <a:t>shared pool</a:t>
            </a:r>
            <a:r>
              <a:rPr lang="en-US" i="1" dirty="0"/>
              <a:t> of configurable computing resources (e.g., networks, servers, storage, services) that can be rapidly provisioned and released with </a:t>
            </a:r>
            <a:r>
              <a:rPr lang="en-US" i="1" dirty="0">
                <a:solidFill>
                  <a:srgbClr val="00B050"/>
                </a:solidFill>
              </a:rPr>
              <a:t>minimal management effort </a:t>
            </a:r>
            <a:r>
              <a:rPr lang="en-US" i="1" dirty="0"/>
              <a:t>or service provider interaction.”</a:t>
            </a:r>
          </a:p>
          <a:p>
            <a:endParaRPr lang="en-US" dirty="0"/>
          </a:p>
          <a:p>
            <a:pPr lvl="1"/>
            <a:r>
              <a:rPr lang="en-US" dirty="0"/>
              <a:t>On-demand self-service (consume services when you want)</a:t>
            </a:r>
          </a:p>
          <a:p>
            <a:pPr lvl="1"/>
            <a:r>
              <a:rPr lang="en-US" dirty="0"/>
              <a:t>Broad network access (consume services from anywhere)</a:t>
            </a:r>
          </a:p>
          <a:p>
            <a:pPr lvl="1"/>
            <a:r>
              <a:rPr lang="en-US" dirty="0"/>
              <a:t>Resource pooling (infrastructure, virtual platforms, and applications)</a:t>
            </a:r>
          </a:p>
          <a:p>
            <a:pPr lvl="1"/>
            <a:r>
              <a:rPr lang="en-US" dirty="0"/>
              <a:t>Rapid elasticity (enable horizontal scalability)</a:t>
            </a:r>
          </a:p>
          <a:p>
            <a:pPr lvl="1"/>
            <a:r>
              <a:rPr lang="en-US" dirty="0"/>
              <a:t>Measured service (pay for the service you consume as you consume)</a:t>
            </a:r>
          </a:p>
          <a:p>
            <a:pPr lvl="1"/>
            <a:endParaRPr lang="en-US" dirty="0"/>
          </a:p>
          <a:p>
            <a:r>
              <a:rPr lang="en-US" b="1" dirty="0"/>
              <a:t>Digital transformation </a:t>
            </a:r>
            <a:r>
              <a:rPr lang="en-US" dirty="0"/>
              <a:t>involves the </a:t>
            </a:r>
            <a:r>
              <a:rPr lang="en-US" b="1" dirty="0"/>
              <a:t>cloud</a:t>
            </a:r>
            <a:r>
              <a:rPr lang="en-US" dirty="0"/>
              <a:t> to create/change business flows</a:t>
            </a:r>
          </a:p>
          <a:p>
            <a:pPr lvl="1"/>
            <a:r>
              <a:rPr lang="en-US" dirty="0"/>
              <a:t>Often involves changing the company culture to adapt to this new way of doing business</a:t>
            </a:r>
          </a:p>
          <a:p>
            <a:pPr lvl="1"/>
            <a:r>
              <a:rPr lang="en-US" dirty="0"/>
              <a:t>One of the end goal is to meet ever-changing business and market demand</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62</a:t>
            </a:fld>
            <a:endParaRPr lang="en-US"/>
          </a:p>
        </p:txBody>
      </p:sp>
    </p:spTree>
    <p:extLst>
      <p:ext uri="{BB962C8B-B14F-4D97-AF65-F5344CB8AC3E}">
        <p14:creationId xmlns:p14="http://schemas.microsoft.com/office/powerpoint/2010/main" val="15557178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Goal: adjusts capacity to have predictable performance at the lowest cost</a:t>
            </a:r>
          </a:p>
          <a:p>
            <a:endParaRPr lang="en-US" b="1" dirty="0"/>
          </a:p>
          <a:p>
            <a:r>
              <a:rPr lang="en-US" b="1" dirty="0"/>
              <a:t>Scalability</a:t>
            </a:r>
            <a:r>
              <a:rPr lang="en-US" dirty="0"/>
              <a:t> that is not possible on premises</a:t>
            </a:r>
          </a:p>
          <a:p>
            <a:pPr lvl="1"/>
            <a:r>
              <a:rPr lang="en-US" dirty="0"/>
              <a:t>Scale from one to thousands of servers</a:t>
            </a:r>
          </a:p>
          <a:p>
            <a:r>
              <a:rPr lang="en-US" b="1" dirty="0"/>
              <a:t>Elasticity</a:t>
            </a:r>
          </a:p>
          <a:p>
            <a:pPr lvl="1"/>
            <a:r>
              <a:rPr lang="en-US" dirty="0"/>
              <a:t>Automatically scale resources in response to run-time conditions</a:t>
            </a:r>
          </a:p>
          <a:p>
            <a:pPr lvl="1"/>
            <a:r>
              <a:rPr lang="en-US" dirty="0"/>
              <a:t>Adapt to changes in workload by turning on/off resources to match the necessary capacity</a:t>
            </a:r>
          </a:p>
          <a:p>
            <a:pPr lvl="1"/>
            <a:r>
              <a:rPr lang="en-US" dirty="0"/>
              <a:t>Core justification for the cloud adoption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63</a:t>
            </a:fld>
            <a:endParaRPr lang="it-IT"/>
          </a:p>
        </p:txBody>
      </p:sp>
    </p:spTree>
    <p:extLst>
      <p:ext uri="{BB962C8B-B14F-4D97-AF65-F5344CB8AC3E}">
        <p14:creationId xmlns:p14="http://schemas.microsoft.com/office/powerpoint/2010/main" val="30577939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it-IT" dirty="0" err="1"/>
              <a:t>Why</a:t>
            </a:r>
            <a:r>
              <a:rPr lang="it-IT" dirty="0"/>
              <a:t> </a:t>
            </a:r>
            <a:r>
              <a:rPr lang="it-IT" dirty="0" err="1"/>
              <a:t>going</a:t>
            </a:r>
            <a:r>
              <a:rPr lang="it-IT" dirty="0"/>
              <a:t> cloud?</a:t>
            </a:r>
            <a:endParaRPr lang="en-US" dirty="0"/>
          </a:p>
        </p:txBody>
      </p:sp>
      <p:pic>
        <p:nvPicPr>
          <p:cNvPr id="9" name="Segnaposto contenuto 8">
            <a:extLst>
              <a:ext uri="{FF2B5EF4-FFF2-40B4-BE49-F238E27FC236}">
                <a16:creationId xmlns:a16="http://schemas.microsoft.com/office/drawing/2014/main" id="{8FEBAAB0-95B6-4824-B742-28DEB979785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92191" y="1805747"/>
            <a:ext cx="2547186" cy="4351338"/>
          </a:xfrm>
        </p:spPr>
      </p:pic>
      <p:pic>
        <p:nvPicPr>
          <p:cNvPr id="11" name="Segnaposto contenuto 10">
            <a:extLst>
              <a:ext uri="{FF2B5EF4-FFF2-40B4-BE49-F238E27FC236}">
                <a16:creationId xmlns:a16="http://schemas.microsoft.com/office/drawing/2014/main" id="{8FF905C7-7A03-4767-89B6-4DDF8E0AF9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895880" y="1805747"/>
            <a:ext cx="2547400" cy="4351338"/>
          </a:xfrm>
        </p:spPr>
      </p:pic>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64</a:t>
            </a:fld>
            <a:endParaRPr lang="it-IT"/>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dirty="0">
                <a:hlinkClick r:id="rId4"/>
              </a:rPr>
              <a:t>https://www.domo.com/learn/data-never-sleeps-8</a:t>
            </a:r>
            <a:r>
              <a:rPr lang="en-US" dirty="0"/>
              <a:t> </a:t>
            </a:r>
          </a:p>
        </p:txBody>
      </p:sp>
      <p:pic>
        <p:nvPicPr>
          <p:cNvPr id="18" name="Immagine 17">
            <a:extLst>
              <a:ext uri="{FF2B5EF4-FFF2-40B4-BE49-F238E27FC236}">
                <a16:creationId xmlns:a16="http://schemas.microsoft.com/office/drawing/2014/main" id="{7EBCAAE3-1780-441B-BDD3-A42C605C46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9784" y="1805747"/>
            <a:ext cx="2551176" cy="4362511"/>
          </a:xfrm>
          <a:prstGeom prst="rect">
            <a:avLst/>
          </a:prstGeom>
        </p:spPr>
      </p:pic>
      <p:sp>
        <p:nvSpPr>
          <p:cNvPr id="19" name="Rettangolo 18">
            <a:extLst>
              <a:ext uri="{FF2B5EF4-FFF2-40B4-BE49-F238E27FC236}">
                <a16:creationId xmlns:a16="http://schemas.microsoft.com/office/drawing/2014/main" id="{94B90AE6-0151-4069-B079-A60BB4A1A4CC}"/>
              </a:ext>
            </a:extLst>
          </p:cNvPr>
          <p:cNvSpPr/>
          <p:nvPr/>
        </p:nvSpPr>
        <p:spPr>
          <a:xfrm>
            <a:off x="2676939"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Rettangolo 19">
            <a:extLst>
              <a:ext uri="{FF2B5EF4-FFF2-40B4-BE49-F238E27FC236}">
                <a16:creationId xmlns:a16="http://schemas.microsoft.com/office/drawing/2014/main" id="{BB3FE679-D541-45B1-8418-2B318AFB407D}"/>
              </a:ext>
            </a:extLst>
          </p:cNvPr>
          <p:cNvSpPr/>
          <p:nvPr/>
        </p:nvSpPr>
        <p:spPr>
          <a:xfrm>
            <a:off x="5977424"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Rettangolo 20">
            <a:extLst>
              <a:ext uri="{FF2B5EF4-FFF2-40B4-BE49-F238E27FC236}">
                <a16:creationId xmlns:a16="http://schemas.microsoft.com/office/drawing/2014/main" id="{6CF47604-90CF-45DE-A312-97ECFCCC36F7}"/>
              </a:ext>
            </a:extLst>
          </p:cNvPr>
          <p:cNvSpPr/>
          <p:nvPr/>
        </p:nvSpPr>
        <p:spPr>
          <a:xfrm>
            <a:off x="9283215"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ttangolo 25">
            <a:extLst>
              <a:ext uri="{FF2B5EF4-FFF2-40B4-BE49-F238E27FC236}">
                <a16:creationId xmlns:a16="http://schemas.microsoft.com/office/drawing/2014/main" id="{466C6961-C818-411D-8B14-B1068715B14D}"/>
              </a:ext>
            </a:extLst>
          </p:cNvPr>
          <p:cNvSpPr/>
          <p:nvPr/>
        </p:nvSpPr>
        <p:spPr>
          <a:xfrm>
            <a:off x="3525078" y="4345062"/>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7" name="Rettangolo 26">
            <a:extLst>
              <a:ext uri="{FF2B5EF4-FFF2-40B4-BE49-F238E27FC236}">
                <a16:creationId xmlns:a16="http://schemas.microsoft.com/office/drawing/2014/main" id="{0BF18CD2-6B08-413E-8312-30E02CFDD497}"/>
              </a:ext>
            </a:extLst>
          </p:cNvPr>
          <p:cNvSpPr/>
          <p:nvPr/>
        </p:nvSpPr>
        <p:spPr>
          <a:xfrm>
            <a:off x="6823253" y="4364113"/>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8" name="Rettangolo 27">
            <a:extLst>
              <a:ext uri="{FF2B5EF4-FFF2-40B4-BE49-F238E27FC236}">
                <a16:creationId xmlns:a16="http://schemas.microsoft.com/office/drawing/2014/main" id="{33840EDD-6451-47BB-BDAA-E7A358D38165}"/>
              </a:ext>
            </a:extLst>
          </p:cNvPr>
          <p:cNvSpPr/>
          <p:nvPr/>
        </p:nvSpPr>
        <p:spPr>
          <a:xfrm>
            <a:off x="9985510" y="2589974"/>
            <a:ext cx="689115"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8368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7" grpId="0" animBg="1"/>
      <p:bldP spid="2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err="1"/>
              <a:t>Why</a:t>
            </a:r>
            <a:r>
              <a:rPr lang="it-IT" dirty="0"/>
              <a:t> </a:t>
            </a:r>
            <a:r>
              <a:rPr lang="it-IT" dirty="0" err="1"/>
              <a:t>going</a:t>
            </a:r>
            <a:r>
              <a:rPr lang="it-IT" dirty="0"/>
              <a:t> cloud?</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dirty="0"/>
              <a:t>Hardware scalability</a:t>
            </a:r>
          </a:p>
          <a:p>
            <a:pPr lvl="1"/>
            <a:r>
              <a:rPr lang="en-US" dirty="0"/>
              <a:t>No longer think about rack space, switches, and power supplies, etc.</a:t>
            </a:r>
          </a:p>
          <a:p>
            <a:r>
              <a:rPr lang="en-US" dirty="0"/>
              <a:t>Grow storage from GBs to PBs</a:t>
            </a:r>
          </a:p>
          <a:p>
            <a:pPr lvl="1"/>
            <a:r>
              <a:rPr lang="en-US" dirty="0"/>
              <a:t>1PB: one hundred 10TB Enterprise Capacity 3.5 HDD hard drives</a:t>
            </a:r>
          </a:p>
        </p:txBody>
      </p:sp>
      <p:pic>
        <p:nvPicPr>
          <p:cNvPr id="13" name="Segnaposto contenuto 12" descr="Immagine che contiene interni, persona, ragazzo, computer&#10;&#10;Descrizione generata automaticamente">
            <a:extLst>
              <a:ext uri="{FF2B5EF4-FFF2-40B4-BE49-F238E27FC236}">
                <a16:creationId xmlns:a16="http://schemas.microsoft.com/office/drawing/2014/main" id="{08B225D7-FDCC-40E3-8DB1-35A738376CB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07444"/>
            <a:ext cx="5181600" cy="2787700"/>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65</a:t>
            </a:fld>
            <a:endParaRPr lang="it-IT"/>
          </a:p>
        </p:txBody>
      </p:sp>
      <p:sp>
        <p:nvSpPr>
          <p:cNvPr id="8" name="Segnaposto contenuto 7">
            <a:extLst>
              <a:ext uri="{FF2B5EF4-FFF2-40B4-BE49-F238E27FC236}">
                <a16:creationId xmlns:a16="http://schemas.microsoft.com/office/drawing/2014/main" id="{793BD775-1BCA-48F4-A57B-7C0FC8649902}"/>
              </a:ext>
            </a:extLst>
          </p:cNvPr>
          <p:cNvSpPr>
            <a:spLocks noGrp="1"/>
          </p:cNvSpPr>
          <p:nvPr>
            <p:ph idx="13"/>
          </p:nvPr>
        </p:nvSpPr>
        <p:spPr/>
        <p:txBody>
          <a:bodyPr/>
          <a:lstStyle/>
          <a:p>
            <a:r>
              <a:rPr lang="en-US" dirty="0">
                <a:hlinkClick r:id="rId3"/>
              </a:rPr>
              <a:t>https://blog.seagate.com/business/linus-tech-tips-want-petabyte-system/</a:t>
            </a:r>
            <a:r>
              <a:rPr lang="en-US" dirty="0"/>
              <a:t> </a:t>
            </a:r>
          </a:p>
        </p:txBody>
      </p:sp>
    </p:spTree>
    <p:extLst>
      <p:ext uri="{BB962C8B-B14F-4D97-AF65-F5344CB8AC3E}">
        <p14:creationId xmlns:p14="http://schemas.microsoft.com/office/powerpoint/2010/main" val="292273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b="1" dirty="0"/>
              <a:t>Resource pooling</a:t>
            </a:r>
          </a:p>
          <a:p>
            <a:pPr lvl="1"/>
            <a:r>
              <a:rPr lang="en-US" dirty="0"/>
              <a:t>Enable </a:t>
            </a:r>
            <a:r>
              <a:rPr lang="en-US" dirty="0">
                <a:solidFill>
                  <a:srgbClr val="FF5050"/>
                </a:solidFill>
              </a:rPr>
              <a:t>cost-sharing</a:t>
            </a:r>
            <a:r>
              <a:rPr lang="en-US" dirty="0"/>
              <a:t>, a resource to serve different consumers</a:t>
            </a:r>
          </a:p>
          <a:p>
            <a:pPr lvl="1"/>
            <a:r>
              <a:rPr lang="en-US" dirty="0"/>
              <a:t>Resources are dynamically reassigned according to demands</a:t>
            </a:r>
          </a:p>
          <a:p>
            <a:pPr lvl="1"/>
            <a:r>
              <a:rPr lang="en-US" dirty="0"/>
              <a:t>Based on </a:t>
            </a:r>
            <a:r>
              <a:rPr lang="en-US" dirty="0">
                <a:solidFill>
                  <a:srgbClr val="FF5050"/>
                </a:solidFill>
              </a:rPr>
              <a:t>virtualization</a:t>
            </a:r>
            <a:r>
              <a:rPr lang="en-US" dirty="0"/>
              <a:t>,</a:t>
            </a:r>
            <a:r>
              <a:rPr lang="en-US" dirty="0">
                <a:solidFill>
                  <a:srgbClr val="FF5050"/>
                </a:solidFill>
              </a:rPr>
              <a:t> </a:t>
            </a:r>
            <a:r>
              <a:rPr lang="en-US" dirty="0"/>
              <a:t>running multiple virtual instances on top of a physical computer system</a:t>
            </a:r>
          </a:p>
          <a:p>
            <a:pPr lvl="1"/>
            <a:r>
              <a:rPr lang="en-US" dirty="0"/>
              <a:t>Economy of scale for physical resources</a:t>
            </a:r>
          </a:p>
          <a:p>
            <a:r>
              <a:rPr lang="en-US" b="1" dirty="0"/>
              <a:t>Reliability</a:t>
            </a:r>
          </a:p>
          <a:p>
            <a:pPr lvl="1"/>
            <a:r>
              <a:rPr lang="en-US" dirty="0"/>
              <a:t>Built to handle failures</a:t>
            </a:r>
          </a:p>
          <a:p>
            <a:pPr lvl="1"/>
            <a:r>
              <a:rPr lang="en-US" dirty="0"/>
              <a:t>Fault-tolerant or highly available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66</a:t>
            </a:fld>
            <a:endParaRPr lang="it-IT"/>
          </a:p>
        </p:txBody>
      </p:sp>
      <p:sp>
        <p:nvSpPr>
          <p:cNvPr id="10" name="Segnaposto contenuto 9">
            <a:extLst>
              <a:ext uri="{FF2B5EF4-FFF2-40B4-BE49-F238E27FC236}">
                <a16:creationId xmlns:a16="http://schemas.microsoft.com/office/drawing/2014/main" id="{DA4CCEDA-3F6C-A1EF-AE71-0D042568737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0574119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Worldwide </a:t>
            </a:r>
            <a:r>
              <a:rPr lang="en-US" b="1" dirty="0"/>
              <a:t>deployment</a:t>
            </a:r>
          </a:p>
          <a:p>
            <a:pPr lvl="1"/>
            <a:r>
              <a:rPr lang="en-US" dirty="0"/>
              <a:t>Deploy applications as close to customers as possible</a:t>
            </a:r>
          </a:p>
          <a:p>
            <a:pPr lvl="2"/>
            <a:r>
              <a:rPr lang="en-US" dirty="0"/>
              <a:t>E.g., to reduce network latency</a:t>
            </a:r>
          </a:p>
          <a:p>
            <a:pPr lvl="1"/>
            <a:r>
              <a:rPr lang="en-US" dirty="0"/>
              <a:t>Improve data locality </a:t>
            </a:r>
          </a:p>
          <a:p>
            <a:pPr lvl="1"/>
            <a:r>
              <a:rPr lang="en-US" dirty="0"/>
              <a:t>Compliant to privacy regulations (e.g., GDPR)</a:t>
            </a:r>
          </a:p>
          <a:p>
            <a:r>
              <a:rPr lang="en-US" dirty="0"/>
              <a:t>Measured </a:t>
            </a:r>
            <a:r>
              <a:rPr lang="en-US" b="1" dirty="0"/>
              <a:t>quality of service</a:t>
            </a:r>
          </a:p>
          <a:p>
            <a:pPr lvl="1"/>
            <a:r>
              <a:rPr lang="en-US" dirty="0">
                <a:effectLst/>
                <a:latin typeface="Arial" panose="020B0604020202020204" pitchFamily="34" charset="0"/>
              </a:rPr>
              <a:t>Services leverage a quantitative qualitative metering capability making pay-as-you</a:t>
            </a:r>
            <a:r>
              <a:rPr lang="en-US" dirty="0">
                <a:latin typeface="Arial" panose="020B0604020202020204" pitchFamily="34" charset="0"/>
              </a:rPr>
              <a:t>-go (or pay-per-use) </a:t>
            </a:r>
            <a:r>
              <a:rPr lang="en-US" dirty="0">
                <a:effectLst/>
                <a:latin typeface="Arial" panose="020B0604020202020204" pitchFamily="34" charset="0"/>
              </a:rPr>
              <a:t>billing and validation of the service quality available</a:t>
            </a:r>
          </a:p>
          <a:p>
            <a:endParaRPr lang="en-US" b="1"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67</a:t>
            </a:fld>
            <a:endParaRPr lang="it-IT"/>
          </a:p>
        </p:txBody>
      </p:sp>
    </p:spTree>
    <p:extLst>
      <p:ext uri="{BB962C8B-B14F-4D97-AF65-F5344CB8AC3E}">
        <p14:creationId xmlns:p14="http://schemas.microsoft.com/office/powerpoint/2010/main" val="26849013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Service </a:t>
            </a:r>
            <a:r>
              <a:rPr lang="en-US" b="1" dirty="0"/>
              <a:t>integration</a:t>
            </a:r>
          </a:p>
          <a:p>
            <a:pPr lvl="1"/>
            <a:r>
              <a:rPr lang="en-US" dirty="0"/>
              <a:t>Do not reinvent the wheel, eliminate repetitive tasks</a:t>
            </a:r>
          </a:p>
          <a:p>
            <a:pPr lvl="2"/>
            <a:r>
              <a:rPr lang="en-US" dirty="0"/>
              <a:t>Use services that solve common problems (e.g., load balancing, queuing)</a:t>
            </a:r>
          </a:p>
          <a:p>
            <a:pPr lvl="1"/>
            <a:r>
              <a:rPr lang="en-US" dirty="0"/>
              <a:t>Abstract and automatically adapt the architecture to requirements</a:t>
            </a:r>
          </a:p>
          <a:p>
            <a:pPr lvl="2"/>
            <a:r>
              <a:rPr lang="en-US" dirty="0"/>
              <a:t>E.g., create (test) environments on demand</a:t>
            </a:r>
          </a:p>
          <a:p>
            <a:r>
              <a:rPr lang="en-US" dirty="0">
                <a:solidFill>
                  <a:srgbClr val="FF5050"/>
                </a:solidFill>
              </a:rPr>
              <a:t>Integration</a:t>
            </a:r>
            <a:r>
              <a:rPr lang="en-US" dirty="0"/>
              <a:t> and </a:t>
            </a:r>
            <a:r>
              <a:rPr lang="en-US" dirty="0">
                <a:solidFill>
                  <a:srgbClr val="FF5050"/>
                </a:solidFill>
              </a:rPr>
              <a:t>abstraction</a:t>
            </a:r>
            <a:r>
              <a:rPr lang="en-US" dirty="0"/>
              <a:t> are drivers of change</a:t>
            </a:r>
          </a:p>
          <a:p>
            <a:pPr lvl="1"/>
            <a:r>
              <a:rPr lang="en-US" dirty="0"/>
              <a:t>From </a:t>
            </a:r>
            <a:r>
              <a:rPr lang="en-US" dirty="0">
                <a:solidFill>
                  <a:srgbClr val="0070C0"/>
                </a:solidFill>
              </a:rPr>
              <a:t>databases</a:t>
            </a:r>
            <a:r>
              <a:rPr lang="en-US" dirty="0"/>
              <a:t> to </a:t>
            </a:r>
            <a:r>
              <a:rPr lang="en-US" dirty="0">
                <a:solidFill>
                  <a:srgbClr val="0070C0"/>
                </a:solidFill>
              </a:rPr>
              <a:t>data platforms</a:t>
            </a:r>
          </a:p>
          <a:p>
            <a:pPr lvl="1"/>
            <a:r>
              <a:rPr lang="en-US" dirty="0"/>
              <a:t>From </a:t>
            </a:r>
            <a:r>
              <a:rPr lang="en-US" dirty="0">
                <a:solidFill>
                  <a:srgbClr val="0070C0"/>
                </a:solidFill>
              </a:rPr>
              <a:t>on-premises</a:t>
            </a:r>
            <a:r>
              <a:rPr lang="en-US" dirty="0"/>
              <a:t> to </a:t>
            </a:r>
            <a:r>
              <a:rPr lang="en-US" dirty="0">
                <a:solidFill>
                  <a:srgbClr val="0070C0"/>
                </a:solidFill>
              </a:rPr>
              <a:t>serverless</a:t>
            </a:r>
            <a:r>
              <a:rPr lang="en-US" dirty="0"/>
              <a:t> architectures</a:t>
            </a:r>
          </a:p>
          <a:p>
            <a:pPr lvl="1"/>
            <a:r>
              <a:rPr lang="en-US" dirty="0"/>
              <a:t>From </a:t>
            </a:r>
            <a:r>
              <a:rPr lang="en-US" dirty="0">
                <a:solidFill>
                  <a:srgbClr val="0070C0"/>
                </a:solidFill>
              </a:rPr>
              <a:t>custom</a:t>
            </a:r>
            <a:r>
              <a:rPr lang="en-US" dirty="0"/>
              <a:t> to </a:t>
            </a:r>
            <a:r>
              <a:rPr lang="en-US" dirty="0">
                <a:solidFill>
                  <a:srgbClr val="0070C0"/>
                </a:solidFill>
              </a:rPr>
              <a:t>standardized</a:t>
            </a:r>
            <a:r>
              <a:rPr lang="en-US" dirty="0"/>
              <a:t> data pipelines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68</a:t>
            </a:fld>
            <a:endParaRPr lang="it-IT"/>
          </a:p>
        </p:txBody>
      </p:sp>
    </p:spTree>
    <p:extLst>
      <p:ext uri="{BB962C8B-B14F-4D97-AF65-F5344CB8AC3E}">
        <p14:creationId xmlns:p14="http://schemas.microsoft.com/office/powerpoint/2010/main" val="35562279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err="1"/>
              <a:t>Is</a:t>
            </a:r>
            <a:r>
              <a:rPr lang="it-IT" dirty="0"/>
              <a:t> cloud a silver bullet?</a:t>
            </a:r>
            <a:endParaRPr lang="en-US" dirty="0"/>
          </a:p>
        </p:txBody>
      </p:sp>
      <p:pic>
        <p:nvPicPr>
          <p:cNvPr id="7" name="Segnaposto contenuto 6">
            <a:extLst>
              <a:ext uri="{FF2B5EF4-FFF2-40B4-BE49-F238E27FC236}">
                <a16:creationId xmlns:a16="http://schemas.microsoft.com/office/drawing/2014/main" id="{C48C1714-2B09-4275-BCC0-42C2922125E6}"/>
              </a:ext>
            </a:extLst>
          </p:cNvPr>
          <p:cNvPicPr>
            <a:picLocks noGrp="1" noChangeAspect="1"/>
          </p:cNvPicPr>
          <p:nvPr>
            <p:ph idx="1"/>
          </p:nvPr>
        </p:nvPicPr>
        <p:blipFill>
          <a:blip r:embed="rId2"/>
          <a:stretch>
            <a:fillRect/>
          </a:stretch>
        </p:blipFill>
        <p:spPr>
          <a:xfrm>
            <a:off x="2284987" y="1700213"/>
            <a:ext cx="7622025" cy="435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69</a:t>
            </a:fld>
            <a:endParaRPr lang="it-IT"/>
          </a:p>
        </p:txBody>
      </p:sp>
      <p:sp>
        <p:nvSpPr>
          <p:cNvPr id="8" name="Segnaposto contenuto 7">
            <a:extLst>
              <a:ext uri="{FF2B5EF4-FFF2-40B4-BE49-F238E27FC236}">
                <a16:creationId xmlns:a16="http://schemas.microsoft.com/office/drawing/2014/main" id="{80413C8C-B6B3-4D5E-ADA1-BCDD59050AB8}"/>
              </a:ext>
            </a:extLst>
          </p:cNvPr>
          <p:cNvSpPr>
            <a:spLocks noGrp="1"/>
          </p:cNvSpPr>
          <p:nvPr>
            <p:ph idx="13"/>
          </p:nvPr>
        </p:nvSpPr>
        <p:spPr/>
        <p:txBody>
          <a:bodyPr/>
          <a:lstStyle/>
          <a:p>
            <a:r>
              <a:rPr lang="en-US" dirty="0">
                <a:hlinkClick r:id="rId3"/>
              </a:rPr>
              <a:t>https://www.reuters.com/article/us-france-ovh-fire-idUSKBN2B20NU</a:t>
            </a:r>
            <a:r>
              <a:rPr lang="en-US" dirty="0"/>
              <a:t> </a:t>
            </a:r>
          </a:p>
        </p:txBody>
      </p:sp>
    </p:spTree>
    <p:extLst>
      <p:ext uri="{BB962C8B-B14F-4D97-AF65-F5344CB8AC3E}">
        <p14:creationId xmlns:p14="http://schemas.microsoft.com/office/powerpoint/2010/main" val="18054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it-IT" dirty="0"/>
              <a:t>Set up</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dirty="0"/>
              <a:t>Download a pre-configured (VMware) VM with the installed software</a:t>
            </a:r>
          </a:p>
          <a:p>
            <a:pPr marL="800100" lvl="1" indent="-342900">
              <a:buFont typeface="+mj-lt"/>
              <a:buAutoNum type="arabicPeriod"/>
            </a:pPr>
            <a:r>
              <a:rPr lang="en-US" dirty="0"/>
              <a:t>Connect to a PC-lab using Guacamole (click here </a:t>
            </a:r>
            <a:r>
              <a:rPr lang="en-US" dirty="0">
                <a:hlinkClick r:id="rId2"/>
              </a:rPr>
              <a:t>https://csi-rlab.campusfc.unibo.it/</a:t>
            </a:r>
            <a:r>
              <a:rPr lang="en-US" dirty="0"/>
              <a:t>)</a:t>
            </a:r>
          </a:p>
          <a:p>
            <a:pPr marL="1257300" lvl="2" indent="-342900">
              <a:buFont typeface="+mj-lt"/>
              <a:buAutoNum type="alphaLcParenR"/>
            </a:pPr>
            <a:r>
              <a:rPr lang="en-US" dirty="0"/>
              <a:t>Enter your credentials</a:t>
            </a:r>
          </a:p>
          <a:p>
            <a:pPr marL="1257300" lvl="2" indent="-342900">
              <a:buFont typeface="+mj-lt"/>
              <a:buAutoNum type="alphaLcParenR"/>
            </a:pPr>
            <a:r>
              <a:rPr lang="en-US" dirty="0"/>
              <a:t>Choose `LabCEZ`</a:t>
            </a:r>
          </a:p>
          <a:p>
            <a:pPr marL="1257300" lvl="2" indent="-342900">
              <a:buFont typeface="+mj-lt"/>
              <a:buAutoNum type="alphaLcParenR"/>
            </a:pPr>
            <a:r>
              <a:rPr lang="en-US" dirty="0"/>
              <a:t>Click on the proper lab</a:t>
            </a:r>
          </a:p>
          <a:p>
            <a:pPr marL="800100" lvl="1" indent="-342900">
              <a:buFont typeface="+mj-lt"/>
              <a:buAutoNum type="arabicPeriod"/>
            </a:pPr>
            <a:r>
              <a:rPr lang="en-US" dirty="0"/>
              <a:t>Once logged in, download the VM from </a:t>
            </a:r>
            <a:r>
              <a:rPr lang="en-US" dirty="0">
                <a:hlinkClick r:id="rId3"/>
              </a:rPr>
              <a:t>http://big.csr.unibo.it/downloads/ubuntu-64-bit.zip</a:t>
            </a:r>
            <a:endParaRPr lang="en-US" dirty="0"/>
          </a:p>
          <a:p>
            <a:pPr marL="800100" lvl="1" indent="-342900">
              <a:buFont typeface="+mj-lt"/>
              <a:buAutoNum type="arabicPeriod"/>
            </a:pPr>
            <a:r>
              <a:rPr lang="en-US" dirty="0"/>
              <a:t>Unzip the content and launch `VMware Workstation Pro` (from the desktop)</a:t>
            </a:r>
          </a:p>
          <a:p>
            <a:pPr marL="800100" lvl="1" indent="-342900">
              <a:buFont typeface="+mj-lt"/>
              <a:buAutoNum type="arabicPeriod"/>
            </a:pPr>
            <a:r>
              <a:rPr lang="en-US" dirty="0"/>
              <a:t>`File` &gt; `Open...` &gt; `path/to/the/unzipped/vm/*.vmx` file</a:t>
            </a:r>
          </a:p>
          <a:p>
            <a:pPr marL="800100" lvl="1" indent="-342900">
              <a:buFont typeface="+mj-lt"/>
              <a:buAutoNum type="arabicPeriod"/>
            </a:pPr>
            <a:r>
              <a:rPr lang="en-US" dirty="0"/>
              <a:t>Launch the VM (user: `bigdata`, pwd: `bigdata`)</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a:t>
            </a:fld>
            <a:endParaRPr lang="it-IT" dirty="0"/>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4961602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a:t>Is cloud a silver bullet?</a:t>
            </a:r>
          </a:p>
        </p:txBody>
      </p:sp>
      <p:sp>
        <p:nvSpPr>
          <p:cNvPr id="14" name="Segnaposto contenuto 13">
            <a:extLst>
              <a:ext uri="{FF2B5EF4-FFF2-40B4-BE49-F238E27FC236}">
                <a16:creationId xmlns:a16="http://schemas.microsoft.com/office/drawing/2014/main" id="{928310C3-CC4A-1089-B60D-DCF8363E2867}"/>
              </a:ext>
            </a:extLst>
          </p:cNvPr>
          <p:cNvSpPr>
            <a:spLocks noGrp="1"/>
          </p:cNvSpPr>
          <p:nvPr>
            <p:ph idx="1"/>
          </p:nvPr>
        </p:nvSpPr>
        <p:spPr/>
        <p:txBody>
          <a:bodyPr/>
          <a:lstStyle/>
          <a:p>
            <a:r>
              <a:rPr lang="en-US" dirty="0"/>
              <a:t>Cloud computing is the outsourcing of a company’s hardware and software architecture</a:t>
            </a:r>
          </a:p>
          <a:p>
            <a:pPr lvl="1"/>
            <a:r>
              <a:rPr lang="en-US" dirty="0"/>
              <a:t>Which are the risks and issues?</a:t>
            </a:r>
          </a:p>
        </p:txBody>
      </p:sp>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en-US" smtClean="0"/>
              <a:t>70</a:t>
            </a:fld>
            <a:endParaRPr lang="en-US"/>
          </a:p>
        </p:txBody>
      </p:sp>
      <p:sp>
        <p:nvSpPr>
          <p:cNvPr id="2" name="Content Placeholder 1">
            <a:extLst>
              <a:ext uri="{FF2B5EF4-FFF2-40B4-BE49-F238E27FC236}">
                <a16:creationId xmlns:a16="http://schemas.microsoft.com/office/drawing/2014/main" id="{C5AF42F2-6197-BC52-B52F-D8DBAD4B723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500471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it-IT" dirty="0" err="1"/>
              <a:t>Is</a:t>
            </a:r>
            <a:r>
              <a:rPr lang="it-IT" dirty="0"/>
              <a:t> cloud a silver bullet?</a:t>
            </a:r>
            <a:endParaRPr lang="en-US" dirty="0"/>
          </a:p>
        </p:txBody>
      </p:sp>
      <p:pic>
        <p:nvPicPr>
          <p:cNvPr id="8" name="Segnaposto contenuto 7">
            <a:extLst>
              <a:ext uri="{FF2B5EF4-FFF2-40B4-BE49-F238E27FC236}">
                <a16:creationId xmlns:a16="http://schemas.microsoft.com/office/drawing/2014/main" id="{204ADCF6-BF21-B9DB-F317-528E492955FE}"/>
              </a:ext>
            </a:extLst>
          </p:cNvPr>
          <p:cNvPicPr>
            <a:picLocks noGrp="1" noChangeAspect="1"/>
          </p:cNvPicPr>
          <p:nvPr>
            <p:ph sz="half" idx="1"/>
          </p:nvPr>
        </p:nvPicPr>
        <p:blipFill>
          <a:blip r:embed="rId3"/>
          <a:stretch>
            <a:fillRect/>
          </a:stretch>
        </p:blipFill>
        <p:spPr>
          <a:xfrm>
            <a:off x="838200" y="2113829"/>
            <a:ext cx="5181600" cy="3774929"/>
          </a:xfrm>
        </p:spPr>
      </p:pic>
      <p:pic>
        <p:nvPicPr>
          <p:cNvPr id="12" name="Segnaposto contenuto 11">
            <a:extLst>
              <a:ext uri="{FF2B5EF4-FFF2-40B4-BE49-F238E27FC236}">
                <a16:creationId xmlns:a16="http://schemas.microsoft.com/office/drawing/2014/main" id="{911F14C2-CCFD-EE22-7BB7-3B8764705469}"/>
              </a:ext>
            </a:extLst>
          </p:cNvPr>
          <p:cNvPicPr>
            <a:picLocks noGrp="1" noChangeAspect="1"/>
          </p:cNvPicPr>
          <p:nvPr>
            <p:ph sz="half" idx="2"/>
          </p:nvPr>
        </p:nvPicPr>
        <p:blipFill>
          <a:blip r:embed="rId4"/>
          <a:stretch>
            <a:fillRect/>
          </a:stretch>
        </p:blipFill>
        <p:spPr>
          <a:xfrm>
            <a:off x="6172200" y="3179555"/>
            <a:ext cx="5181600" cy="1643478"/>
          </a:xfrm>
        </p:spPr>
      </p:pic>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it-IT" smtClean="0"/>
              <a:t>71</a:t>
            </a:fld>
            <a:endParaRPr lang="it-IT"/>
          </a:p>
        </p:txBody>
      </p:sp>
      <p:sp>
        <p:nvSpPr>
          <p:cNvPr id="10" name="Segnaposto contenuto 9">
            <a:extLst>
              <a:ext uri="{FF2B5EF4-FFF2-40B4-BE49-F238E27FC236}">
                <a16:creationId xmlns:a16="http://schemas.microsoft.com/office/drawing/2014/main" id="{B33196FF-7822-E06D-6C0F-391D14084313}"/>
              </a:ext>
            </a:extLst>
          </p:cNvPr>
          <p:cNvSpPr>
            <a:spLocks noGrp="1"/>
          </p:cNvSpPr>
          <p:nvPr>
            <p:ph idx="13"/>
          </p:nvPr>
        </p:nvSpPr>
        <p:spPr/>
        <p:txBody>
          <a:bodyPr/>
          <a:lstStyle/>
          <a:p>
            <a:r>
              <a:rPr lang="en-US" dirty="0"/>
              <a:t>Left: </a:t>
            </a:r>
            <a:r>
              <a:rPr lang="en-US" dirty="0" err="1"/>
              <a:t>Mytton</a:t>
            </a:r>
            <a:r>
              <a:rPr lang="en-US" dirty="0"/>
              <a:t>, David. "Data </a:t>
            </a:r>
            <a:r>
              <a:rPr lang="en-US" dirty="0" err="1"/>
              <a:t>centre</a:t>
            </a:r>
            <a:r>
              <a:rPr lang="en-US" dirty="0"/>
              <a:t> water consumption." </a:t>
            </a:r>
            <a:r>
              <a:rPr lang="en-US" i="1" dirty="0" err="1"/>
              <a:t>npj</a:t>
            </a:r>
            <a:r>
              <a:rPr lang="en-US" i="1" dirty="0"/>
              <a:t> Clean Water</a:t>
            </a:r>
            <a:r>
              <a:rPr lang="en-US" dirty="0"/>
              <a:t> 4.1 (2021): 1-6.</a:t>
            </a:r>
            <a:br>
              <a:rPr lang="en-US" dirty="0"/>
            </a:br>
            <a:r>
              <a:rPr lang="en-US" dirty="0"/>
              <a:t>Right: </a:t>
            </a:r>
            <a:r>
              <a:rPr lang="en-US" dirty="0">
                <a:hlinkClick r:id="rId5"/>
              </a:rPr>
              <a:t>https://cloud.google.com/blog/topics/inside-google-cloud/announcing-round-the-clock-clean-energy-for-cloud</a:t>
            </a:r>
            <a:r>
              <a:rPr lang="en-US" dirty="0"/>
              <a:t> (accessed 2022-08-01)</a:t>
            </a:r>
          </a:p>
        </p:txBody>
      </p:sp>
    </p:spTree>
    <p:extLst>
      <p:ext uri="{BB962C8B-B14F-4D97-AF65-F5344CB8AC3E}">
        <p14:creationId xmlns:p14="http://schemas.microsoft.com/office/powerpoint/2010/main" val="1851875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dirty="0"/>
          </a:p>
        </p:txBody>
      </p:sp>
      <p:pic>
        <p:nvPicPr>
          <p:cNvPr id="7" name="Segnaposto contenuto 6">
            <a:extLst>
              <a:ext uri="{FF2B5EF4-FFF2-40B4-BE49-F238E27FC236}">
                <a16:creationId xmlns:a16="http://schemas.microsoft.com/office/drawing/2014/main" id="{33E1CEF6-CCC3-40D9-B086-FF02036D6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428" y="2527310"/>
            <a:ext cx="8457143" cy="2697143"/>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72</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https://xkcd.com/908/</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601691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dirty="0"/>
              <a:t>There are different types of cloud</a:t>
            </a:r>
          </a:p>
          <a:p>
            <a:pPr lvl="1"/>
            <a:r>
              <a:rPr lang="en-US" b="1" dirty="0"/>
              <a:t>Public</a:t>
            </a:r>
            <a:r>
              <a:rPr lang="en-US" dirty="0"/>
              <a:t>: accessible to anyone willing to pay (e.g., Microsoft, AWS, Google)</a:t>
            </a:r>
          </a:p>
          <a:p>
            <a:pPr lvl="1"/>
            <a:r>
              <a:rPr lang="en-US" b="1" dirty="0"/>
              <a:t>Private</a:t>
            </a:r>
            <a:r>
              <a:rPr lang="en-US" dirty="0"/>
              <a:t>: accessible by individuals within an institution</a:t>
            </a:r>
          </a:p>
          <a:p>
            <a:pPr lvl="2"/>
            <a:r>
              <a:rPr lang="en-US" dirty="0"/>
              <a:t>In public cloud, any resources that you are not using can be used by other</a:t>
            </a:r>
          </a:p>
          <a:p>
            <a:pPr lvl="2"/>
            <a:r>
              <a:rPr lang="en-US" dirty="0"/>
              <a:t>Users share the costs</a:t>
            </a:r>
          </a:p>
          <a:p>
            <a:pPr lvl="2"/>
            <a:r>
              <a:rPr lang="en-US" dirty="0"/>
              <a:t>Cost-sharing disappears in private clouds</a:t>
            </a:r>
          </a:p>
          <a:p>
            <a:pPr lvl="1"/>
            <a:r>
              <a:rPr lang="en-US" b="1" dirty="0"/>
              <a:t>Hybrid</a:t>
            </a:r>
            <a:r>
              <a:rPr lang="en-US" dirty="0"/>
              <a:t>: a mix of the previous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73</a:t>
            </a:fld>
            <a:endParaRPr lang="it-IT"/>
          </a:p>
        </p:txBody>
      </p:sp>
      <p:sp>
        <p:nvSpPr>
          <p:cNvPr id="13" name="Segnaposto contenuto 12">
            <a:extLst>
              <a:ext uri="{FF2B5EF4-FFF2-40B4-BE49-F238E27FC236}">
                <a16:creationId xmlns:a16="http://schemas.microsoft.com/office/drawing/2014/main" id="{053F56B6-F289-6E57-4292-CC0EB3362A40}"/>
              </a:ext>
            </a:extLst>
          </p:cNvPr>
          <p:cNvSpPr>
            <a:spLocks noGrp="1"/>
          </p:cNvSpPr>
          <p:nvPr>
            <p:ph idx="13"/>
          </p:nvPr>
        </p:nvSpPr>
        <p:spPr/>
        <p:txBody>
          <a:bodyPr/>
          <a:lstStyle/>
          <a:p>
            <a:endParaRPr lang="en-US"/>
          </a:p>
        </p:txBody>
      </p:sp>
      <p:pic>
        <p:nvPicPr>
          <p:cNvPr id="14" name="Segnaposto contenuto 13">
            <a:extLst>
              <a:ext uri="{FF2B5EF4-FFF2-40B4-BE49-F238E27FC236}">
                <a16:creationId xmlns:a16="http://schemas.microsoft.com/office/drawing/2014/main" id="{C050DD48-AD03-98DB-22E2-DAE2D4361F4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49303" y="3054767"/>
            <a:ext cx="4227394" cy="1893054"/>
          </a:xfrm>
          <a:prstGeom prst="rect">
            <a:avLst/>
          </a:prstGeom>
        </p:spPr>
      </p:pic>
    </p:spTree>
    <p:extLst>
      <p:ext uri="{BB962C8B-B14F-4D97-AF65-F5344CB8AC3E}">
        <p14:creationId xmlns:p14="http://schemas.microsoft.com/office/powerpoint/2010/main" val="9448863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dirty="0"/>
              <a:t>Cloud services are hosted in separate geographic areas</a:t>
            </a:r>
          </a:p>
          <a:p>
            <a:pPr lvl="1"/>
            <a:r>
              <a:rPr lang="en-US" dirty="0"/>
              <a:t>Locations are composed of </a:t>
            </a:r>
            <a:r>
              <a:rPr lang="en-US" b="1" dirty="0"/>
              <a:t>regions</a:t>
            </a:r>
            <a:r>
              <a:rPr lang="en-US" dirty="0"/>
              <a:t> and </a:t>
            </a:r>
            <a:r>
              <a:rPr lang="en-US" b="1" dirty="0"/>
              <a:t>availability zones</a:t>
            </a:r>
            <a:endParaRPr lang="en-US" dirty="0"/>
          </a:p>
          <a:p>
            <a:r>
              <a:rPr lang="en-US" dirty="0"/>
              <a:t>Region (e.g., us-east-1)</a:t>
            </a:r>
          </a:p>
          <a:p>
            <a:pPr lvl="1"/>
            <a:r>
              <a:rPr lang="en-US" dirty="0"/>
              <a:t>Is an independent geographical area that groups data centers</a:t>
            </a:r>
          </a:p>
          <a:p>
            <a:pPr lvl="1"/>
            <a:r>
              <a:rPr lang="en-US" dirty="0"/>
              <a:t>Has availability zones</a:t>
            </a:r>
          </a:p>
          <a:p>
            <a:r>
              <a:rPr lang="en-US" dirty="0"/>
              <a:t>Availability zones in a region</a:t>
            </a:r>
          </a:p>
          <a:p>
            <a:pPr lvl="1"/>
            <a:r>
              <a:rPr lang="en-US" dirty="0"/>
              <a:t>A data centner</a:t>
            </a:r>
          </a:p>
          <a:p>
            <a:pPr lvl="1"/>
            <a:r>
              <a:rPr lang="en-US" dirty="0"/>
              <a:t>Connected through low-latency links</a:t>
            </a:r>
          </a:p>
          <a:p>
            <a:pPr lvl="1"/>
            <a:r>
              <a:rPr lang="en-US" dirty="0"/>
              <a:t>Resources are usually replicated across zones but not regions</a:t>
            </a:r>
          </a:p>
        </p:txBody>
      </p:sp>
      <p:pic>
        <p:nvPicPr>
          <p:cNvPr id="9" name="Content Placeholder 8" descr="Shape&#10;&#10;Description automatically generated">
            <a:extLst>
              <a:ext uri="{FF2B5EF4-FFF2-40B4-BE49-F238E27FC236}">
                <a16:creationId xmlns:a16="http://schemas.microsoft.com/office/drawing/2014/main" id="{B4DC7489-C492-40A3-9C65-2F5D509A2B2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72237" y="2853531"/>
            <a:ext cx="4581525" cy="2295525"/>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en-US" smtClean="0"/>
              <a:pPr/>
              <a:t>74</a:t>
            </a:fld>
            <a:endParaRPr lang="en-US" dirty="0"/>
          </a:p>
        </p:txBody>
      </p:sp>
      <p:sp>
        <p:nvSpPr>
          <p:cNvPr id="7" name="Content Placeholder 6">
            <a:extLst>
              <a:ext uri="{FF2B5EF4-FFF2-40B4-BE49-F238E27FC236}">
                <a16:creationId xmlns:a16="http://schemas.microsoft.com/office/drawing/2014/main" id="{FCCB35DB-F3E7-4F2E-A990-E7D6824389EF}"/>
              </a:ext>
            </a:extLst>
          </p:cNvPr>
          <p:cNvSpPr>
            <a:spLocks noGrp="1"/>
          </p:cNvSpPr>
          <p:nvPr>
            <p:ph idx="13"/>
          </p:nvPr>
        </p:nvSpPr>
        <p:spPr/>
        <p:txBody>
          <a:bodyPr/>
          <a:lstStyle/>
          <a:p>
            <a:r>
              <a:rPr lang="en-US" dirty="0">
                <a:hlinkClick r:id="rId3"/>
              </a:rPr>
              <a:t>https://docs.aws.amazon.com/AWSEC2/latest/UserGuide/using-regions-availability-zones.html</a:t>
            </a:r>
            <a:r>
              <a:rPr lang="en-US" dirty="0"/>
              <a:t> </a:t>
            </a:r>
          </a:p>
        </p:txBody>
      </p:sp>
    </p:spTree>
    <p:extLst>
      <p:ext uri="{BB962C8B-B14F-4D97-AF65-F5344CB8AC3E}">
        <p14:creationId xmlns:p14="http://schemas.microsoft.com/office/powerpoint/2010/main" val="35443398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principal vendors</a:t>
            </a:r>
          </a:p>
        </p:txBody>
      </p:sp>
      <p:pic>
        <p:nvPicPr>
          <p:cNvPr id="7" name="Segnaposto contenuto 6">
            <a:extLst>
              <a:ext uri="{FF2B5EF4-FFF2-40B4-BE49-F238E27FC236}">
                <a16:creationId xmlns:a16="http://schemas.microsoft.com/office/drawing/2014/main" id="{A1CE2849-39B2-43F5-9108-788C74B0ACC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63973" y="1825625"/>
            <a:ext cx="4330053" cy="4351338"/>
          </a:xfrm>
        </p:spPr>
      </p:pic>
      <p:sp>
        <p:nvSpPr>
          <p:cNvPr id="3" name="Segnaposto contenuto 2">
            <a:extLst>
              <a:ext uri="{FF2B5EF4-FFF2-40B4-BE49-F238E27FC236}">
                <a16:creationId xmlns:a16="http://schemas.microsoft.com/office/drawing/2014/main" id="{7D2B4543-6BDF-4C21-B5EC-F668FDB86ECF}"/>
              </a:ext>
            </a:extLst>
          </p:cNvPr>
          <p:cNvSpPr>
            <a:spLocks noGrp="1"/>
          </p:cNvSpPr>
          <p:nvPr>
            <p:ph sz="half" idx="2"/>
          </p:nvPr>
        </p:nvSpPr>
        <p:spPr/>
        <p:txBody>
          <a:bodyPr/>
          <a:lstStyle/>
          <a:p>
            <a:r>
              <a:rPr lang="en-US" dirty="0"/>
              <a:t>Gartner Magic Quadrant</a:t>
            </a:r>
          </a:p>
          <a:p>
            <a:pPr lvl="1"/>
            <a:r>
              <a:rPr lang="en-US" dirty="0"/>
              <a:t>Understanding the technology providers to consider for an investment</a:t>
            </a:r>
          </a:p>
          <a:p>
            <a:pPr lvl="1"/>
            <a:r>
              <a:rPr lang="en-US" b="1" dirty="0"/>
              <a:t>Leaders</a:t>
            </a:r>
            <a:r>
              <a:rPr lang="en-US" dirty="0"/>
              <a:t> execute well and are well positioned for tomorrow</a:t>
            </a:r>
          </a:p>
          <a:p>
            <a:pPr lvl="1"/>
            <a:r>
              <a:rPr lang="en-US" b="1" dirty="0"/>
              <a:t>Visionaries</a:t>
            </a:r>
            <a:r>
              <a:rPr lang="en-US" dirty="0"/>
              <a:t> understand where the market is going but do not yet execute well</a:t>
            </a:r>
          </a:p>
          <a:p>
            <a:pPr lvl="1"/>
            <a:r>
              <a:rPr lang="en-US" b="1" dirty="0"/>
              <a:t>Niche Players</a:t>
            </a:r>
            <a:r>
              <a:rPr lang="en-US" dirty="0"/>
              <a:t> focus successfully on a small segment, or are unfocused and do not out-innovate or outperform others</a:t>
            </a:r>
          </a:p>
          <a:p>
            <a:pPr lvl="1"/>
            <a:r>
              <a:rPr lang="en-US" b="1" dirty="0"/>
              <a:t>Challengers</a:t>
            </a:r>
            <a:r>
              <a:rPr lang="en-US" dirty="0"/>
              <a:t> execute well but do not demonstrate an understanding of market direction</a:t>
            </a:r>
          </a:p>
          <a:p>
            <a:pPr lvl="1"/>
            <a:r>
              <a:rPr lang="en-US" dirty="0"/>
              <a:t>Focusing on leaders isn’t always the best</a:t>
            </a:r>
          </a:p>
          <a:p>
            <a:pPr lvl="2"/>
            <a:r>
              <a:rPr lang="en-US" dirty="0"/>
              <a:t>A niche player may support needs better than a market leader. It depends on how the provider aligns with business goals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75</a:t>
            </a:fld>
            <a:endParaRPr lang="it-IT" dirty="0"/>
          </a:p>
        </p:txBody>
      </p:sp>
      <p:sp>
        <p:nvSpPr>
          <p:cNvPr id="6" name="Segnaposto contenuto 5">
            <a:extLst>
              <a:ext uri="{FF2B5EF4-FFF2-40B4-BE49-F238E27FC236}">
                <a16:creationId xmlns:a16="http://schemas.microsoft.com/office/drawing/2014/main" id="{540970A9-CF97-479A-83DD-4D3B887130A1}"/>
              </a:ext>
            </a:extLst>
          </p:cNvPr>
          <p:cNvSpPr>
            <a:spLocks noGrp="1"/>
          </p:cNvSpPr>
          <p:nvPr>
            <p:ph idx="13"/>
          </p:nvPr>
        </p:nvSpPr>
        <p:spPr/>
        <p:txBody>
          <a:bodyPr/>
          <a:lstStyle/>
          <a:p>
            <a:r>
              <a:rPr lang="en-US" dirty="0">
                <a:hlinkClick r:id="rId3"/>
              </a:rPr>
              <a:t>https://www.gartner.com/en/research/methodologies/magic-quadrants-research</a:t>
            </a:r>
            <a:r>
              <a:rPr lang="en-US" dirty="0"/>
              <a:t> </a:t>
            </a:r>
          </a:p>
        </p:txBody>
      </p:sp>
      <p:sp>
        <p:nvSpPr>
          <p:cNvPr id="8" name="Rettangolo 7">
            <a:extLst>
              <a:ext uri="{FF2B5EF4-FFF2-40B4-BE49-F238E27FC236}">
                <a16:creationId xmlns:a16="http://schemas.microsoft.com/office/drawing/2014/main" id="{58901F6F-3DF9-4952-811D-42821ABD35C8}"/>
              </a:ext>
            </a:extLst>
          </p:cNvPr>
          <p:cNvSpPr/>
          <p:nvPr/>
        </p:nvSpPr>
        <p:spPr>
          <a:xfrm>
            <a:off x="4412974" y="2657061"/>
            <a:ext cx="8415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071087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sz="2000" dirty="0"/>
              <a:t>On a cloud architecture, you can rely on </a:t>
            </a:r>
            <a:r>
              <a:rPr lang="en-US" sz="2000" dirty="0">
                <a:solidFill>
                  <a:srgbClr val="FF5050"/>
                </a:solidFill>
              </a:rPr>
              <a:t>serverless</a:t>
            </a:r>
            <a:r>
              <a:rPr lang="en-US" sz="2000" dirty="0"/>
              <a:t> or </a:t>
            </a:r>
            <a:r>
              <a:rPr lang="en-US" sz="2000" dirty="0">
                <a:solidFill>
                  <a:srgbClr val="FF5050"/>
                </a:solidFill>
              </a:rPr>
              <a:t>managed </a:t>
            </a:r>
            <a:r>
              <a:rPr lang="en-US" sz="2000" dirty="0"/>
              <a:t>services</a:t>
            </a:r>
          </a:p>
          <a:p>
            <a:r>
              <a:rPr lang="en-US" sz="2000" dirty="0">
                <a:solidFill>
                  <a:srgbClr val="FF5050"/>
                </a:solidFill>
              </a:rPr>
              <a:t>Serverless</a:t>
            </a:r>
          </a:p>
          <a:p>
            <a:pPr lvl="1"/>
            <a:r>
              <a:rPr lang="en-US" sz="1600" dirty="0"/>
              <a:t>Standalone independent services built for a specific purpose and integrated by cloud service provider</a:t>
            </a:r>
          </a:p>
          <a:p>
            <a:pPr lvl="1"/>
            <a:r>
              <a:rPr lang="en-US" sz="1600" dirty="0"/>
              <a:t>No visibility into the machines</a:t>
            </a:r>
          </a:p>
          <a:p>
            <a:pPr lvl="2"/>
            <a:r>
              <a:rPr lang="en-US" sz="1400" dirty="0"/>
              <a:t>There are still servers in serverless, but they are abstracted away</a:t>
            </a:r>
          </a:p>
          <a:p>
            <a:pPr lvl="2"/>
            <a:r>
              <a:rPr lang="en-US" sz="1400" dirty="0"/>
              <a:t>No server management, do not have to manage any servers or scale them</a:t>
            </a:r>
          </a:p>
          <a:p>
            <a:pPr lvl="2"/>
            <a:r>
              <a:rPr lang="en-US" sz="1400" dirty="0"/>
              <a:t>E.g., when you run a query on </a:t>
            </a:r>
            <a:r>
              <a:rPr lang="en-US" sz="1400" dirty="0">
                <a:hlinkClick r:id="rId2"/>
              </a:rPr>
              <a:t>BigQuery</a:t>
            </a:r>
            <a:r>
              <a:rPr lang="en-US" sz="1400" dirty="0"/>
              <a:t> you do not know how many machines were used</a:t>
            </a:r>
          </a:p>
          <a:p>
            <a:pPr lvl="1"/>
            <a:r>
              <a:rPr lang="en-US" sz="1600" dirty="0"/>
              <a:t>Pay for what your application uses, usually per request or per usage </a:t>
            </a:r>
          </a:p>
          <a:p>
            <a:r>
              <a:rPr lang="en-US" sz="2000" dirty="0">
                <a:solidFill>
                  <a:srgbClr val="FF5050"/>
                </a:solidFill>
              </a:rPr>
              <a:t>(Fully) Managed</a:t>
            </a:r>
          </a:p>
          <a:p>
            <a:pPr lvl="1"/>
            <a:r>
              <a:rPr lang="en-US" sz="1600" dirty="0"/>
              <a:t>Visibility and control of machines</a:t>
            </a:r>
          </a:p>
          <a:p>
            <a:pPr lvl="2"/>
            <a:r>
              <a:rPr lang="en-US" sz="1400" dirty="0"/>
              <a:t>You can choose the number of machines that are being used to run your application</a:t>
            </a:r>
          </a:p>
          <a:p>
            <a:pPr lvl="1"/>
            <a:r>
              <a:rPr lang="en-US" sz="1600" dirty="0"/>
              <a:t>Do not have to set up any machines, the management and backup are taken care for you </a:t>
            </a:r>
          </a:p>
          <a:p>
            <a:pPr lvl="1"/>
            <a:r>
              <a:rPr lang="en-US" sz="1600" dirty="0"/>
              <a:t>Pay for machine runtime, however long you run the machines and resources that your application uses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76</a:t>
            </a:fld>
            <a:endParaRPr lang="it-IT" dirty="0"/>
          </a:p>
        </p:txBody>
      </p:sp>
      <p:sp>
        <p:nvSpPr>
          <p:cNvPr id="6" name="Segnaposto contenuto 5">
            <a:extLst>
              <a:ext uri="{FF2B5EF4-FFF2-40B4-BE49-F238E27FC236}">
                <a16:creationId xmlns:a16="http://schemas.microsoft.com/office/drawing/2014/main" id="{4119B3FC-47AE-FD35-C425-ABCBE7BB5DCE}"/>
              </a:ext>
            </a:extLst>
          </p:cNvPr>
          <p:cNvSpPr>
            <a:spLocks noGrp="1"/>
          </p:cNvSpPr>
          <p:nvPr>
            <p:ph idx="13"/>
          </p:nvPr>
        </p:nvSpPr>
        <p:spPr/>
        <p:txBody>
          <a:bodyPr/>
          <a:lstStyle/>
          <a:p>
            <a:r>
              <a:rPr lang="en-US" dirty="0">
                <a:hlinkClick r:id="rId3"/>
              </a:rPr>
              <a:t>https://cloud.google.com/blog/topics/developers-practitioners/serverless-vs-fully-managed-whats-difference</a:t>
            </a:r>
            <a:r>
              <a:rPr lang="en-US" dirty="0"/>
              <a:t> (accessed 2020-08-01)</a:t>
            </a:r>
          </a:p>
        </p:txBody>
      </p:sp>
    </p:spTree>
    <p:extLst>
      <p:ext uri="{BB962C8B-B14F-4D97-AF65-F5344CB8AC3E}">
        <p14:creationId xmlns:p14="http://schemas.microsoft.com/office/powerpoint/2010/main" val="23529310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4C8CE1CD-9BE9-9216-1C69-BFBB1B9C22AE}"/>
              </a:ext>
            </a:extLst>
          </p:cNvPr>
          <p:cNvSpPr>
            <a:spLocks noGrp="1"/>
          </p:cNvSpPr>
          <p:nvPr>
            <p:ph sz="half" idx="1"/>
          </p:nvPr>
        </p:nvSpPr>
        <p:spPr/>
        <p:txBody>
          <a:bodyPr/>
          <a:lstStyle/>
          <a:p>
            <a:r>
              <a:rPr lang="en-US" dirty="0"/>
              <a:t>Understanding architectures is paramount to successful systems</a:t>
            </a:r>
          </a:p>
          <a:p>
            <a:pPr lvl="1"/>
            <a:r>
              <a:rPr lang="en-US" dirty="0"/>
              <a:t>Good architectures help to scale</a:t>
            </a:r>
          </a:p>
          <a:p>
            <a:pPr lvl="1"/>
            <a:r>
              <a:rPr lang="en-US" dirty="0"/>
              <a:t>Poor architectures cause issues that necessitate a costly rewrite</a:t>
            </a:r>
          </a:p>
          <a:p>
            <a:r>
              <a:rPr lang="en-US" b="1" dirty="0"/>
              <a:t>XaaS (anything as a service)</a:t>
            </a:r>
          </a:p>
          <a:p>
            <a:pPr lvl="1"/>
            <a:r>
              <a:rPr lang="en-US" dirty="0"/>
              <a:t>A collective term that refers to the delivery of anything as a service</a:t>
            </a:r>
          </a:p>
          <a:p>
            <a:pPr lvl="1"/>
            <a:r>
              <a:rPr lang="en-US" dirty="0"/>
              <a:t>It encompasses the products, tools and technologies that vendors deliver to users</a:t>
            </a:r>
          </a:p>
        </p:txBody>
      </p:sp>
      <p:pic>
        <p:nvPicPr>
          <p:cNvPr id="92" name="Segnaposto contenuto 91" descr="Immagine che contiene testo, monitor, screenshot, schermo&#10;&#10;Descrizione generata automaticamente">
            <a:extLst>
              <a:ext uri="{FF2B5EF4-FFF2-40B4-BE49-F238E27FC236}">
                <a16:creationId xmlns:a16="http://schemas.microsoft.com/office/drawing/2014/main" id="{A71CAC8C-C42E-55CB-2FD4-F21AB3DFBDB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59519"/>
            <a:ext cx="5181600" cy="2683549"/>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77</a:t>
            </a:fld>
            <a:endParaRPr lang="it-IT" dirty="0"/>
          </a:p>
        </p:txBody>
      </p:sp>
      <p:sp>
        <p:nvSpPr>
          <p:cNvPr id="93" name="Segnaposto contenuto 92">
            <a:extLst>
              <a:ext uri="{FF2B5EF4-FFF2-40B4-BE49-F238E27FC236}">
                <a16:creationId xmlns:a16="http://schemas.microsoft.com/office/drawing/2014/main" id="{65FC6F1F-5EDE-A6ED-997D-46771D3B7DB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890325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272560" cy="4351338"/>
          </a:xfrm>
        </p:spPr>
        <p:txBody>
          <a:bodyPr/>
          <a:lstStyle/>
          <a:p>
            <a:r>
              <a:rPr lang="en-US" b="1" dirty="0"/>
              <a:t>On-premises</a:t>
            </a:r>
          </a:p>
          <a:p>
            <a:pPr lvl="1"/>
            <a:r>
              <a:rPr lang="en-US" dirty="0"/>
              <a:t>Provisioning servers is time-consuming</a:t>
            </a:r>
          </a:p>
          <a:p>
            <a:pPr lvl="2"/>
            <a:r>
              <a:rPr lang="en-US" dirty="0"/>
              <a:t>A non-trivial environment is hard to set up</a:t>
            </a:r>
          </a:p>
          <a:p>
            <a:pPr lvl="1"/>
            <a:r>
              <a:rPr lang="en-US" dirty="0"/>
              <a:t>Require dedicated operations people</a:t>
            </a:r>
          </a:p>
          <a:p>
            <a:pPr lvl="1"/>
            <a:r>
              <a:rPr lang="en-US" dirty="0"/>
              <a:t>Often a distraction from strategic tasks</a:t>
            </a:r>
          </a:p>
        </p:txBody>
      </p:sp>
      <p:sp>
        <p:nvSpPr>
          <p:cNvPr id="6" name="Content Placeholder 5">
            <a:extLst>
              <a:ext uri="{FF2B5EF4-FFF2-40B4-BE49-F238E27FC236}">
                <a16:creationId xmlns:a16="http://schemas.microsoft.com/office/drawing/2014/main" id="{558008D1-FD47-4480-B6BB-CC9041C00AF0}"/>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78</a:t>
            </a:fld>
            <a:endParaRPr lang="it-IT" dirty="0"/>
          </a:p>
        </p:txBody>
      </p:sp>
      <p:sp>
        <p:nvSpPr>
          <p:cNvPr id="7" name="Content Placeholder 6">
            <a:extLst>
              <a:ext uri="{FF2B5EF4-FFF2-40B4-BE49-F238E27FC236}">
                <a16:creationId xmlns:a16="http://schemas.microsoft.com/office/drawing/2014/main" id="{B6A023C4-1E79-4479-8457-46C2A08012BE}"/>
              </a:ext>
            </a:extLst>
          </p:cNvPr>
          <p:cNvSpPr>
            <a:spLocks noGrp="1"/>
          </p:cNvSpPr>
          <p:nvPr>
            <p:ph idx="13"/>
          </p:nvPr>
        </p:nvSpPr>
        <p:spPr/>
        <p:txBody>
          <a:bodyPr/>
          <a:lstStyle/>
          <a:p>
            <a:endParaRPr lang="en-US" dirty="0"/>
          </a:p>
        </p:txBody>
      </p:sp>
      <p:sp>
        <p:nvSpPr>
          <p:cNvPr id="8" name="Freeform: Shape 7">
            <a:extLst>
              <a:ext uri="{FF2B5EF4-FFF2-40B4-BE49-F238E27FC236}">
                <a16:creationId xmlns:a16="http://schemas.microsoft.com/office/drawing/2014/main" id="{1F7855A7-6263-4EF5-B942-FDC4DC7A5A87}"/>
              </a:ext>
            </a:extLst>
          </p:cNvPr>
          <p:cNvSpPr/>
          <p:nvPr/>
        </p:nvSpPr>
        <p:spPr>
          <a:xfrm>
            <a:off x="8191119" y="2040255"/>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A4D749EF-90D9-47CC-A72C-D76371E866E0}"/>
              </a:ext>
            </a:extLst>
          </p:cNvPr>
          <p:cNvSpPr txBox="1"/>
          <p:nvPr/>
        </p:nvSpPr>
        <p:spPr>
          <a:xfrm>
            <a:off x="8349872" y="2080260"/>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BD8D16B4-5F20-4A41-9606-F06E8B03E0E9}"/>
              </a:ext>
            </a:extLst>
          </p:cNvPr>
          <p:cNvSpPr/>
          <p:nvPr/>
        </p:nvSpPr>
        <p:spPr>
          <a:xfrm>
            <a:off x="8191119" y="25546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8FDA95CE-B75D-41E3-8954-33C30189ECA7}"/>
              </a:ext>
            </a:extLst>
          </p:cNvPr>
          <p:cNvSpPr txBox="1"/>
          <p:nvPr/>
        </p:nvSpPr>
        <p:spPr>
          <a:xfrm>
            <a:off x="8676894" y="2604135"/>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5BFE32F-8E9E-4043-AE9A-580CCFB55273}"/>
              </a:ext>
            </a:extLst>
          </p:cNvPr>
          <p:cNvSpPr/>
          <p:nvPr/>
        </p:nvSpPr>
        <p:spPr>
          <a:xfrm>
            <a:off x="8191119" y="30784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F698CB7F-B6FE-4F42-9EC1-673D1F763457}"/>
              </a:ext>
            </a:extLst>
          </p:cNvPr>
          <p:cNvSpPr txBox="1"/>
          <p:nvPr/>
        </p:nvSpPr>
        <p:spPr>
          <a:xfrm>
            <a:off x="8513445" y="3118485"/>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CF23519B-7FBF-4D63-968F-A8EB96B2BB52}"/>
              </a:ext>
            </a:extLst>
          </p:cNvPr>
          <p:cNvSpPr/>
          <p:nvPr/>
        </p:nvSpPr>
        <p:spPr>
          <a:xfrm>
            <a:off x="8191119" y="41167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EA0E78A7-E175-44D4-A2A9-A7760EE66806}"/>
              </a:ext>
            </a:extLst>
          </p:cNvPr>
          <p:cNvSpPr txBox="1"/>
          <p:nvPr/>
        </p:nvSpPr>
        <p:spPr>
          <a:xfrm>
            <a:off x="8299065" y="4156710"/>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0D2E4B8B-518A-42C6-94F9-CB9A9559D671}"/>
              </a:ext>
            </a:extLst>
          </p:cNvPr>
          <p:cNvSpPr/>
          <p:nvPr/>
        </p:nvSpPr>
        <p:spPr>
          <a:xfrm>
            <a:off x="8191119" y="463105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73E1D5D2-C344-42E2-B684-386AF360168A}"/>
              </a:ext>
            </a:extLst>
          </p:cNvPr>
          <p:cNvSpPr txBox="1"/>
          <p:nvPr/>
        </p:nvSpPr>
        <p:spPr>
          <a:xfrm>
            <a:off x="8545134" y="4680585"/>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2014F79E-3AC8-4803-8D3D-F30515EFCDAD}"/>
              </a:ext>
            </a:extLst>
          </p:cNvPr>
          <p:cNvSpPr/>
          <p:nvPr/>
        </p:nvSpPr>
        <p:spPr>
          <a:xfrm>
            <a:off x="8191119" y="51549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1575DFED-19D4-4825-86D1-06F2A9DD4D45}"/>
              </a:ext>
            </a:extLst>
          </p:cNvPr>
          <p:cNvSpPr txBox="1"/>
          <p:nvPr/>
        </p:nvSpPr>
        <p:spPr>
          <a:xfrm>
            <a:off x="8537952" y="5204460"/>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2382EBBA-E932-467A-AC32-16F3E6C7F4EA}"/>
              </a:ext>
            </a:extLst>
          </p:cNvPr>
          <p:cNvSpPr/>
          <p:nvPr/>
        </p:nvSpPr>
        <p:spPr>
          <a:xfrm>
            <a:off x="8191119" y="56692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A3A04C6D-C8D5-4A2F-943A-8C4D87CF4920}"/>
              </a:ext>
            </a:extLst>
          </p:cNvPr>
          <p:cNvSpPr txBox="1"/>
          <p:nvPr/>
        </p:nvSpPr>
        <p:spPr>
          <a:xfrm>
            <a:off x="8377647" y="5718810"/>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243B000F-E84E-4191-BEAC-87DB570993FB}"/>
              </a:ext>
            </a:extLst>
          </p:cNvPr>
          <p:cNvSpPr/>
          <p:nvPr/>
        </p:nvSpPr>
        <p:spPr>
          <a:xfrm>
            <a:off x="8181594" y="35928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DD536E1D-309C-43AB-920F-48F346778BCA}"/>
              </a:ext>
            </a:extLst>
          </p:cNvPr>
          <p:cNvSpPr txBox="1"/>
          <p:nvPr/>
        </p:nvSpPr>
        <p:spPr>
          <a:xfrm>
            <a:off x="8749931" y="3642360"/>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Freeform: Shape 23">
            <a:extLst>
              <a:ext uri="{FF2B5EF4-FFF2-40B4-BE49-F238E27FC236}">
                <a16:creationId xmlns:a16="http://schemas.microsoft.com/office/drawing/2014/main" id="{72960AA4-4696-49A4-BEAA-D02C2314A073}"/>
              </a:ext>
            </a:extLst>
          </p:cNvPr>
          <p:cNvSpPr/>
          <p:nvPr/>
        </p:nvSpPr>
        <p:spPr>
          <a:xfrm rot="10800000" flipV="1">
            <a:off x="7881559" y="5969317"/>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dirty="0"/>
          </a:p>
        </p:txBody>
      </p:sp>
      <p:sp>
        <p:nvSpPr>
          <p:cNvPr id="25" name="TextBox 24">
            <a:extLst>
              <a:ext uri="{FF2B5EF4-FFF2-40B4-BE49-F238E27FC236}">
                <a16:creationId xmlns:a16="http://schemas.microsoft.com/office/drawing/2014/main" id="{16596E78-1EFD-4A64-9C9D-CFED5591A63B}"/>
              </a:ext>
            </a:extLst>
          </p:cNvPr>
          <p:cNvSpPr txBox="1"/>
          <p:nvPr/>
        </p:nvSpPr>
        <p:spPr>
          <a:xfrm rot="16200000">
            <a:off x="7571124" y="4337685"/>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6" name="TextBox 25">
            <a:extLst>
              <a:ext uri="{FF2B5EF4-FFF2-40B4-BE49-F238E27FC236}">
                <a16:creationId xmlns:a16="http://schemas.microsoft.com/office/drawing/2014/main" id="{DB0D8B4B-570F-4A5A-90C6-B976C392B2BA}"/>
              </a:ext>
            </a:extLst>
          </p:cNvPr>
          <p:cNvSpPr txBox="1"/>
          <p:nvPr/>
        </p:nvSpPr>
        <p:spPr>
          <a:xfrm rot="16200000">
            <a:off x="7404436" y="3847147"/>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7" name="TextBox 26">
            <a:extLst>
              <a:ext uri="{FF2B5EF4-FFF2-40B4-BE49-F238E27FC236}">
                <a16:creationId xmlns:a16="http://schemas.microsoft.com/office/drawing/2014/main" id="{8D738238-B0CA-4234-B258-7D67954A2B32}"/>
              </a:ext>
            </a:extLst>
          </p:cNvPr>
          <p:cNvSpPr txBox="1"/>
          <p:nvPr/>
        </p:nvSpPr>
        <p:spPr>
          <a:xfrm>
            <a:off x="8388153" y="1784985"/>
            <a:ext cx="116395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On premises</a:t>
            </a:r>
          </a:p>
        </p:txBody>
      </p:sp>
      <p:sp>
        <p:nvSpPr>
          <p:cNvPr id="28" name="Left Bracket 27">
            <a:extLst>
              <a:ext uri="{FF2B5EF4-FFF2-40B4-BE49-F238E27FC236}">
                <a16:creationId xmlns:a16="http://schemas.microsoft.com/office/drawing/2014/main" id="{A106511D-4135-4D40-9067-708894FB4CC8}"/>
              </a:ext>
            </a:extLst>
          </p:cNvPr>
          <p:cNvSpPr/>
          <p:nvPr/>
        </p:nvSpPr>
        <p:spPr>
          <a:xfrm>
            <a:off x="7972833" y="2131695"/>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6666185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758718" cy="4351338"/>
          </a:xfrm>
        </p:spPr>
        <p:txBody>
          <a:bodyPr/>
          <a:lstStyle/>
          <a:p>
            <a:r>
              <a:rPr lang="en-US" b="1" dirty="0"/>
              <a:t>Infrastructure as a service (IaaS)</a:t>
            </a:r>
          </a:p>
          <a:p>
            <a:pPr lvl="1"/>
            <a:r>
              <a:rPr lang="en-US" dirty="0"/>
              <a:t>A computing infrastructure provisioned and managed over the internet (e.g., AWS EC2)</a:t>
            </a:r>
          </a:p>
          <a:p>
            <a:pPr lvl="1"/>
            <a:r>
              <a:rPr lang="en-US" dirty="0"/>
              <a:t>Avoid expense/complexity of buying/managing physical servers/data-centers</a:t>
            </a:r>
          </a:p>
          <a:p>
            <a:pPr lvl="1"/>
            <a:r>
              <a:rPr lang="en-US" dirty="0"/>
              <a:t>IaaS overcomes issues on-premises</a:t>
            </a:r>
          </a:p>
          <a:p>
            <a:pPr lvl="1"/>
            <a:r>
              <a:rPr lang="en-US" dirty="0"/>
              <a:t>Possibly requires to manage many environments</a:t>
            </a:r>
          </a:p>
        </p:txBody>
      </p:sp>
      <p:sp>
        <p:nvSpPr>
          <p:cNvPr id="6" name="Content Placeholder 5">
            <a:extLst>
              <a:ext uri="{FF2B5EF4-FFF2-40B4-BE49-F238E27FC236}">
                <a16:creationId xmlns:a16="http://schemas.microsoft.com/office/drawing/2014/main" id="{FEF788DB-4228-47A2-9EE1-001E82CA913A}"/>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79</a:t>
            </a:fld>
            <a:endParaRPr lang="it-IT" dirty="0"/>
          </a:p>
        </p:txBody>
      </p:sp>
      <p:sp>
        <p:nvSpPr>
          <p:cNvPr id="7" name="Content Placeholder 6">
            <a:extLst>
              <a:ext uri="{FF2B5EF4-FFF2-40B4-BE49-F238E27FC236}">
                <a16:creationId xmlns:a16="http://schemas.microsoft.com/office/drawing/2014/main" id="{E8745A15-CC36-42E8-99DD-2A921837F4E7}"/>
              </a:ext>
            </a:extLst>
          </p:cNvPr>
          <p:cNvSpPr>
            <a:spLocks noGrp="1"/>
          </p:cNvSpPr>
          <p:nvPr>
            <p:ph idx="13"/>
          </p:nvPr>
        </p:nvSpPr>
        <p:spPr/>
        <p:txBody>
          <a:bodyPr/>
          <a:lstStyle/>
          <a:p>
            <a:endParaRPr lang="en-US" dirty="0"/>
          </a:p>
        </p:txBody>
      </p:sp>
      <p:sp>
        <p:nvSpPr>
          <p:cNvPr id="8" name="Freeform: Shape 7">
            <a:extLst>
              <a:ext uri="{FF2B5EF4-FFF2-40B4-BE49-F238E27FC236}">
                <a16:creationId xmlns:a16="http://schemas.microsoft.com/office/drawing/2014/main" id="{D0F73B77-DAD1-4D81-B90E-24A29D7134C9}"/>
              </a:ext>
            </a:extLst>
          </p:cNvPr>
          <p:cNvSpPr/>
          <p:nvPr/>
        </p:nvSpPr>
        <p:spPr>
          <a:xfrm>
            <a:off x="8188552" y="2043534"/>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0726C7F4-9FCD-41E5-8D87-1EC036676E38}"/>
              </a:ext>
            </a:extLst>
          </p:cNvPr>
          <p:cNvSpPr txBox="1"/>
          <p:nvPr/>
        </p:nvSpPr>
        <p:spPr>
          <a:xfrm>
            <a:off x="8349381" y="2083539"/>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8562398-1997-4A44-82BF-100C50D70CF7}"/>
              </a:ext>
            </a:extLst>
          </p:cNvPr>
          <p:cNvSpPr/>
          <p:nvPr/>
        </p:nvSpPr>
        <p:spPr>
          <a:xfrm>
            <a:off x="8188552" y="25578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421ACE26-EA8B-4ACB-B456-D21B3A036509}"/>
              </a:ext>
            </a:extLst>
          </p:cNvPr>
          <p:cNvSpPr txBox="1"/>
          <p:nvPr/>
        </p:nvSpPr>
        <p:spPr>
          <a:xfrm>
            <a:off x="8676403" y="2607414"/>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AEF74E76-9CEB-4F3B-9666-3D717261B382}"/>
              </a:ext>
            </a:extLst>
          </p:cNvPr>
          <p:cNvSpPr/>
          <p:nvPr/>
        </p:nvSpPr>
        <p:spPr>
          <a:xfrm>
            <a:off x="8188552" y="30817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42F5C40-B79B-4366-AA1D-6183C8B8659E}"/>
              </a:ext>
            </a:extLst>
          </p:cNvPr>
          <p:cNvSpPr txBox="1"/>
          <p:nvPr/>
        </p:nvSpPr>
        <p:spPr>
          <a:xfrm>
            <a:off x="8512954" y="3121764"/>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000B0499-2C48-4795-B7C0-38A93C8C38CE}"/>
              </a:ext>
            </a:extLst>
          </p:cNvPr>
          <p:cNvSpPr/>
          <p:nvPr/>
        </p:nvSpPr>
        <p:spPr>
          <a:xfrm>
            <a:off x="8188552" y="41199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0A4E26DB-EC9D-4EA1-922D-E756396C367B}"/>
              </a:ext>
            </a:extLst>
          </p:cNvPr>
          <p:cNvSpPr txBox="1"/>
          <p:nvPr/>
        </p:nvSpPr>
        <p:spPr>
          <a:xfrm>
            <a:off x="8298575" y="4159989"/>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421AA665-A730-4967-8D54-C3FF048C9A6A}"/>
              </a:ext>
            </a:extLst>
          </p:cNvPr>
          <p:cNvSpPr/>
          <p:nvPr/>
        </p:nvSpPr>
        <p:spPr>
          <a:xfrm>
            <a:off x="8188552" y="463433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8504EE93-8893-48CE-A312-D81083DE4410}"/>
              </a:ext>
            </a:extLst>
          </p:cNvPr>
          <p:cNvSpPr txBox="1"/>
          <p:nvPr/>
        </p:nvSpPr>
        <p:spPr>
          <a:xfrm>
            <a:off x="8544644" y="4683864"/>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83EBD364-27E1-42A7-842D-DBBA3E95DC47}"/>
              </a:ext>
            </a:extLst>
          </p:cNvPr>
          <p:cNvSpPr/>
          <p:nvPr/>
        </p:nvSpPr>
        <p:spPr>
          <a:xfrm>
            <a:off x="8188552" y="51582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EBB7F39D-4538-46A7-9BDC-1D9E3BCABEAD}"/>
              </a:ext>
            </a:extLst>
          </p:cNvPr>
          <p:cNvSpPr txBox="1"/>
          <p:nvPr/>
        </p:nvSpPr>
        <p:spPr>
          <a:xfrm>
            <a:off x="8537462" y="5207739"/>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098CA22A-D758-4DFF-A2D9-994929C57FFE}"/>
              </a:ext>
            </a:extLst>
          </p:cNvPr>
          <p:cNvSpPr/>
          <p:nvPr/>
        </p:nvSpPr>
        <p:spPr>
          <a:xfrm>
            <a:off x="8188552" y="56725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C3D82E6F-9C2E-4149-8FE5-1D5D1C681E5F}"/>
              </a:ext>
            </a:extLst>
          </p:cNvPr>
          <p:cNvSpPr txBox="1"/>
          <p:nvPr/>
        </p:nvSpPr>
        <p:spPr>
          <a:xfrm>
            <a:off x="8377156" y="5722089"/>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B2D21DB7-A08F-4447-B2A7-59764CDE89BB}"/>
              </a:ext>
            </a:extLst>
          </p:cNvPr>
          <p:cNvSpPr/>
          <p:nvPr/>
        </p:nvSpPr>
        <p:spPr>
          <a:xfrm>
            <a:off x="8179027" y="35961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4D84FACB-1D61-4DC2-9D75-06936939031B}"/>
              </a:ext>
            </a:extLst>
          </p:cNvPr>
          <p:cNvSpPr txBox="1"/>
          <p:nvPr/>
        </p:nvSpPr>
        <p:spPr>
          <a:xfrm>
            <a:off x="8749441" y="3645639"/>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AB41C9E3-0AE4-422D-B831-90507D404F1B}"/>
              </a:ext>
            </a:extLst>
          </p:cNvPr>
          <p:cNvSpPr txBox="1"/>
          <p:nvPr/>
        </p:nvSpPr>
        <p:spPr>
          <a:xfrm rot="16200000">
            <a:off x="7629472" y="327416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07BA2A6B-FFE8-4F18-8923-B235C82FB33C}"/>
              </a:ext>
            </a:extLst>
          </p:cNvPr>
          <p:cNvSpPr txBox="1"/>
          <p:nvPr/>
        </p:nvSpPr>
        <p:spPr>
          <a:xfrm rot="16200000">
            <a:off x="7462785" y="2774101"/>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80EEC25D-BF74-4456-80F5-687FF5A17909}"/>
              </a:ext>
            </a:extLst>
          </p:cNvPr>
          <p:cNvSpPr txBox="1"/>
          <p:nvPr/>
        </p:nvSpPr>
        <p:spPr>
          <a:xfrm>
            <a:off x="8727114" y="1788264"/>
            <a:ext cx="535304"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IaaS</a:t>
            </a:r>
          </a:p>
        </p:txBody>
      </p:sp>
      <p:sp>
        <p:nvSpPr>
          <p:cNvPr id="27" name="Left Bracket 26">
            <a:extLst>
              <a:ext uri="{FF2B5EF4-FFF2-40B4-BE49-F238E27FC236}">
                <a16:creationId xmlns:a16="http://schemas.microsoft.com/office/drawing/2014/main" id="{42DE1D4D-93AF-4E42-8655-733B7F7BFC68}"/>
              </a:ext>
            </a:extLst>
          </p:cNvPr>
          <p:cNvSpPr/>
          <p:nvPr/>
        </p:nvSpPr>
        <p:spPr>
          <a:xfrm>
            <a:off x="7987672" y="2134974"/>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454872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dirty="0"/>
              <a:t>You have acquainted/practiced with </a:t>
            </a:r>
            <a:r>
              <a:rPr lang="en-US" b="1" dirty="0"/>
              <a:t>on-premises</a:t>
            </a:r>
            <a:r>
              <a:rPr lang="en-US" dirty="0"/>
              <a:t> solutions</a:t>
            </a:r>
          </a:p>
          <a:p>
            <a:pPr lvl="1"/>
            <a:r>
              <a:rPr lang="en-US" dirty="0"/>
              <a:t>You were given a working hardware cluster</a:t>
            </a:r>
          </a:p>
          <a:p>
            <a:pPr lvl="1"/>
            <a:r>
              <a:rPr lang="en-US" dirty="0"/>
              <a:t>... to deploy software applications on Hadoop-based stack</a:t>
            </a:r>
          </a:p>
          <a:p>
            <a:endParaRPr lang="en-US" dirty="0"/>
          </a:p>
          <a:p>
            <a:r>
              <a:rPr lang="en-US" dirty="0"/>
              <a:t>In the perspective of digital transformation</a:t>
            </a:r>
            <a:r>
              <a:rPr lang="en-US" baseline="30000" dirty="0"/>
              <a:t>1</a:t>
            </a:r>
            <a:r>
              <a:rPr lang="en-US" dirty="0"/>
              <a:t>, let us guess</a:t>
            </a:r>
          </a:p>
          <a:p>
            <a:pPr lvl="1"/>
            <a:r>
              <a:rPr lang="en-US" dirty="0"/>
              <a:t>How would you start from scratch?</a:t>
            </a:r>
          </a:p>
          <a:p>
            <a:pPr lvl="1"/>
            <a:r>
              <a:rPr lang="en-US" dirty="0"/>
              <a:t>How much time would it take?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8</a:t>
            </a:fld>
            <a:endParaRPr lang="it-IT" dirty="0"/>
          </a:p>
        </p:txBody>
      </p:sp>
      <p:sp>
        <p:nvSpPr>
          <p:cNvPr id="2" name="Segnaposto contenuto 1">
            <a:extLst>
              <a:ext uri="{FF2B5EF4-FFF2-40B4-BE49-F238E27FC236}">
                <a16:creationId xmlns:a16="http://schemas.microsoft.com/office/drawing/2014/main" id="{42C0C885-AD81-162B-8B1B-37C2C5397083}"/>
              </a:ext>
            </a:extLst>
          </p:cNvPr>
          <p:cNvSpPr>
            <a:spLocks noGrp="1"/>
          </p:cNvSpPr>
          <p:nvPr>
            <p:ph idx="13"/>
          </p:nvPr>
        </p:nvSpPr>
        <p:spPr/>
        <p:txBody>
          <a:bodyPr/>
          <a:lstStyle/>
          <a:p>
            <a:r>
              <a:rPr lang="en-US" baseline="30000" dirty="0"/>
              <a:t>1 </a:t>
            </a:r>
            <a:r>
              <a:rPr lang="en-US" dirty="0"/>
              <a:t>The process of using digital technologies to create new — or modify existing — business processes, culture, and customer experiences to meet changing business and market requirements</a:t>
            </a:r>
          </a:p>
        </p:txBody>
      </p:sp>
    </p:spTree>
    <p:extLst>
      <p:ext uri="{BB962C8B-B14F-4D97-AF65-F5344CB8AC3E}">
        <p14:creationId xmlns:p14="http://schemas.microsoft.com/office/powerpoint/2010/main" val="1104800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675070" cy="4351338"/>
          </a:xfrm>
        </p:spPr>
        <p:txBody>
          <a:bodyPr/>
          <a:lstStyle/>
          <a:p>
            <a:r>
              <a:rPr lang="en-US" b="1" dirty="0"/>
              <a:t>Platform as a Service (PaaS)</a:t>
            </a:r>
          </a:p>
          <a:p>
            <a:pPr lvl="1"/>
            <a:r>
              <a:rPr lang="en-US" dirty="0"/>
              <a:t>A development and deployment environment in the cloud (e.g., AWS Elastic Beanstalk)</a:t>
            </a:r>
          </a:p>
          <a:p>
            <a:pPr lvl="1"/>
            <a:r>
              <a:rPr lang="en-US" dirty="0"/>
              <a:t>Support complete application life-cycle: building, testing, deploying, etc.</a:t>
            </a:r>
          </a:p>
          <a:p>
            <a:pPr lvl="1"/>
            <a:r>
              <a:rPr lang="en-US" dirty="0"/>
              <a:t>Avoid expense/complexity of managing licenses and application infrastructure</a:t>
            </a:r>
          </a:p>
        </p:txBody>
      </p:sp>
      <p:sp>
        <p:nvSpPr>
          <p:cNvPr id="6" name="Content Placeholder 5">
            <a:extLst>
              <a:ext uri="{FF2B5EF4-FFF2-40B4-BE49-F238E27FC236}">
                <a16:creationId xmlns:a16="http://schemas.microsoft.com/office/drawing/2014/main" id="{5F568DEF-241F-4F1F-A1DE-C6F4342D75F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80</a:t>
            </a:fld>
            <a:endParaRPr lang="it-IT" dirty="0"/>
          </a:p>
        </p:txBody>
      </p:sp>
      <p:sp>
        <p:nvSpPr>
          <p:cNvPr id="7" name="Content Placeholder 6">
            <a:extLst>
              <a:ext uri="{FF2B5EF4-FFF2-40B4-BE49-F238E27FC236}">
                <a16:creationId xmlns:a16="http://schemas.microsoft.com/office/drawing/2014/main" id="{4D365890-7FE4-4580-A93B-E146157B4A01}"/>
              </a:ext>
            </a:extLst>
          </p:cNvPr>
          <p:cNvSpPr>
            <a:spLocks noGrp="1"/>
          </p:cNvSpPr>
          <p:nvPr>
            <p:ph idx="13"/>
          </p:nvPr>
        </p:nvSpPr>
        <p:spPr/>
        <p:txBody>
          <a:bodyPr/>
          <a:lstStyle/>
          <a:p>
            <a:endParaRPr lang="en-US" dirty="0"/>
          </a:p>
        </p:txBody>
      </p:sp>
      <p:grpSp>
        <p:nvGrpSpPr>
          <p:cNvPr id="49" name="Gruppo 48">
            <a:extLst>
              <a:ext uri="{FF2B5EF4-FFF2-40B4-BE49-F238E27FC236}">
                <a16:creationId xmlns:a16="http://schemas.microsoft.com/office/drawing/2014/main" id="{2AA091E0-D055-4B55-A168-3ED50FC79439}"/>
              </a:ext>
            </a:extLst>
          </p:cNvPr>
          <p:cNvGrpSpPr/>
          <p:nvPr/>
        </p:nvGrpSpPr>
        <p:grpSpPr>
          <a:xfrm>
            <a:off x="7718415" y="1788264"/>
            <a:ext cx="2051905" cy="4284345"/>
            <a:chOff x="7867572" y="1729899"/>
            <a:chExt cx="2051905" cy="4284345"/>
          </a:xfrm>
        </p:grpSpPr>
        <p:sp>
          <p:nvSpPr>
            <p:cNvPr id="8" name="Freeform: Shape 7">
              <a:extLst>
                <a:ext uri="{FF2B5EF4-FFF2-40B4-BE49-F238E27FC236}">
                  <a16:creationId xmlns:a16="http://schemas.microsoft.com/office/drawing/2014/main" id="{A88EC2A7-0B4E-49D0-B73A-F671767C4E3A}"/>
                </a:ext>
              </a:extLst>
            </p:cNvPr>
            <p:cNvSpPr/>
            <p:nvPr/>
          </p:nvSpPr>
          <p:spPr>
            <a:xfrm>
              <a:off x="833832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541DFA38-C7DC-4A56-929B-4396EA6AD513}"/>
                </a:ext>
              </a:extLst>
            </p:cNvPr>
            <p:cNvSpPr txBox="1"/>
            <p:nvPr/>
          </p:nvSpPr>
          <p:spPr>
            <a:xfrm>
              <a:off x="8501233"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E871CD2-8160-4B6D-892D-9BAA38F7584B}"/>
                </a:ext>
              </a:extLst>
            </p:cNvPr>
            <p:cNvSpPr/>
            <p:nvPr/>
          </p:nvSpPr>
          <p:spPr>
            <a:xfrm>
              <a:off x="833832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8DC29F1D-A9E4-479A-987D-D87034B3E642}"/>
                </a:ext>
              </a:extLst>
            </p:cNvPr>
            <p:cNvSpPr txBox="1"/>
            <p:nvPr/>
          </p:nvSpPr>
          <p:spPr>
            <a:xfrm>
              <a:off x="8828254"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9FE9E67-64DD-4B8D-B470-C424187371FC}"/>
                </a:ext>
              </a:extLst>
            </p:cNvPr>
            <p:cNvSpPr/>
            <p:nvPr/>
          </p:nvSpPr>
          <p:spPr>
            <a:xfrm>
              <a:off x="833832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6A9AC70-B46D-44FC-9536-AFBB7ACDF579}"/>
                </a:ext>
              </a:extLst>
            </p:cNvPr>
            <p:cNvSpPr txBox="1"/>
            <p:nvPr/>
          </p:nvSpPr>
          <p:spPr>
            <a:xfrm>
              <a:off x="8664805"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FCB9C001-B07E-426D-954D-6BE562E12348}"/>
                </a:ext>
              </a:extLst>
            </p:cNvPr>
            <p:cNvSpPr/>
            <p:nvPr/>
          </p:nvSpPr>
          <p:spPr>
            <a:xfrm>
              <a:off x="833832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ACF98F1B-3A0D-47D0-A416-89C3B21256B0}"/>
                </a:ext>
              </a:extLst>
            </p:cNvPr>
            <p:cNvSpPr txBox="1"/>
            <p:nvPr/>
          </p:nvSpPr>
          <p:spPr>
            <a:xfrm>
              <a:off x="8450436"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12513888-DC2E-4869-A795-608FB79DD9F1}"/>
                </a:ext>
              </a:extLst>
            </p:cNvPr>
            <p:cNvSpPr/>
            <p:nvPr/>
          </p:nvSpPr>
          <p:spPr>
            <a:xfrm>
              <a:off x="833832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63BC44C8-CBEF-4904-AC27-219C7DE44B01}"/>
                </a:ext>
              </a:extLst>
            </p:cNvPr>
            <p:cNvSpPr txBox="1"/>
            <p:nvPr/>
          </p:nvSpPr>
          <p:spPr>
            <a:xfrm>
              <a:off x="869649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B000611E-DB97-4E02-AD41-2E0AE920FA8D}"/>
                </a:ext>
              </a:extLst>
            </p:cNvPr>
            <p:cNvSpPr/>
            <p:nvPr/>
          </p:nvSpPr>
          <p:spPr>
            <a:xfrm>
              <a:off x="833832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0B31B48B-C602-47A9-8D0E-C179619ABE07}"/>
                </a:ext>
              </a:extLst>
            </p:cNvPr>
            <p:cNvSpPr txBox="1"/>
            <p:nvPr/>
          </p:nvSpPr>
          <p:spPr>
            <a:xfrm>
              <a:off x="8689323"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F7E22886-6007-4041-B220-382F7FE9365A}"/>
                </a:ext>
              </a:extLst>
            </p:cNvPr>
            <p:cNvSpPr/>
            <p:nvPr/>
          </p:nvSpPr>
          <p:spPr>
            <a:xfrm>
              <a:off x="833832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0F9E9388-A562-44AF-88CC-4DCB1440B6F4}"/>
                </a:ext>
              </a:extLst>
            </p:cNvPr>
            <p:cNvSpPr txBox="1"/>
            <p:nvPr/>
          </p:nvSpPr>
          <p:spPr>
            <a:xfrm>
              <a:off x="8529017"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074E09CE-5985-48CF-9F49-6735698803C7}"/>
                </a:ext>
              </a:extLst>
            </p:cNvPr>
            <p:cNvSpPr/>
            <p:nvPr/>
          </p:nvSpPr>
          <p:spPr>
            <a:xfrm>
              <a:off x="8338327"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3B2D6F2C-4688-4E7B-99A4-DF1A8EF536FA}"/>
                </a:ext>
              </a:extLst>
            </p:cNvPr>
            <p:cNvSpPr txBox="1"/>
            <p:nvPr/>
          </p:nvSpPr>
          <p:spPr>
            <a:xfrm>
              <a:off x="890129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7254C3-C78A-4C5C-AEFC-6EA84C9DCF65}"/>
                </a:ext>
              </a:extLst>
            </p:cNvPr>
            <p:cNvSpPr txBox="1"/>
            <p:nvPr/>
          </p:nvSpPr>
          <p:spPr>
            <a:xfrm rot="16200000">
              <a:off x="7764702" y="265382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5D200E7B-4F28-415A-9AD5-C1CBC237DFBE}"/>
                </a:ext>
              </a:extLst>
            </p:cNvPr>
            <p:cNvSpPr txBox="1"/>
            <p:nvPr/>
          </p:nvSpPr>
          <p:spPr>
            <a:xfrm rot="16200000">
              <a:off x="7598015"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C1A20A0B-4BDD-4BE0-BE1F-F06043E67731}"/>
                </a:ext>
              </a:extLst>
            </p:cNvPr>
            <p:cNvSpPr txBox="1"/>
            <p:nvPr/>
          </p:nvSpPr>
          <p:spPr>
            <a:xfrm>
              <a:off x="8891891" y="1729899"/>
              <a:ext cx="565604" cy="276999"/>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PaaS</a:t>
              </a:r>
            </a:p>
          </p:txBody>
        </p:sp>
        <p:sp>
          <p:nvSpPr>
            <p:cNvPr id="27" name="Left Bracket 26">
              <a:extLst>
                <a:ext uri="{FF2B5EF4-FFF2-40B4-BE49-F238E27FC236}">
                  <a16:creationId xmlns:a16="http://schemas.microsoft.com/office/drawing/2014/main" id="{1CAADB9C-D671-4841-897B-E33C31B47F63}"/>
                </a:ext>
              </a:extLst>
            </p:cNvPr>
            <p:cNvSpPr/>
            <p:nvPr/>
          </p:nvSpPr>
          <p:spPr>
            <a:xfrm>
              <a:off x="8163692"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7130036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b="1" dirty="0"/>
              <a:t>PaaS</a:t>
            </a:r>
            <a:r>
              <a:rPr lang="en-US" dirty="0"/>
              <a:t> and </a:t>
            </a:r>
            <a:r>
              <a:rPr lang="en-US" b="1" dirty="0"/>
              <a:t>containers</a:t>
            </a:r>
            <a:r>
              <a:rPr lang="en-US" dirty="0"/>
              <a:t> are potential solutions to inconsistent infrastructures</a:t>
            </a:r>
          </a:p>
          <a:p>
            <a:pPr lvl="1"/>
            <a:endParaRPr lang="en-US" dirty="0"/>
          </a:p>
          <a:p>
            <a:r>
              <a:rPr lang="en-US" dirty="0"/>
              <a:t>PaaS provides a platform for users to run their software</a:t>
            </a:r>
          </a:p>
          <a:p>
            <a:pPr lvl="1"/>
            <a:r>
              <a:rPr lang="en-US" dirty="0"/>
              <a:t>Developers write software targeting features/capabilities of the platform</a:t>
            </a:r>
          </a:p>
          <a:p>
            <a:r>
              <a:rPr lang="en-US" dirty="0"/>
              <a:t>Containerization isolates an application with its own environment</a:t>
            </a:r>
          </a:p>
          <a:p>
            <a:pPr lvl="1"/>
            <a:r>
              <a:rPr lang="en-US" dirty="0"/>
              <a:t>Lightweight alternative to full virtualization</a:t>
            </a:r>
          </a:p>
          <a:p>
            <a:pPr lvl="1"/>
            <a:r>
              <a:rPr lang="en-US" dirty="0"/>
              <a:t>Containers are isolated but need to be deployed to (public/private) server</a:t>
            </a:r>
          </a:p>
          <a:p>
            <a:pPr lvl="1"/>
            <a:r>
              <a:rPr lang="en-US" dirty="0"/>
              <a:t>Excellent solution when dependencies are in play</a:t>
            </a:r>
          </a:p>
          <a:p>
            <a:pPr lvl="1"/>
            <a:r>
              <a:rPr lang="en-US" dirty="0"/>
              <a:t>Housekeeping challenges and complexities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81</a:t>
            </a:fld>
            <a:endParaRPr lang="it-IT" dirty="0"/>
          </a:p>
        </p:txBody>
      </p:sp>
    </p:spTree>
    <p:extLst>
      <p:ext uri="{BB962C8B-B14F-4D97-AF65-F5344CB8AC3E}">
        <p14:creationId xmlns:p14="http://schemas.microsoft.com/office/powerpoint/2010/main" val="34842532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olo 21">
            <a:extLst>
              <a:ext uri="{FF2B5EF4-FFF2-40B4-BE49-F238E27FC236}">
                <a16:creationId xmlns:a16="http://schemas.microsoft.com/office/drawing/2014/main" id="{AA376579-D01D-4286-8CE8-6DCDC4AA8031}"/>
              </a:ext>
            </a:extLst>
          </p:cNvPr>
          <p:cNvSpPr>
            <a:spLocks noGrp="1"/>
          </p:cNvSpPr>
          <p:nvPr>
            <p:ph type="title"/>
          </p:nvPr>
        </p:nvSpPr>
        <p:spPr/>
        <p:txBody>
          <a:bodyPr>
            <a:normAutofit/>
          </a:bodyPr>
          <a:lstStyle/>
          <a:p>
            <a:r>
              <a:rPr lang="en-US" dirty="0"/>
              <a:t>Cloud computing: deployment models</a:t>
            </a:r>
          </a:p>
        </p:txBody>
      </p:sp>
      <p:sp>
        <p:nvSpPr>
          <p:cNvPr id="7" name="Segnaposto contenuto 6">
            <a:extLst>
              <a:ext uri="{FF2B5EF4-FFF2-40B4-BE49-F238E27FC236}">
                <a16:creationId xmlns:a16="http://schemas.microsoft.com/office/drawing/2014/main" id="{8752A04A-2A81-4384-A5E8-3FA0E7C68892}"/>
              </a:ext>
            </a:extLst>
          </p:cNvPr>
          <p:cNvSpPr>
            <a:spLocks noGrp="1"/>
          </p:cNvSpPr>
          <p:nvPr>
            <p:ph sz="half" idx="1"/>
          </p:nvPr>
        </p:nvSpPr>
        <p:spPr>
          <a:xfrm>
            <a:off x="838200" y="1825625"/>
            <a:ext cx="6535366" cy="4351338"/>
          </a:xfrm>
        </p:spPr>
        <p:txBody>
          <a:bodyPr/>
          <a:lstStyle/>
          <a:p>
            <a:r>
              <a:rPr lang="en-US" dirty="0">
                <a:solidFill>
                  <a:srgbClr val="FF5050"/>
                </a:solidFill>
              </a:rPr>
              <a:t>Containers</a:t>
            </a:r>
            <a:r>
              <a:rPr lang="en-US" dirty="0"/>
              <a:t> and </a:t>
            </a:r>
            <a:r>
              <a:rPr lang="en-US" dirty="0">
                <a:solidFill>
                  <a:srgbClr val="FF5050"/>
                </a:solidFill>
              </a:rPr>
              <a:t>virtual machines </a:t>
            </a:r>
            <a:r>
              <a:rPr lang="en-US" dirty="0"/>
              <a:t>are packaged computing environments </a:t>
            </a:r>
          </a:p>
          <a:p>
            <a:endParaRPr lang="en-US" dirty="0"/>
          </a:p>
          <a:p>
            <a:r>
              <a:rPr lang="en-US" dirty="0">
                <a:solidFill>
                  <a:srgbClr val="FF5050"/>
                </a:solidFill>
              </a:rPr>
              <a:t>Containers</a:t>
            </a:r>
            <a:r>
              <a:rPr lang="en-US" dirty="0"/>
              <a:t> </a:t>
            </a:r>
          </a:p>
          <a:p>
            <a:pPr lvl="1"/>
            <a:r>
              <a:rPr lang="en-US" dirty="0"/>
              <a:t>On top of physical server and its host OS</a:t>
            </a:r>
          </a:p>
          <a:p>
            <a:pPr lvl="1"/>
            <a:r>
              <a:rPr lang="en-US" dirty="0"/>
              <a:t>Share the host OS kernel</a:t>
            </a:r>
          </a:p>
          <a:p>
            <a:pPr lvl="1"/>
            <a:r>
              <a:rPr lang="en-US" dirty="0"/>
              <a:t>Shared components are read-only</a:t>
            </a:r>
          </a:p>
          <a:p>
            <a:pPr lvl="1"/>
            <a:r>
              <a:rPr lang="en-US" dirty="0"/>
              <a:t>“Light”, take seconds to start</a:t>
            </a:r>
          </a:p>
          <a:p>
            <a:r>
              <a:rPr lang="en-US" dirty="0">
                <a:solidFill>
                  <a:srgbClr val="FF5050"/>
                </a:solidFill>
              </a:rPr>
              <a:t>Virtual machines</a:t>
            </a:r>
          </a:p>
          <a:p>
            <a:pPr lvl="1"/>
            <a:r>
              <a:rPr lang="en-US" dirty="0"/>
              <a:t>Emulate a hardware/software system</a:t>
            </a:r>
          </a:p>
          <a:p>
            <a:pPr lvl="1"/>
            <a:r>
              <a:rPr lang="en-US" dirty="0"/>
              <a:t>On top of a hypervisor (VM monitor)</a:t>
            </a:r>
          </a:p>
        </p:txBody>
      </p:sp>
      <p:pic>
        <p:nvPicPr>
          <p:cNvPr id="10" name="Segnaposto contenuto 9">
            <a:extLst>
              <a:ext uri="{FF2B5EF4-FFF2-40B4-BE49-F238E27FC236}">
                <a16:creationId xmlns:a16="http://schemas.microsoft.com/office/drawing/2014/main" id="{1B45875B-A9D5-4A91-8FDA-97D688599D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89701"/>
            <a:ext cx="5181600" cy="2623185"/>
          </a:xfrm>
        </p:spPr>
      </p:pic>
      <p:sp>
        <p:nvSpPr>
          <p:cNvPr id="4" name="Segnaposto piè di pagina 3">
            <a:extLst>
              <a:ext uri="{FF2B5EF4-FFF2-40B4-BE49-F238E27FC236}">
                <a16:creationId xmlns:a16="http://schemas.microsoft.com/office/drawing/2014/main" id="{E59FADBA-6D96-47C7-83C5-C72683DFAF37}"/>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13976023-4B37-47B0-BE8F-6D672D78182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82</a:t>
            </a:fld>
            <a:endParaRPr lang="it-IT" dirty="0"/>
          </a:p>
        </p:txBody>
      </p:sp>
    </p:spTree>
    <p:extLst>
      <p:ext uri="{BB962C8B-B14F-4D97-AF65-F5344CB8AC3E}">
        <p14:creationId xmlns:p14="http://schemas.microsoft.com/office/powerpoint/2010/main" val="39521870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b="1" dirty="0"/>
              <a:t>Function as a Service (FaaS)</a:t>
            </a:r>
          </a:p>
          <a:p>
            <a:pPr lvl="1"/>
            <a:r>
              <a:rPr lang="en-US" dirty="0"/>
              <a:t>A coding environment, cloud provider provisions platform to run the code (e.g., AWS Lambda)</a:t>
            </a:r>
          </a:p>
          <a:p>
            <a:pPr lvl="1"/>
            <a:r>
              <a:rPr lang="en-US" dirty="0"/>
              <a:t>Infrastructure provisioning and management are invisible to the developer</a:t>
            </a:r>
          </a:p>
        </p:txBody>
      </p:sp>
      <p:sp>
        <p:nvSpPr>
          <p:cNvPr id="6" name="Content Placeholder 5">
            <a:extLst>
              <a:ext uri="{FF2B5EF4-FFF2-40B4-BE49-F238E27FC236}">
                <a16:creationId xmlns:a16="http://schemas.microsoft.com/office/drawing/2014/main" id="{AE7C90D6-0F19-46B0-9C70-4648D67BE1CB}"/>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83</a:t>
            </a:fld>
            <a:endParaRPr lang="it-IT" dirty="0"/>
          </a:p>
        </p:txBody>
      </p:sp>
      <p:sp>
        <p:nvSpPr>
          <p:cNvPr id="7" name="Content Placeholder 6">
            <a:extLst>
              <a:ext uri="{FF2B5EF4-FFF2-40B4-BE49-F238E27FC236}">
                <a16:creationId xmlns:a16="http://schemas.microsoft.com/office/drawing/2014/main" id="{1CFE4572-A7A6-4B2F-B1EE-161AC070D5D1}"/>
              </a:ext>
            </a:extLst>
          </p:cNvPr>
          <p:cNvSpPr>
            <a:spLocks noGrp="1"/>
          </p:cNvSpPr>
          <p:nvPr>
            <p:ph idx="13"/>
          </p:nvPr>
        </p:nvSpPr>
        <p:spPr/>
        <p:txBody>
          <a:bodyPr/>
          <a:lstStyle/>
          <a:p>
            <a:endParaRPr lang="en-US" dirty="0"/>
          </a:p>
        </p:txBody>
      </p:sp>
      <p:grpSp>
        <p:nvGrpSpPr>
          <p:cNvPr id="28" name="Gruppo 27">
            <a:extLst>
              <a:ext uri="{FF2B5EF4-FFF2-40B4-BE49-F238E27FC236}">
                <a16:creationId xmlns:a16="http://schemas.microsoft.com/office/drawing/2014/main" id="{8BC1A2C7-3912-4C02-9667-3C05012EED9C}"/>
              </a:ext>
            </a:extLst>
          </p:cNvPr>
          <p:cNvGrpSpPr/>
          <p:nvPr/>
        </p:nvGrpSpPr>
        <p:grpSpPr>
          <a:xfrm>
            <a:off x="7719625" y="1729899"/>
            <a:ext cx="2068126" cy="4284345"/>
            <a:chOff x="7625739" y="1729899"/>
            <a:chExt cx="2068126" cy="4284345"/>
          </a:xfrm>
        </p:grpSpPr>
        <p:sp>
          <p:nvSpPr>
            <p:cNvPr id="8" name="Freeform: Shape 7">
              <a:extLst>
                <a:ext uri="{FF2B5EF4-FFF2-40B4-BE49-F238E27FC236}">
                  <a16:creationId xmlns:a16="http://schemas.microsoft.com/office/drawing/2014/main" id="{FC4C4521-803E-4D0F-9328-8E5DF07F020B}"/>
                </a:ext>
              </a:extLst>
            </p:cNvPr>
            <p:cNvSpPr/>
            <p:nvPr/>
          </p:nvSpPr>
          <p:spPr>
            <a:xfrm>
              <a:off x="8112715"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A88EB144-3BE4-4CDA-9780-C08561C3BF32}"/>
                </a:ext>
              </a:extLst>
            </p:cNvPr>
            <p:cNvSpPr txBox="1"/>
            <p:nvPr/>
          </p:nvSpPr>
          <p:spPr>
            <a:xfrm>
              <a:off x="8277183"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47CB028D-0E2E-447B-B9BB-EF01F1457421}"/>
                </a:ext>
              </a:extLst>
            </p:cNvPr>
            <p:cNvSpPr/>
            <p:nvPr/>
          </p:nvSpPr>
          <p:spPr>
            <a:xfrm>
              <a:off x="8112715"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18F7CCD9-0C17-4F7B-909F-06A8BBD80353}"/>
                </a:ext>
              </a:extLst>
            </p:cNvPr>
            <p:cNvSpPr txBox="1"/>
            <p:nvPr/>
          </p:nvSpPr>
          <p:spPr>
            <a:xfrm>
              <a:off x="8604205"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81E37BC5-FB0B-4A08-A74B-DF0E646A11FA}"/>
                </a:ext>
              </a:extLst>
            </p:cNvPr>
            <p:cNvSpPr/>
            <p:nvPr/>
          </p:nvSpPr>
          <p:spPr>
            <a:xfrm>
              <a:off x="8112715"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90F4FD4-CC46-455C-88E6-5D72924A2A25}"/>
                </a:ext>
              </a:extLst>
            </p:cNvPr>
            <p:cNvSpPr txBox="1"/>
            <p:nvPr/>
          </p:nvSpPr>
          <p:spPr>
            <a:xfrm>
              <a:off x="8440756"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4369FED8-057E-42EE-BC31-B0E11612F275}"/>
                </a:ext>
              </a:extLst>
            </p:cNvPr>
            <p:cNvSpPr/>
            <p:nvPr/>
          </p:nvSpPr>
          <p:spPr>
            <a:xfrm>
              <a:off x="8112715"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5878365A-EBC2-4595-A3EB-3AFA6EC10793}"/>
                </a:ext>
              </a:extLst>
            </p:cNvPr>
            <p:cNvSpPr txBox="1"/>
            <p:nvPr/>
          </p:nvSpPr>
          <p:spPr>
            <a:xfrm>
              <a:off x="8226376"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33A964F5-EAAA-40E0-84CE-6F0362CB950E}"/>
                </a:ext>
              </a:extLst>
            </p:cNvPr>
            <p:cNvSpPr/>
            <p:nvPr/>
          </p:nvSpPr>
          <p:spPr>
            <a:xfrm>
              <a:off x="8112715"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D2259A62-92EE-468C-A6A6-BA39A32D9ADD}"/>
                </a:ext>
              </a:extLst>
            </p:cNvPr>
            <p:cNvSpPr txBox="1"/>
            <p:nvPr/>
          </p:nvSpPr>
          <p:spPr>
            <a:xfrm>
              <a:off x="847244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D9D1C70A-EC17-4D2C-8F85-BD01408635A7}"/>
                </a:ext>
              </a:extLst>
            </p:cNvPr>
            <p:cNvSpPr/>
            <p:nvPr/>
          </p:nvSpPr>
          <p:spPr>
            <a:xfrm>
              <a:off x="8112715"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A507118E-5E06-4596-8D29-CD210426EDE0}"/>
                </a:ext>
              </a:extLst>
            </p:cNvPr>
            <p:cNvSpPr txBox="1"/>
            <p:nvPr/>
          </p:nvSpPr>
          <p:spPr>
            <a:xfrm>
              <a:off x="8465263"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4A9E7AF2-8BF6-48E1-9AA6-A2AE461861E5}"/>
                </a:ext>
              </a:extLst>
            </p:cNvPr>
            <p:cNvSpPr/>
            <p:nvPr/>
          </p:nvSpPr>
          <p:spPr>
            <a:xfrm>
              <a:off x="8112715"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C97F5902-CE49-41D6-825B-6E9397B67DD9}"/>
                </a:ext>
              </a:extLst>
            </p:cNvPr>
            <p:cNvSpPr txBox="1"/>
            <p:nvPr/>
          </p:nvSpPr>
          <p:spPr>
            <a:xfrm>
              <a:off x="8304958"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E34C601A-13A1-4981-8921-6356F7AD9ECF}"/>
                </a:ext>
              </a:extLst>
            </p:cNvPr>
            <p:cNvSpPr/>
            <p:nvPr/>
          </p:nvSpPr>
          <p:spPr>
            <a:xfrm>
              <a:off x="8112715"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D10105D8-9E03-4506-BF94-BF5B683294C4}"/>
                </a:ext>
              </a:extLst>
            </p:cNvPr>
            <p:cNvSpPr txBox="1"/>
            <p:nvPr/>
          </p:nvSpPr>
          <p:spPr>
            <a:xfrm>
              <a:off x="867724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EF4964-25B1-4832-8BAD-423726A4DEC3}"/>
                </a:ext>
              </a:extLst>
            </p:cNvPr>
            <p:cNvSpPr txBox="1"/>
            <p:nvPr/>
          </p:nvSpPr>
          <p:spPr>
            <a:xfrm rot="16200000">
              <a:off x="7522869" y="265382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20B41EBE-D3D0-487A-8A47-15EE6ACDBEA0}"/>
                </a:ext>
              </a:extLst>
            </p:cNvPr>
            <p:cNvSpPr txBox="1"/>
            <p:nvPr/>
          </p:nvSpPr>
          <p:spPr>
            <a:xfrm rot="16200000">
              <a:off x="7356182"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935A7D77-F9E2-46D4-B73A-951014BFFA23}"/>
                </a:ext>
              </a:extLst>
            </p:cNvPr>
            <p:cNvSpPr txBox="1"/>
            <p:nvPr/>
          </p:nvSpPr>
          <p:spPr>
            <a:xfrm>
              <a:off x="8598271" y="1729899"/>
              <a:ext cx="5448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FaaS</a:t>
              </a:r>
            </a:p>
          </p:txBody>
        </p:sp>
        <p:sp>
          <p:nvSpPr>
            <p:cNvPr id="27" name="Left Bracket 26">
              <a:extLst>
                <a:ext uri="{FF2B5EF4-FFF2-40B4-BE49-F238E27FC236}">
                  <a16:creationId xmlns:a16="http://schemas.microsoft.com/office/drawing/2014/main" id="{334975A6-BC84-4F4D-BBC2-C650C09C9B50}"/>
                </a:ext>
              </a:extLst>
            </p:cNvPr>
            <p:cNvSpPr/>
            <p:nvPr/>
          </p:nvSpPr>
          <p:spPr>
            <a:xfrm>
              <a:off x="7932224"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6974830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a:t>Principles of FaaS architectures</a:t>
            </a:r>
          </a:p>
          <a:p>
            <a:pPr lvl="1"/>
            <a:r>
              <a:rPr lang="en-US" dirty="0"/>
              <a:t>FaaS is based on a serverless approach, use a compute service to execute code on demand</a:t>
            </a:r>
          </a:p>
          <a:p>
            <a:pPr lvl="1"/>
            <a:r>
              <a:rPr lang="en-US" dirty="0"/>
              <a:t>Every function could be considered as a standalone service</a:t>
            </a:r>
          </a:p>
          <a:p>
            <a:pPr lvl="1"/>
            <a:r>
              <a:rPr lang="en-US" dirty="0"/>
              <a:t>Write single-purpose stateless functions</a:t>
            </a:r>
          </a:p>
          <a:p>
            <a:r>
              <a:rPr lang="en-US" dirty="0"/>
              <a:t>Functions react to events</a:t>
            </a:r>
          </a:p>
          <a:p>
            <a:pPr lvl="1"/>
            <a:r>
              <a:rPr lang="en-US" dirty="0"/>
              <a:t>Design push-based, event-driven pipelines</a:t>
            </a:r>
          </a:p>
          <a:p>
            <a:pPr lvl="1"/>
            <a:r>
              <a:rPr lang="en-US" dirty="0"/>
              <a:t>Create thicker, more powerful front ends</a:t>
            </a:r>
          </a:p>
          <a:p>
            <a:pPr lvl="1"/>
            <a:r>
              <a:rPr lang="en-US" dirty="0"/>
              <a:t>Embrace third-party services (e.g., security)</a:t>
            </a:r>
          </a:p>
          <a:p>
            <a:r>
              <a:rPr lang="en-US" dirty="0"/>
              <a:t>FaaS is not a silver bullet</a:t>
            </a:r>
          </a:p>
          <a:p>
            <a:pPr lvl="1"/>
            <a:r>
              <a:rPr lang="en-US" dirty="0"/>
              <a:t>Not appropriate for latency-sensitive applications</a:t>
            </a:r>
          </a:p>
          <a:p>
            <a:pPr lvl="1"/>
            <a:r>
              <a:rPr lang="en-US" dirty="0"/>
              <a:t>Strict specific service-level agreements</a:t>
            </a:r>
          </a:p>
          <a:p>
            <a:pPr lvl="1"/>
            <a:r>
              <a:rPr lang="en-US" dirty="0"/>
              <a:t>Migration costs</a:t>
            </a:r>
          </a:p>
          <a:p>
            <a:pPr lvl="1"/>
            <a:r>
              <a:rPr lang="en-US" dirty="0"/>
              <a:t>Vendor lock-in can be an issue</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84</a:t>
            </a:fld>
            <a:endParaRPr lang="it-IT" dirty="0"/>
          </a:p>
        </p:txBody>
      </p:sp>
    </p:spTree>
    <p:extLst>
      <p:ext uri="{BB962C8B-B14F-4D97-AF65-F5344CB8AC3E}">
        <p14:creationId xmlns:p14="http://schemas.microsoft.com/office/powerpoint/2010/main" val="16971147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pPr indent="-285750"/>
            <a:r>
              <a:rPr lang="en-US" b="1" dirty="0"/>
              <a:t>Software as a service (SaaS)</a:t>
            </a:r>
          </a:p>
          <a:p>
            <a:pPr lvl="1"/>
            <a:r>
              <a:rPr lang="en-US" dirty="0"/>
              <a:t>An application environment</a:t>
            </a:r>
          </a:p>
          <a:p>
            <a:pPr lvl="1"/>
            <a:r>
              <a:rPr lang="en-US" dirty="0"/>
              <a:t>Access cloud-based apps over the Internet (e.g., email, Microsoft Office 365)</a:t>
            </a:r>
          </a:p>
        </p:txBody>
      </p:sp>
      <p:sp>
        <p:nvSpPr>
          <p:cNvPr id="6" name="Content Placeholder 5">
            <a:extLst>
              <a:ext uri="{FF2B5EF4-FFF2-40B4-BE49-F238E27FC236}">
                <a16:creationId xmlns:a16="http://schemas.microsoft.com/office/drawing/2014/main" id="{64935BFF-F494-4D3C-AFE6-4EBCD75C1BE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85</a:t>
            </a:fld>
            <a:endParaRPr lang="it-IT" dirty="0"/>
          </a:p>
        </p:txBody>
      </p:sp>
      <p:sp>
        <p:nvSpPr>
          <p:cNvPr id="7" name="Content Placeholder 6">
            <a:extLst>
              <a:ext uri="{FF2B5EF4-FFF2-40B4-BE49-F238E27FC236}">
                <a16:creationId xmlns:a16="http://schemas.microsoft.com/office/drawing/2014/main" id="{95A4E9AA-A517-4FA1-9437-08FF635B6B60}"/>
              </a:ext>
            </a:extLst>
          </p:cNvPr>
          <p:cNvSpPr>
            <a:spLocks noGrp="1"/>
          </p:cNvSpPr>
          <p:nvPr>
            <p:ph idx="13"/>
          </p:nvPr>
        </p:nvSpPr>
        <p:spPr/>
        <p:txBody>
          <a:bodyPr/>
          <a:lstStyle/>
          <a:p>
            <a:endParaRPr lang="en-US" dirty="0"/>
          </a:p>
        </p:txBody>
      </p:sp>
      <p:grpSp>
        <p:nvGrpSpPr>
          <p:cNvPr id="25" name="Gruppo 24">
            <a:extLst>
              <a:ext uri="{FF2B5EF4-FFF2-40B4-BE49-F238E27FC236}">
                <a16:creationId xmlns:a16="http://schemas.microsoft.com/office/drawing/2014/main" id="{EF8169EF-6FB7-4C1F-B99C-730E0512F9D1}"/>
              </a:ext>
            </a:extLst>
          </p:cNvPr>
          <p:cNvGrpSpPr/>
          <p:nvPr/>
        </p:nvGrpSpPr>
        <p:grpSpPr>
          <a:xfrm>
            <a:off x="8206601" y="1729899"/>
            <a:ext cx="1581150" cy="4284345"/>
            <a:chOff x="8206601" y="1729899"/>
            <a:chExt cx="1581150" cy="4284345"/>
          </a:xfrm>
        </p:grpSpPr>
        <p:sp>
          <p:nvSpPr>
            <p:cNvPr id="8" name="Freeform: Shape 7">
              <a:extLst>
                <a:ext uri="{FF2B5EF4-FFF2-40B4-BE49-F238E27FC236}">
                  <a16:creationId xmlns:a16="http://schemas.microsoft.com/office/drawing/2014/main" id="{694B1123-6CF8-412A-A1C7-B38C2B617D33}"/>
                </a:ext>
              </a:extLst>
            </p:cNvPr>
            <p:cNvSpPr/>
            <p:nvPr/>
          </p:nvSpPr>
          <p:spPr>
            <a:xfrm>
              <a:off x="8206601"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F3FC2565-9380-40BF-8FAE-1C76CFF64CFA}"/>
                </a:ext>
              </a:extLst>
            </p:cNvPr>
            <p:cNvSpPr txBox="1"/>
            <p:nvPr/>
          </p:nvSpPr>
          <p:spPr>
            <a:xfrm>
              <a:off x="8373002"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25B2589D-631D-40B1-A46F-CBB7BE645532}"/>
                </a:ext>
              </a:extLst>
            </p:cNvPr>
            <p:cNvSpPr/>
            <p:nvPr/>
          </p:nvSpPr>
          <p:spPr>
            <a:xfrm>
              <a:off x="8206601"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FD59C071-05F1-492F-87A0-F6C03184C8A1}"/>
                </a:ext>
              </a:extLst>
            </p:cNvPr>
            <p:cNvSpPr txBox="1"/>
            <p:nvPr/>
          </p:nvSpPr>
          <p:spPr>
            <a:xfrm>
              <a:off x="8699996"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12DF6F11-1750-40EA-9710-8545040E5FF6}"/>
                </a:ext>
              </a:extLst>
            </p:cNvPr>
            <p:cNvSpPr/>
            <p:nvPr/>
          </p:nvSpPr>
          <p:spPr>
            <a:xfrm>
              <a:off x="8206601"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8FBEEAE-B4D2-479D-AF0B-08D2F0EB5A04}"/>
                </a:ext>
              </a:extLst>
            </p:cNvPr>
            <p:cNvSpPr txBox="1"/>
            <p:nvPr/>
          </p:nvSpPr>
          <p:spPr>
            <a:xfrm>
              <a:off x="8536547"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3EF970BD-26C6-40D9-BF16-D18379A6065F}"/>
                </a:ext>
              </a:extLst>
            </p:cNvPr>
            <p:cNvSpPr/>
            <p:nvPr/>
          </p:nvSpPr>
          <p:spPr>
            <a:xfrm>
              <a:off x="8206601"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B3528D3B-66C1-471C-ACC1-F82CF0F900AB}"/>
                </a:ext>
              </a:extLst>
            </p:cNvPr>
            <p:cNvSpPr txBox="1"/>
            <p:nvPr/>
          </p:nvSpPr>
          <p:spPr>
            <a:xfrm>
              <a:off x="8322139"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DB69ABA3-0453-4E41-A553-3E6572AF9EB1}"/>
                </a:ext>
              </a:extLst>
            </p:cNvPr>
            <p:cNvSpPr/>
            <p:nvPr/>
          </p:nvSpPr>
          <p:spPr>
            <a:xfrm>
              <a:off x="8206601"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24CD699-FF9E-483D-BDCA-29C2EE5EDF9A}"/>
                </a:ext>
              </a:extLst>
            </p:cNvPr>
            <p:cNvSpPr txBox="1"/>
            <p:nvPr/>
          </p:nvSpPr>
          <p:spPr>
            <a:xfrm>
              <a:off x="856826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C00C13BB-32B6-4797-A577-03DAB24A9616}"/>
                </a:ext>
              </a:extLst>
            </p:cNvPr>
            <p:cNvSpPr/>
            <p:nvPr/>
          </p:nvSpPr>
          <p:spPr>
            <a:xfrm>
              <a:off x="8206601"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437123DD-6F49-404E-9621-6804A1D70DF6}"/>
                </a:ext>
              </a:extLst>
            </p:cNvPr>
            <p:cNvSpPr txBox="1"/>
            <p:nvPr/>
          </p:nvSpPr>
          <p:spPr>
            <a:xfrm>
              <a:off x="8561026"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3472A689-36A3-4011-AFE1-FC3A74C54330}"/>
                </a:ext>
              </a:extLst>
            </p:cNvPr>
            <p:cNvSpPr/>
            <p:nvPr/>
          </p:nvSpPr>
          <p:spPr>
            <a:xfrm>
              <a:off x="8206601"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0CFB2712-14AC-44A1-BF61-F08C809BB3C4}"/>
                </a:ext>
              </a:extLst>
            </p:cNvPr>
            <p:cNvSpPr txBox="1"/>
            <p:nvPr/>
          </p:nvSpPr>
          <p:spPr>
            <a:xfrm>
              <a:off x="8400720"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9700A776-9896-4A42-A31A-3CE7F81436E2}"/>
                </a:ext>
              </a:extLst>
            </p:cNvPr>
            <p:cNvSpPr/>
            <p:nvPr/>
          </p:nvSpPr>
          <p:spPr>
            <a:xfrm>
              <a:off x="8206601"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14EE5AD0-C15B-4DCF-8063-2EF52842763A}"/>
                </a:ext>
              </a:extLst>
            </p:cNvPr>
            <p:cNvSpPr txBox="1"/>
            <p:nvPr/>
          </p:nvSpPr>
          <p:spPr>
            <a:xfrm>
              <a:off x="877305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CBECE0AD-DEAC-44BB-B2EE-5747BE0E2880}"/>
                </a:ext>
              </a:extLst>
            </p:cNvPr>
            <p:cNvSpPr txBox="1"/>
            <p:nvPr/>
          </p:nvSpPr>
          <p:spPr>
            <a:xfrm>
              <a:off x="8709635" y="1729899"/>
              <a:ext cx="56388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SaaS</a:t>
              </a:r>
            </a:p>
          </p:txBody>
        </p:sp>
      </p:grpSp>
    </p:spTree>
    <p:extLst>
      <p:ext uri="{BB962C8B-B14F-4D97-AF65-F5344CB8AC3E}">
        <p14:creationId xmlns:p14="http://schemas.microsoft.com/office/powerpoint/2010/main" val="40366973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7392-0942-4F6C-9A04-662B5EDFA66F}"/>
              </a:ext>
            </a:extLst>
          </p:cNvPr>
          <p:cNvSpPr>
            <a:spLocks noGrp="1"/>
          </p:cNvSpPr>
          <p:nvPr>
            <p:ph type="title"/>
          </p:nvPr>
        </p:nvSpPr>
        <p:spPr/>
        <p:txBody>
          <a:bodyPr/>
          <a:lstStyle/>
          <a:p>
            <a:endParaRPr lang="en-US" dirty="0"/>
          </a:p>
        </p:txBody>
      </p:sp>
      <p:pic>
        <p:nvPicPr>
          <p:cNvPr id="8" name="Content Placeholder 7" descr="Diagram&#10;&#10;Description automatically generated">
            <a:extLst>
              <a:ext uri="{FF2B5EF4-FFF2-40B4-BE49-F238E27FC236}">
                <a16:creationId xmlns:a16="http://schemas.microsoft.com/office/drawing/2014/main" id="{0A9CBFD9-2941-4456-9F1C-2356F3A302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984" y="1977469"/>
            <a:ext cx="9346031" cy="3796825"/>
          </a:xfrm>
        </p:spPr>
      </p:pic>
      <p:sp>
        <p:nvSpPr>
          <p:cNvPr id="4" name="Footer Placeholder 3">
            <a:extLst>
              <a:ext uri="{FF2B5EF4-FFF2-40B4-BE49-F238E27FC236}">
                <a16:creationId xmlns:a16="http://schemas.microsoft.com/office/drawing/2014/main" id="{77ED7E84-77F9-4317-A8AD-5D35DE2438F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3FA09336-1BD6-406F-8D7C-A70FD7E4D5AC}"/>
              </a:ext>
            </a:extLst>
          </p:cNvPr>
          <p:cNvSpPr>
            <a:spLocks noGrp="1"/>
          </p:cNvSpPr>
          <p:nvPr>
            <p:ph type="sldNum" sz="quarter" idx="12"/>
          </p:nvPr>
        </p:nvSpPr>
        <p:spPr/>
        <p:txBody>
          <a:bodyPr/>
          <a:lstStyle/>
          <a:p>
            <a:fld id="{5DD6F1BA-2510-46FC-9346-AB1F3CA1593B}" type="slidenum">
              <a:rPr lang="it-IT" smtClean="0"/>
              <a:t>86</a:t>
            </a:fld>
            <a:endParaRPr lang="it-IT" dirty="0"/>
          </a:p>
        </p:txBody>
      </p:sp>
      <p:sp>
        <p:nvSpPr>
          <p:cNvPr id="6" name="Content Placeholder 5">
            <a:extLst>
              <a:ext uri="{FF2B5EF4-FFF2-40B4-BE49-F238E27FC236}">
                <a16:creationId xmlns:a16="http://schemas.microsoft.com/office/drawing/2014/main" id="{AF2C235B-E9B7-4F1C-A970-1F3A518AC36A}"/>
              </a:ext>
            </a:extLst>
          </p:cNvPr>
          <p:cNvSpPr>
            <a:spLocks noGrp="1"/>
          </p:cNvSpPr>
          <p:nvPr>
            <p:ph idx="13"/>
          </p:nvPr>
        </p:nvSpPr>
        <p:spPr/>
        <p:txBody>
          <a:bodyPr/>
          <a:lstStyle/>
          <a:p>
            <a:endParaRPr lang="en-US" dirty="0"/>
          </a:p>
        </p:txBody>
      </p:sp>
      <p:sp>
        <p:nvSpPr>
          <p:cNvPr id="9" name="CasellaDiTesto 8">
            <a:extLst>
              <a:ext uri="{FF2B5EF4-FFF2-40B4-BE49-F238E27FC236}">
                <a16:creationId xmlns:a16="http://schemas.microsoft.com/office/drawing/2014/main" id="{84131DFE-2B61-4A26-8878-1ED78DF02F2A}"/>
              </a:ext>
            </a:extLst>
          </p:cNvPr>
          <p:cNvSpPr txBox="1"/>
          <p:nvPr/>
        </p:nvSpPr>
        <p:spPr>
          <a:xfrm>
            <a:off x="1867428" y="576563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https://xkcd.com/1084/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193991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California housing prices</a:t>
            </a:r>
            <a:endParaRPr lang="en-US" b="0" i="0" dirty="0">
              <a:effectLst/>
            </a:endParaRPr>
          </a:p>
        </p:txBody>
      </p:sp>
    </p:spTree>
    <p:extLst>
      <p:ext uri="{BB962C8B-B14F-4D97-AF65-F5344CB8AC3E}">
        <p14:creationId xmlns:p14="http://schemas.microsoft.com/office/powerpoint/2010/main" val="272191435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dirty="0"/>
              <a:t>Integrated</a:t>
            </a:r>
            <a:r>
              <a:rPr lang="it-IT" dirty="0"/>
              <a:t> </a:t>
            </a:r>
            <a:r>
              <a:rPr lang="it-IT" dirty="0" err="1"/>
              <a:t>analytics</a:t>
            </a:r>
            <a:r>
              <a:rPr lang="it-IT" dirty="0"/>
              <a:t> lab</a:t>
            </a:r>
            <a:endParaRPr lang="en-US" dirty="0"/>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p:txBody>
          <a:bodyPr/>
          <a:lstStyle/>
          <a:p>
            <a:r>
              <a:rPr lang="en-US" dirty="0"/>
              <a:t>This checklist can help </a:t>
            </a:r>
            <a:r>
              <a:rPr lang="en-US"/>
              <a:t>you</a:t>
            </a:r>
            <a:r>
              <a:rPr lang="en-US" dirty="0"/>
              <a:t> while building your data pipelines</a:t>
            </a:r>
          </a:p>
          <a:p>
            <a:pPr lvl="1"/>
            <a:r>
              <a:rPr lang="en-US" dirty="0"/>
              <a:t>Frame the problem and look at the big picture</a:t>
            </a:r>
          </a:p>
          <a:p>
            <a:pPr lvl="1"/>
            <a:r>
              <a:rPr lang="en-US" dirty="0"/>
              <a:t>Get the data</a:t>
            </a:r>
          </a:p>
          <a:p>
            <a:pPr lvl="1"/>
            <a:r>
              <a:rPr lang="en-US" dirty="0"/>
              <a:t>Explore the data to gain insights</a:t>
            </a:r>
          </a:p>
          <a:p>
            <a:pPr lvl="1"/>
            <a:r>
              <a:rPr lang="en-US" dirty="0"/>
              <a:t>Prepare the data</a:t>
            </a:r>
          </a:p>
          <a:p>
            <a:pPr lvl="1"/>
            <a:r>
              <a:rPr lang="en-US" dirty="0"/>
              <a:t>Explore many different models and shortlist the best ones</a:t>
            </a:r>
          </a:p>
          <a:p>
            <a:pPr lvl="1"/>
            <a:r>
              <a:rPr lang="en-US" dirty="0"/>
              <a:t>Fine-tune your models and combine them</a:t>
            </a:r>
          </a:p>
          <a:p>
            <a:pPr lvl="1"/>
            <a:r>
              <a:rPr lang="en-US" dirty="0"/>
              <a:t>Present your solution</a:t>
            </a:r>
          </a:p>
          <a:p>
            <a:pPr lvl="1"/>
            <a:r>
              <a:rPr lang="en-US" dirty="0"/>
              <a:t>Launch, monitor, and maintain your system</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88</a:t>
            </a:fld>
            <a:endParaRPr lang="it-IT"/>
          </a:p>
        </p:txBody>
      </p:sp>
      <p:sp>
        <p:nvSpPr>
          <p:cNvPr id="8" name="Segnaposto contenuto 7">
            <a:extLst>
              <a:ext uri="{FF2B5EF4-FFF2-40B4-BE49-F238E27FC236}">
                <a16:creationId xmlns:a16="http://schemas.microsoft.com/office/drawing/2014/main" id="{86054198-97F8-2237-B315-13EC28D8EFC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111158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it-IT" dirty="0" err="1"/>
              <a:t>Integrated</a:t>
            </a:r>
            <a:r>
              <a:rPr lang="it-IT" dirty="0"/>
              <a:t> </a:t>
            </a:r>
            <a:r>
              <a:rPr lang="it-IT" dirty="0" err="1"/>
              <a:t>analytics</a:t>
            </a:r>
            <a:r>
              <a:rPr lang="it-IT" dirty="0"/>
              <a:t> lab</a:t>
            </a:r>
            <a:endParaRPr lang="en-US" dirty="0"/>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a:xfrm>
            <a:off x="838200" y="1825625"/>
            <a:ext cx="5181600" cy="4351338"/>
          </a:xfrm>
        </p:spPr>
        <p:txBody>
          <a:bodyPr/>
          <a:lstStyle/>
          <a:p>
            <a:r>
              <a:rPr lang="en-US" dirty="0"/>
              <a:t>This checklist can help you while building your projects</a:t>
            </a:r>
          </a:p>
          <a:p>
            <a:pPr lvl="1"/>
            <a:r>
              <a:rPr lang="en-US" dirty="0">
                <a:solidFill>
                  <a:srgbClr val="FF0000"/>
                </a:solidFill>
              </a:rPr>
              <a:t>Frame the problem</a:t>
            </a:r>
            <a:r>
              <a:rPr lang="en-US" dirty="0"/>
              <a:t> and look at the big picture</a:t>
            </a:r>
          </a:p>
          <a:p>
            <a:pPr lvl="1"/>
            <a:r>
              <a:rPr lang="en-US" i="1" dirty="0"/>
              <a:t>"We’ll use the California Housing Prices. Our task is to use California census data to forecast housing prices given the population, median income, and median housing price for each block group in California. Block groups are the smallest geographical unit for which the US Census Bureau publishes sample data (a block group typically has a population of 600 to 3,000 people)"</a:t>
            </a:r>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89</a:t>
            </a:fld>
            <a:endParaRPr lang="it-IT"/>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42874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dirty="0"/>
              <a:t>No easy answers</a:t>
            </a:r>
          </a:p>
          <a:p>
            <a:endParaRPr lang="en-US" dirty="0"/>
          </a:p>
          <a:p>
            <a:r>
              <a:rPr lang="en-US" dirty="0"/>
              <a:t>Big-data (distributed) architectures require a lot of skills</a:t>
            </a:r>
          </a:p>
          <a:p>
            <a:pPr lvl="1"/>
            <a:r>
              <a:rPr lang="en-US" b="1" dirty="0"/>
              <a:t>Configuration</a:t>
            </a:r>
            <a:r>
              <a:rPr lang="en-US" dirty="0"/>
              <a:t>: how do I set up dozens of new machines?</a:t>
            </a:r>
          </a:p>
          <a:p>
            <a:pPr lvl="1"/>
            <a:r>
              <a:rPr lang="en-US" b="1" dirty="0"/>
              <a:t>Networking</a:t>
            </a:r>
            <a:r>
              <a:rPr lang="en-US" dirty="0"/>
              <a:t>: how do I cable dozens of machines?</a:t>
            </a:r>
          </a:p>
          <a:p>
            <a:pPr lvl="1"/>
            <a:r>
              <a:rPr lang="en-US" b="1" dirty="0"/>
              <a:t>Management</a:t>
            </a:r>
            <a:r>
              <a:rPr lang="en-US" dirty="0"/>
              <a:t>: how do I replace a broken disk?</a:t>
            </a:r>
          </a:p>
          <a:p>
            <a:pPr lvl="1"/>
            <a:r>
              <a:rPr lang="en-US" b="1" dirty="0"/>
              <a:t>Upgrade</a:t>
            </a:r>
            <a:r>
              <a:rPr lang="en-US" dirty="0"/>
              <a:t>: how do I extend the cluster with new services/machines?</a:t>
            </a:r>
          </a:p>
          <a:p>
            <a:pPr lvl="1"/>
            <a:r>
              <a:rPr lang="en-US" dirty="0"/>
              <a:t>(energy and cooling, software licenses, insurance...)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9</a:t>
            </a:fld>
            <a:endParaRPr lang="it-IT" dirty="0"/>
          </a:p>
        </p:txBody>
      </p:sp>
      <p:sp>
        <p:nvSpPr>
          <p:cNvPr id="2" name="Segnaposto contenuto 1">
            <a:extLst>
              <a:ext uri="{FF2B5EF4-FFF2-40B4-BE49-F238E27FC236}">
                <a16:creationId xmlns:a16="http://schemas.microsoft.com/office/drawing/2014/main" id="{1C453AA4-E48F-4236-A6CE-A13C108B50C0}"/>
              </a:ext>
            </a:extLst>
          </p:cNvPr>
          <p:cNvSpPr>
            <a:spLocks noGrp="1"/>
          </p:cNvSpPr>
          <p:nvPr>
            <p:ph idx="13"/>
          </p:nvPr>
        </p:nvSpPr>
        <p:spPr/>
        <p:txBody>
          <a:bodyPr/>
          <a:lstStyle/>
          <a:p>
            <a:r>
              <a:rPr lang="en-US" dirty="0">
                <a:hlinkClick r:id="rId2"/>
              </a:rPr>
              <a:t>https://aws.amazon.com/compliance/data-center/data-centers/</a:t>
            </a:r>
            <a:r>
              <a:rPr lang="en-US" dirty="0"/>
              <a:t> </a:t>
            </a:r>
          </a:p>
        </p:txBody>
      </p:sp>
    </p:spTree>
    <p:extLst>
      <p:ext uri="{BB962C8B-B14F-4D97-AF65-F5344CB8AC3E}">
        <p14:creationId xmlns:p14="http://schemas.microsoft.com/office/powerpoint/2010/main" val="30454174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it-IT" dirty="0" err="1"/>
              <a:t>Integrated</a:t>
            </a:r>
            <a:r>
              <a:rPr lang="it-IT" dirty="0"/>
              <a:t> </a:t>
            </a:r>
            <a:r>
              <a:rPr lang="it-IT" dirty="0" err="1"/>
              <a:t>analytics</a:t>
            </a:r>
            <a:r>
              <a:rPr lang="it-IT" dirty="0"/>
              <a:t> lab</a:t>
            </a:r>
            <a:endParaRPr lang="en-US" dirty="0"/>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90</a:t>
            </a:fld>
            <a:endParaRPr lang="it-IT"/>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a:p>
        </p:txBody>
      </p:sp>
      <p:pic>
        <p:nvPicPr>
          <p:cNvPr id="15" name="Segnaposto contenuto 14">
            <a:extLst>
              <a:ext uri="{FF2B5EF4-FFF2-40B4-BE49-F238E27FC236}">
                <a16:creationId xmlns:a16="http://schemas.microsoft.com/office/drawing/2014/main" id="{9740ED71-556D-4864-8440-503A98D74AAD}"/>
              </a:ext>
            </a:extLst>
          </p:cNvPr>
          <p:cNvPicPr>
            <a:picLocks noGrp="1" noChangeAspect="1"/>
          </p:cNvPicPr>
          <p:nvPr>
            <p:ph sz="half" idx="1"/>
          </p:nvPr>
        </p:nvPicPr>
        <p:blipFill>
          <a:blip r:embed="rId3"/>
          <a:stretch>
            <a:fillRect/>
          </a:stretch>
        </p:blipFill>
        <p:spPr>
          <a:xfrm>
            <a:off x="1626373" y="2210681"/>
            <a:ext cx="3804184" cy="3421154"/>
          </a:xfrm>
          <a:prstGeom prst="rect">
            <a:avLst/>
          </a:prstGeom>
        </p:spPr>
      </p:pic>
    </p:spTree>
    <p:extLst>
      <p:ext uri="{BB962C8B-B14F-4D97-AF65-F5344CB8AC3E}">
        <p14:creationId xmlns:p14="http://schemas.microsoft.com/office/powerpoint/2010/main" val="9675792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it-IT" dirty="0" err="1"/>
              <a:t>Integrated</a:t>
            </a:r>
            <a:r>
              <a:rPr lang="it-IT" dirty="0"/>
              <a:t> </a:t>
            </a:r>
            <a:r>
              <a:rPr lang="it-IT" dirty="0" err="1"/>
              <a:t>analytics</a:t>
            </a:r>
            <a:r>
              <a:rPr lang="it-IT" dirty="0"/>
              <a:t> lab</a:t>
            </a:r>
            <a:endParaRPr lang="en-US" dirty="0"/>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a:xfrm>
            <a:off x="838200" y="1700499"/>
            <a:ext cx="10515600" cy="4351338"/>
          </a:xfrm>
        </p:spPr>
        <p:txBody>
          <a:bodyPr/>
          <a:lstStyle/>
          <a:p>
            <a:r>
              <a:rPr lang="en-US" dirty="0"/>
              <a:t>This checklist can help you while building your projects</a:t>
            </a:r>
          </a:p>
          <a:p>
            <a:pPr lvl="1"/>
            <a:r>
              <a:rPr lang="en-US" dirty="0"/>
              <a:t>Frame the problem and look at the big picture</a:t>
            </a:r>
          </a:p>
          <a:p>
            <a:pPr lvl="2"/>
            <a:r>
              <a:rPr lang="en-US" dirty="0">
                <a:solidFill>
                  <a:srgbClr val="FF0000"/>
                </a:solidFill>
              </a:rPr>
              <a:t>Knowing the objective</a:t>
            </a:r>
            <a:r>
              <a:rPr lang="en-US" dirty="0"/>
              <a:t> is important because it will determine how you frame the problem, which algorithms you will select, which performance measure you will use to evaluate your model, and how much effort you will spend tweaking it.</a:t>
            </a:r>
          </a:p>
          <a:p>
            <a:pPr lvl="2"/>
            <a:r>
              <a:rPr lang="en-US" i="1" dirty="0"/>
              <a:t>"Your boss answers that your model’s output (a prediction of a district’s median housing price) will be fed to another Machine Learning system, along with many other signals. This downstream system will determine whether it is worth investing in a given area or not. Getting this right is critical, as it directly affects revenue."</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91</a:t>
            </a:fld>
            <a:endParaRPr lang="it-IT"/>
          </a:p>
        </p:txBody>
      </p:sp>
      <p:sp>
        <p:nvSpPr>
          <p:cNvPr id="8" name="Content Placeholder 7">
            <a:extLst>
              <a:ext uri="{FF2B5EF4-FFF2-40B4-BE49-F238E27FC236}">
                <a16:creationId xmlns:a16="http://schemas.microsoft.com/office/drawing/2014/main" id="{6530361D-A812-4CEA-953F-E7E45B7CDB66}"/>
              </a:ext>
            </a:extLst>
          </p:cNvPr>
          <p:cNvSpPr>
            <a:spLocks noGrp="1"/>
          </p:cNvSpPr>
          <p:nvPr>
            <p:ph idx="13"/>
          </p:nvPr>
        </p:nvSpPr>
        <p:spPr/>
        <p:txBody>
          <a:bodyPr/>
          <a:lstStyle/>
          <a:p>
            <a:endParaRPr lang="en-US"/>
          </a:p>
        </p:txBody>
      </p:sp>
      <p:pic>
        <p:nvPicPr>
          <p:cNvPr id="11" name="Picture 10">
            <a:extLst>
              <a:ext uri="{FF2B5EF4-FFF2-40B4-BE49-F238E27FC236}">
                <a16:creationId xmlns:a16="http://schemas.microsoft.com/office/drawing/2014/main" id="{8C6E962E-ECF3-41DD-A9B5-A2C5904F8297}"/>
              </a:ext>
            </a:extLst>
          </p:cNvPr>
          <p:cNvPicPr>
            <a:picLocks noChangeAspect="1"/>
          </p:cNvPicPr>
          <p:nvPr/>
        </p:nvPicPr>
        <p:blipFill>
          <a:blip r:embed="rId2"/>
          <a:stretch>
            <a:fillRect/>
          </a:stretch>
        </p:blipFill>
        <p:spPr>
          <a:xfrm>
            <a:off x="7437120" y="5200032"/>
            <a:ext cx="4325983" cy="1475405"/>
          </a:xfrm>
          <a:prstGeom prst="rect">
            <a:avLst/>
          </a:prstGeom>
        </p:spPr>
      </p:pic>
    </p:spTree>
    <p:extLst>
      <p:ext uri="{BB962C8B-B14F-4D97-AF65-F5344CB8AC3E}">
        <p14:creationId xmlns:p14="http://schemas.microsoft.com/office/powerpoint/2010/main" val="16415726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it-IT" dirty="0" err="1"/>
              <a:t>Integrated</a:t>
            </a:r>
            <a:r>
              <a:rPr lang="it-IT" dirty="0"/>
              <a:t> </a:t>
            </a:r>
            <a:r>
              <a:rPr lang="it-IT" dirty="0" err="1"/>
              <a:t>analytics</a:t>
            </a:r>
            <a:r>
              <a:rPr lang="it-IT" dirty="0"/>
              <a:t> lab</a:t>
            </a:r>
            <a:endParaRPr lang="en-US" dirty="0"/>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a:xfrm>
            <a:off x="838200" y="1700499"/>
            <a:ext cx="10515600" cy="4351338"/>
          </a:xfrm>
        </p:spPr>
        <p:txBody>
          <a:bodyPr/>
          <a:lstStyle/>
          <a:p>
            <a:r>
              <a:rPr lang="en-US" dirty="0"/>
              <a:t>This checklist can help you while building your projects</a:t>
            </a:r>
          </a:p>
          <a:p>
            <a:pPr lvl="1"/>
            <a:r>
              <a:rPr lang="en-US" dirty="0"/>
              <a:t>Frame the problem and look at the big picture</a:t>
            </a:r>
          </a:p>
          <a:p>
            <a:pPr lvl="2"/>
            <a:r>
              <a:rPr lang="en-US" dirty="0"/>
              <a:t>✔Define the objective in business terms</a:t>
            </a:r>
          </a:p>
          <a:p>
            <a:pPr lvl="2"/>
            <a:r>
              <a:rPr lang="en-US" dirty="0"/>
              <a:t>✖How should performance be measured? (postponed for later)</a:t>
            </a:r>
          </a:p>
          <a:p>
            <a:pPr lvl="1"/>
            <a:r>
              <a:rPr lang="en-US" dirty="0"/>
              <a:t>Get the data</a:t>
            </a:r>
          </a:p>
          <a:p>
            <a:pPr lvl="2"/>
            <a:r>
              <a:rPr lang="en-US" dirty="0"/>
              <a:t>✔ List the data you need and how much you need</a:t>
            </a:r>
          </a:p>
          <a:p>
            <a:pPr lvl="3"/>
            <a:r>
              <a:rPr lang="en-US" dirty="0"/>
              <a:t>In typical environments your data would be available in a relational database (or some other common data store) and/or spread across multiple tables/documents/files</a:t>
            </a:r>
          </a:p>
          <a:p>
            <a:pPr lvl="3"/>
            <a:r>
              <a:rPr lang="en-US" dirty="0"/>
              <a:t>In this project, however, things are much simpler</a:t>
            </a:r>
          </a:p>
          <a:p>
            <a:pPr lvl="1"/>
            <a:r>
              <a:rPr lang="en-US" dirty="0"/>
              <a:t>Explore the data to gain insights</a:t>
            </a:r>
          </a:p>
          <a:p>
            <a:pPr lvl="2"/>
            <a:r>
              <a:rPr lang="en-US" dirty="0"/>
              <a:t>✔ Create an environment to keep track of your data exploration</a:t>
            </a:r>
          </a:p>
          <a:p>
            <a:pPr lvl="3"/>
            <a:r>
              <a:rPr lang="en-US" dirty="0"/>
              <a:t>You have been provided with notebook environments</a:t>
            </a:r>
          </a:p>
          <a:p>
            <a:pPr lvl="2"/>
            <a:r>
              <a:rPr lang="en-US" dirty="0">
                <a:solidFill>
                  <a:schemeClr val="accent6"/>
                </a:solidFill>
              </a:rPr>
              <a:t>✔ Study each attribute and its characteristics</a:t>
            </a:r>
          </a:p>
          <a:p>
            <a:pPr lvl="3"/>
            <a:r>
              <a:rPr lang="en-US" dirty="0">
                <a:solidFill>
                  <a:schemeClr val="accent6"/>
                </a:solidFill>
              </a:rPr>
              <a:t>Let's do this!</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92</a:t>
            </a:fld>
            <a:endParaRPr lang="it-IT"/>
          </a:p>
        </p:txBody>
      </p:sp>
      <p:sp>
        <p:nvSpPr>
          <p:cNvPr id="11" name="Content Placeholder 10">
            <a:extLst>
              <a:ext uri="{FF2B5EF4-FFF2-40B4-BE49-F238E27FC236}">
                <a16:creationId xmlns:a16="http://schemas.microsoft.com/office/drawing/2014/main" id="{267CEC93-7A60-423F-A3FF-23EC0DD466E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1237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646331"/>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hlinkClick r:id="rId4"/>
              </a:rPr>
              <a:t>https://colab.research.google.com/drive/1c9umVM8b3hHkY1mZEJLNOKH1OhXbEwZr?usp=sharing</a:t>
            </a:r>
            <a:r>
              <a:rPr lang="en-US"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3030541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Building data pipelines</a:t>
            </a:r>
            <a:endParaRPr lang="en-US" dirty="0"/>
          </a:p>
        </p:txBody>
      </p:sp>
    </p:spTree>
    <p:extLst>
      <p:ext uri="{BB962C8B-B14F-4D97-AF65-F5344CB8AC3E}">
        <p14:creationId xmlns:p14="http://schemas.microsoft.com/office/powerpoint/2010/main" val="18247888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The big-data cube</a:t>
            </a:r>
          </a:p>
          <a:p>
            <a:pPr lvl="1"/>
            <a:r>
              <a:rPr lang="en-US" dirty="0"/>
              <a:t>Volume: small to big</a:t>
            </a:r>
          </a:p>
          <a:p>
            <a:pPr lvl="1"/>
            <a:r>
              <a:rPr lang="en-US" dirty="0"/>
              <a:t>Variety: structure to unstructured</a:t>
            </a:r>
          </a:p>
          <a:p>
            <a:pPr lvl="1"/>
            <a:r>
              <a:rPr lang="en-US" dirty="0"/>
              <a:t>Velocity: pull to push</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95</a:t>
            </a:fld>
            <a:endParaRPr lang="it-IT"/>
          </a:p>
        </p:txBody>
      </p:sp>
      <p:sp>
        <p:nvSpPr>
          <p:cNvPr id="6" name="Content Placeholder 5">
            <a:extLst>
              <a:ext uri="{FF2B5EF4-FFF2-40B4-BE49-F238E27FC236}">
                <a16:creationId xmlns:a16="http://schemas.microsoft.com/office/drawing/2014/main" id="{A9D8F66C-1F56-45C1-AE1D-A3CDBC6ADB53}"/>
              </a:ext>
            </a:extLst>
          </p:cNvPr>
          <p:cNvSpPr>
            <a:spLocks noGrp="1"/>
          </p:cNvSpPr>
          <p:nvPr>
            <p:ph idx="13"/>
          </p:nvPr>
        </p:nvSpPr>
        <p:spPr/>
        <p:txBody>
          <a:bodyPr/>
          <a:lstStyle/>
          <a:p>
            <a:r>
              <a:rPr lang="en-US" dirty="0"/>
              <a:t>Meijer, Erik. "Your mouse is a database." </a:t>
            </a:r>
            <a:r>
              <a:rPr lang="en-US" i="1" dirty="0"/>
              <a:t>Communications of the ACM</a:t>
            </a:r>
            <a:r>
              <a:rPr lang="en-US" dirty="0"/>
              <a:t> 55.5 (2012): 66-73.</a:t>
            </a:r>
          </a:p>
        </p:txBody>
      </p:sp>
      <p:sp>
        <p:nvSpPr>
          <p:cNvPr id="33" name="Segnaposto contenuto 32">
            <a:extLst>
              <a:ext uri="{FF2B5EF4-FFF2-40B4-BE49-F238E27FC236}">
                <a16:creationId xmlns:a16="http://schemas.microsoft.com/office/drawing/2014/main" id="{7AE6BDF4-2A12-A144-7942-2A30FAB07226}"/>
              </a:ext>
            </a:extLst>
          </p:cNvPr>
          <p:cNvSpPr>
            <a:spLocks noGrp="1"/>
          </p:cNvSpPr>
          <p:nvPr>
            <p:ph sz="half" idx="2"/>
          </p:nvPr>
        </p:nvSpPr>
        <p:spPr/>
        <p:txBody>
          <a:bodyPr/>
          <a:lstStyle/>
          <a:p>
            <a:endParaRPr lang="en-US"/>
          </a:p>
        </p:txBody>
      </p:sp>
      <p:sp>
        <p:nvSpPr>
          <p:cNvPr id="34" name="Freeform: Shape 6">
            <a:extLst>
              <a:ext uri="{FF2B5EF4-FFF2-40B4-BE49-F238E27FC236}">
                <a16:creationId xmlns:a16="http://schemas.microsoft.com/office/drawing/2014/main" id="{BF8B6E22-BE0A-59D5-28AC-9BCCE4CEB920}"/>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35" name="Freeform: Shape 7">
            <a:extLst>
              <a:ext uri="{FF2B5EF4-FFF2-40B4-BE49-F238E27FC236}">
                <a16:creationId xmlns:a16="http://schemas.microsoft.com/office/drawing/2014/main" id="{4F0FA47E-D50A-DC7B-4D82-EF886F46F9F2}"/>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36" name="Freeform: Shape 9">
            <a:extLst>
              <a:ext uri="{FF2B5EF4-FFF2-40B4-BE49-F238E27FC236}">
                <a16:creationId xmlns:a16="http://schemas.microsoft.com/office/drawing/2014/main" id="{AA79F8C7-4B27-9CD3-264C-1D82E1296937}"/>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37" name="Freeform: Shape 10">
            <a:extLst>
              <a:ext uri="{FF2B5EF4-FFF2-40B4-BE49-F238E27FC236}">
                <a16:creationId xmlns:a16="http://schemas.microsoft.com/office/drawing/2014/main" id="{238AA8DF-CA4A-FCB0-0A33-BA8685709894}"/>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38" name="Freeform: Shape 11">
            <a:extLst>
              <a:ext uri="{FF2B5EF4-FFF2-40B4-BE49-F238E27FC236}">
                <a16:creationId xmlns:a16="http://schemas.microsoft.com/office/drawing/2014/main" id="{AAFA25A1-14E9-6B95-0A10-9FCC97A2C689}"/>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39" name="TextBox 12">
            <a:extLst>
              <a:ext uri="{FF2B5EF4-FFF2-40B4-BE49-F238E27FC236}">
                <a16:creationId xmlns:a16="http://schemas.microsoft.com/office/drawing/2014/main" id="{E27A5C3E-CC5F-110C-FF62-250658E29152}"/>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40" name="TextBox 13">
            <a:extLst>
              <a:ext uri="{FF2B5EF4-FFF2-40B4-BE49-F238E27FC236}">
                <a16:creationId xmlns:a16="http://schemas.microsoft.com/office/drawing/2014/main" id="{89C92B77-025F-BAAF-75BD-12C7201EA54A}"/>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41" name="Freeform: Shape 14">
            <a:extLst>
              <a:ext uri="{FF2B5EF4-FFF2-40B4-BE49-F238E27FC236}">
                <a16:creationId xmlns:a16="http://schemas.microsoft.com/office/drawing/2014/main" id="{C9D99DA1-73DE-C0FA-7962-DDEF5112C6A4}"/>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42" name="TextBox 15">
            <a:extLst>
              <a:ext uri="{FF2B5EF4-FFF2-40B4-BE49-F238E27FC236}">
                <a16:creationId xmlns:a16="http://schemas.microsoft.com/office/drawing/2014/main" id="{366D6286-2910-FD90-EBC5-49C49CDDFDB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43" name="TextBox 16">
            <a:extLst>
              <a:ext uri="{FF2B5EF4-FFF2-40B4-BE49-F238E27FC236}">
                <a16:creationId xmlns:a16="http://schemas.microsoft.com/office/drawing/2014/main" id="{568D6F59-9D2B-EE81-CEEC-C896551858F5}"/>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44" name="TextBox 17">
            <a:extLst>
              <a:ext uri="{FF2B5EF4-FFF2-40B4-BE49-F238E27FC236}">
                <a16:creationId xmlns:a16="http://schemas.microsoft.com/office/drawing/2014/main" id="{6C2705FB-3864-D02E-60B9-1C96C3359F33}"/>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45" name="TextBox 18">
            <a:extLst>
              <a:ext uri="{FF2B5EF4-FFF2-40B4-BE49-F238E27FC236}">
                <a16:creationId xmlns:a16="http://schemas.microsoft.com/office/drawing/2014/main" id="{61715C39-5D58-D54B-31B3-F9F6D735FA94}"/>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46" name="TextBox 19">
            <a:extLst>
              <a:ext uri="{FF2B5EF4-FFF2-40B4-BE49-F238E27FC236}">
                <a16:creationId xmlns:a16="http://schemas.microsoft.com/office/drawing/2014/main" id="{CDC59467-993E-8C0A-EC53-DB96A423D9FC}"/>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47" name="TextBox 20">
            <a:extLst>
              <a:ext uri="{FF2B5EF4-FFF2-40B4-BE49-F238E27FC236}">
                <a16:creationId xmlns:a16="http://schemas.microsoft.com/office/drawing/2014/main" id="{1D77C28C-8F50-F760-E185-54721436EBDD}"/>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48" name="Freeform: Shape 21">
            <a:extLst>
              <a:ext uri="{FF2B5EF4-FFF2-40B4-BE49-F238E27FC236}">
                <a16:creationId xmlns:a16="http://schemas.microsoft.com/office/drawing/2014/main" id="{DCB30F1E-6289-100D-BD0B-D84B068D9643}"/>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49" name="TextBox 22">
            <a:extLst>
              <a:ext uri="{FF2B5EF4-FFF2-40B4-BE49-F238E27FC236}">
                <a16:creationId xmlns:a16="http://schemas.microsoft.com/office/drawing/2014/main" id="{5B4CC80D-D61E-C52A-891D-E5DC8B3D21D3}"/>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50" name="TextBox 23">
            <a:extLst>
              <a:ext uri="{FF2B5EF4-FFF2-40B4-BE49-F238E27FC236}">
                <a16:creationId xmlns:a16="http://schemas.microsoft.com/office/drawing/2014/main" id="{8D583846-1377-F1B3-E9A4-83F2195537BB}"/>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53" name="TextBox 28">
            <a:extLst>
              <a:ext uri="{FF2B5EF4-FFF2-40B4-BE49-F238E27FC236}">
                <a16:creationId xmlns:a16="http://schemas.microsoft.com/office/drawing/2014/main" id="{02CD9BFA-07DB-1D79-FB0F-C318FC7F7093}"/>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54" name="TextBox 29">
            <a:extLst>
              <a:ext uri="{FF2B5EF4-FFF2-40B4-BE49-F238E27FC236}">
                <a16:creationId xmlns:a16="http://schemas.microsoft.com/office/drawing/2014/main" id="{1D0AF8CF-3DCD-8708-F4A6-138520094F77}"/>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55" name="TextBox 30">
            <a:extLst>
              <a:ext uri="{FF2B5EF4-FFF2-40B4-BE49-F238E27FC236}">
                <a16:creationId xmlns:a16="http://schemas.microsoft.com/office/drawing/2014/main" id="{506B4726-1258-6307-4B5E-D67436C0A544}"/>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56" name="TextBox 31">
            <a:extLst>
              <a:ext uri="{FF2B5EF4-FFF2-40B4-BE49-F238E27FC236}">
                <a16:creationId xmlns:a16="http://schemas.microsoft.com/office/drawing/2014/main" id="{3E497684-5B77-9B00-EC9C-B7573EA7402D}"/>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57" name="TextBox 32">
            <a:extLst>
              <a:ext uri="{FF2B5EF4-FFF2-40B4-BE49-F238E27FC236}">
                <a16:creationId xmlns:a16="http://schemas.microsoft.com/office/drawing/2014/main" id="{5035769B-8DBB-98E0-51D8-469FC8C49B73}"/>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58" name="TextBox 33">
            <a:extLst>
              <a:ext uri="{FF2B5EF4-FFF2-40B4-BE49-F238E27FC236}">
                <a16:creationId xmlns:a16="http://schemas.microsoft.com/office/drawing/2014/main" id="{37C5317A-CD6B-F261-1DA2-7902F8B37F5E}"/>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59" name="TextBox 34">
            <a:extLst>
              <a:ext uri="{FF2B5EF4-FFF2-40B4-BE49-F238E27FC236}">
                <a16:creationId xmlns:a16="http://schemas.microsoft.com/office/drawing/2014/main" id="{02F7D211-8D04-498A-61CD-FFAF4C61B973}"/>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Tree>
    <p:extLst>
      <p:ext uri="{BB962C8B-B14F-4D97-AF65-F5344CB8AC3E}">
        <p14:creationId xmlns:p14="http://schemas.microsoft.com/office/powerpoint/2010/main" val="34784743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dirty="0"/>
              <a:t>Volume</a:t>
            </a:r>
          </a:p>
          <a:p>
            <a:pPr lvl="1"/>
            <a:r>
              <a:rPr lang="en-US" b="1" dirty="0"/>
              <a:t>Small</a:t>
            </a:r>
            <a:r>
              <a:rPr lang="en-US" dirty="0"/>
              <a:t>: small relational DBs</a:t>
            </a:r>
          </a:p>
          <a:p>
            <a:pPr lvl="1"/>
            <a:r>
              <a:rPr lang="en-US" b="1" dirty="0"/>
              <a:t>High</a:t>
            </a:r>
            <a:r>
              <a:rPr lang="en-US" dirty="0"/>
              <a:t>: TBs o PBs of data</a:t>
            </a:r>
          </a:p>
        </p:txBody>
      </p:sp>
      <p:pic>
        <p:nvPicPr>
          <p:cNvPr id="15" name="Segnaposto contenuto 14">
            <a:extLst>
              <a:ext uri="{FF2B5EF4-FFF2-40B4-BE49-F238E27FC236}">
                <a16:creationId xmlns:a16="http://schemas.microsoft.com/office/drawing/2014/main" id="{FC115166-4D58-445B-92DC-7F496CC7BD5C}"/>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62775" y="2448719"/>
            <a:ext cx="3600450" cy="3105150"/>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96</a:t>
            </a:fld>
            <a:endParaRPr lang="it-IT"/>
          </a:p>
        </p:txBody>
      </p:sp>
    </p:spTree>
    <p:extLst>
      <p:ext uri="{BB962C8B-B14F-4D97-AF65-F5344CB8AC3E}">
        <p14:creationId xmlns:p14="http://schemas.microsoft.com/office/powerpoint/2010/main" val="309486176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C867F988-4C15-67D6-ACBA-C06957A64D83}"/>
              </a:ext>
            </a:extLst>
          </p:cNvPr>
          <p:cNvPicPr>
            <a:picLocks noChangeAspect="1"/>
          </p:cNvPicPr>
          <p:nvPr/>
        </p:nvPicPr>
        <p:blipFill>
          <a:blip r:embed="rId2"/>
          <a:stretch>
            <a:fillRect/>
          </a:stretch>
        </p:blipFill>
        <p:spPr>
          <a:xfrm>
            <a:off x="2480601" y="4811187"/>
            <a:ext cx="4322276" cy="1662041"/>
          </a:xfrm>
          <a:prstGeom prst="rect">
            <a:avLst/>
          </a:prstGeom>
        </p:spPr>
      </p:pic>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normAutofit/>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dirty="0"/>
              <a:t>Variety</a:t>
            </a:r>
          </a:p>
          <a:p>
            <a:pPr lvl="1"/>
            <a:r>
              <a:rPr lang="en-US" b="1" dirty="0"/>
              <a:t>Structured</a:t>
            </a:r>
          </a:p>
          <a:p>
            <a:pPr lvl="2"/>
            <a:r>
              <a:rPr lang="en-US" dirty="0"/>
              <a:t>Relational tuples with FK/PK relationships</a:t>
            </a:r>
          </a:p>
          <a:p>
            <a:pPr lvl="1"/>
            <a:r>
              <a:rPr lang="en-US" b="1" dirty="0"/>
              <a:t>Unstructured</a:t>
            </a:r>
          </a:p>
          <a:p>
            <a:pPr lvl="2"/>
            <a:r>
              <a:rPr lang="en-US" dirty="0"/>
              <a:t>Key-value</a:t>
            </a:r>
          </a:p>
          <a:p>
            <a:pPr lvl="2"/>
            <a:r>
              <a:rPr lang="en-US" dirty="0"/>
              <a:t>Columnar</a:t>
            </a:r>
          </a:p>
          <a:p>
            <a:pPr lvl="2"/>
            <a:r>
              <a:rPr lang="en-US" dirty="0"/>
              <a:t>Document-based</a:t>
            </a:r>
          </a:p>
          <a:p>
            <a:pPr lvl="2"/>
            <a:r>
              <a:rPr lang="en-US" dirty="0"/>
              <a:t>Graph</a:t>
            </a:r>
          </a:p>
          <a:p>
            <a:pPr lvl="2"/>
            <a:r>
              <a:rPr lang="en-US" dirty="0"/>
              <a:t>...</a:t>
            </a:r>
          </a:p>
        </p:txBody>
      </p:sp>
      <p:pic>
        <p:nvPicPr>
          <p:cNvPr id="10" name="Segnaposto contenuto 9">
            <a:extLst>
              <a:ext uri="{FF2B5EF4-FFF2-40B4-BE49-F238E27FC236}">
                <a16:creationId xmlns:a16="http://schemas.microsoft.com/office/drawing/2014/main" id="{382320F1-3888-42B1-B65D-9DB7106621CC}"/>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7475" y="2577306"/>
            <a:ext cx="4591050" cy="28479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97</a:t>
            </a:fld>
            <a:endParaRPr lang="it-IT"/>
          </a:p>
        </p:txBody>
      </p:sp>
      <p:sp>
        <p:nvSpPr>
          <p:cNvPr id="8" name="Segnaposto contenuto 7">
            <a:extLst>
              <a:ext uri="{FF2B5EF4-FFF2-40B4-BE49-F238E27FC236}">
                <a16:creationId xmlns:a16="http://schemas.microsoft.com/office/drawing/2014/main" id="{7227EB45-E670-11D7-F178-E8D95FCB9920}"/>
              </a:ext>
            </a:extLst>
          </p:cNvPr>
          <p:cNvSpPr>
            <a:spLocks noGrp="1"/>
          </p:cNvSpPr>
          <p:nvPr>
            <p:ph idx="13"/>
          </p:nvPr>
        </p:nvSpPr>
        <p:spPr/>
        <p:txBody>
          <a:bodyPr/>
          <a:lstStyle/>
          <a:p>
            <a:r>
              <a:rPr lang="en-US" dirty="0">
                <a:hlinkClick r:id="rId5"/>
              </a:rPr>
              <a:t>https://www.datamation.com/big-data/structured-vs-unstructured-data/</a:t>
            </a:r>
            <a:r>
              <a:rPr lang="en-US" dirty="0"/>
              <a:t> (accessed 2022-08-01)</a:t>
            </a:r>
          </a:p>
        </p:txBody>
      </p:sp>
    </p:spTree>
    <p:extLst>
      <p:ext uri="{BB962C8B-B14F-4D97-AF65-F5344CB8AC3E}">
        <p14:creationId xmlns:p14="http://schemas.microsoft.com/office/powerpoint/2010/main" val="356507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dirty="0"/>
              <a:t>Velocity</a:t>
            </a:r>
            <a:r>
              <a:rPr lang="en-US" dirty="0"/>
              <a:t> (latency)</a:t>
            </a:r>
          </a:p>
          <a:p>
            <a:pPr lvl="1"/>
            <a:r>
              <a:rPr lang="en-US" b="1" dirty="0"/>
              <a:t>High</a:t>
            </a:r>
            <a:r>
              <a:rPr lang="en-US" dirty="0"/>
              <a:t>: clients synchronously pulling data from sources</a:t>
            </a:r>
          </a:p>
          <a:p>
            <a:pPr lvl="1"/>
            <a:r>
              <a:rPr lang="en-US" b="1" dirty="0"/>
              <a:t>Low</a:t>
            </a:r>
            <a:r>
              <a:rPr lang="en-US" dirty="0"/>
              <a:t>: sources asynchronously pushing data to clients</a:t>
            </a:r>
          </a:p>
          <a:p>
            <a:pPr lvl="1"/>
            <a:endParaRPr lang="en-US" dirty="0"/>
          </a:p>
          <a:p>
            <a:r>
              <a:rPr lang="en-US" b="1" dirty="0"/>
              <a:t>Velocity</a:t>
            </a:r>
            <a:r>
              <a:rPr lang="en-US" dirty="0"/>
              <a:t> (speed; dual to latency)</a:t>
            </a:r>
          </a:p>
          <a:p>
            <a:pPr lvl="1"/>
            <a:r>
              <a:rPr lang="en-US" b="1" dirty="0"/>
              <a:t>High</a:t>
            </a:r>
            <a:r>
              <a:rPr lang="en-US" dirty="0"/>
              <a:t>: processing in real-time (milliseconds) or near-real time (minutes)</a:t>
            </a:r>
          </a:p>
          <a:p>
            <a:pPr lvl="1"/>
            <a:r>
              <a:rPr lang="en-US" b="1" dirty="0"/>
              <a:t>Low</a:t>
            </a:r>
            <a:r>
              <a:rPr lang="en-US" dirty="0"/>
              <a:t>: processing can take hours</a:t>
            </a:r>
          </a:p>
          <a:p>
            <a:endParaRPr lang="en-US" dirty="0"/>
          </a:p>
        </p:txBody>
      </p:sp>
      <p:pic>
        <p:nvPicPr>
          <p:cNvPr id="10" name="Segnaposto contenuto 9">
            <a:extLst>
              <a:ext uri="{FF2B5EF4-FFF2-40B4-BE49-F238E27FC236}">
                <a16:creationId xmlns:a16="http://schemas.microsoft.com/office/drawing/2014/main" id="{E366488D-1296-413D-B615-1E39BDA152BF}"/>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5662" y="2158206"/>
            <a:ext cx="3114675" cy="36861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98</a:t>
            </a:fld>
            <a:endParaRPr lang="it-IT"/>
          </a:p>
        </p:txBody>
      </p:sp>
    </p:spTree>
    <p:extLst>
      <p:ext uri="{BB962C8B-B14F-4D97-AF65-F5344CB8AC3E}">
        <p14:creationId xmlns:p14="http://schemas.microsoft.com/office/powerpoint/2010/main" val="15911855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a:t>Reference scenario</a:t>
            </a:r>
          </a:p>
        </p:txBody>
      </p:sp>
      <p:sp>
        <p:nvSpPr>
          <p:cNvPr id="8" name="Segnaposto testo 7">
            <a:extLst>
              <a:ext uri="{FF2B5EF4-FFF2-40B4-BE49-F238E27FC236}">
                <a16:creationId xmlns:a16="http://schemas.microsoft.com/office/drawing/2014/main" id="{6C4014A2-F165-28D8-E757-7B55B74221F7}"/>
              </a:ext>
            </a:extLst>
          </p:cNvPr>
          <p:cNvSpPr>
            <a:spLocks noGrp="1"/>
          </p:cNvSpPr>
          <p:nvPr>
            <p:ph type="body" idx="1"/>
          </p:nvPr>
        </p:nvSpPr>
        <p:spPr/>
        <p:txBody>
          <a:bodyPr/>
          <a:lstStyle/>
          <a:p>
            <a:r>
              <a:rPr lang="en-US"/>
              <a:t>Collecting data	</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sz="half" idx="2"/>
          </p:nvPr>
        </p:nvSpPr>
        <p:spPr/>
        <p:txBody>
          <a:bodyPr/>
          <a:lstStyle/>
          <a:p>
            <a:pPr lvl="1"/>
            <a:r>
              <a:rPr lang="en-US" sz="1600" b="1">
                <a:solidFill>
                  <a:srgbClr val="FDA100"/>
                </a:solidFill>
                <a:effectLst/>
              </a:rPr>
              <a:t>Scheduled Batch</a:t>
            </a:r>
          </a:p>
          <a:p>
            <a:pPr lvl="2"/>
            <a:r>
              <a:rPr lang="en-US" sz="1400"/>
              <a:t>Large volume of data processed on a regular scheduled basis; velocity is very predictable</a:t>
            </a:r>
          </a:p>
          <a:p>
            <a:pPr lvl="1"/>
            <a:r>
              <a:rPr lang="en-US" sz="1600" b="1">
                <a:solidFill>
                  <a:srgbClr val="FDA100"/>
                </a:solidFill>
                <a:effectLst/>
              </a:rPr>
              <a:t>Periodic</a:t>
            </a:r>
            <a:r>
              <a:rPr lang="en-US" sz="1600"/>
              <a:t>:</a:t>
            </a:r>
          </a:p>
          <a:p>
            <a:pPr lvl="2"/>
            <a:r>
              <a:rPr lang="en-US" sz="1400"/>
              <a:t>Large volume of data processed at irregular times (e.g., after collecting a certain amount of data); velocity is less predictable</a:t>
            </a:r>
          </a:p>
          <a:p>
            <a:pPr lvl="1"/>
            <a:r>
              <a:rPr lang="en-US" sz="1600" b="1">
                <a:solidFill>
                  <a:srgbClr val="FDA100"/>
                </a:solidFill>
                <a:effectLst/>
              </a:rPr>
              <a:t>Near real-time</a:t>
            </a:r>
            <a:endParaRPr lang="en-US" sz="1600"/>
          </a:p>
          <a:p>
            <a:pPr lvl="2"/>
            <a:r>
              <a:rPr lang="en-US" sz="1400"/>
              <a:t>Streaming data processed in small individual batches that are collected and processed within minutes; velocity is a huge concern</a:t>
            </a:r>
          </a:p>
          <a:p>
            <a:pPr lvl="1"/>
            <a:r>
              <a:rPr lang="en-US" sz="1600" b="1">
                <a:solidFill>
                  <a:srgbClr val="FDA100"/>
                </a:solidFill>
                <a:effectLst/>
              </a:rPr>
              <a:t>Real-time</a:t>
            </a:r>
          </a:p>
          <a:p>
            <a:pPr lvl="2"/>
            <a:r>
              <a:rPr lang="en-US" sz="1400"/>
              <a:t>Streaming data processed in very small individual batches that are collected and processed within milliseconds; velocity is the paramount concern</a:t>
            </a:r>
          </a:p>
        </p:txBody>
      </p:sp>
      <p:sp>
        <p:nvSpPr>
          <p:cNvPr id="10" name="Segnaposto testo 9">
            <a:extLst>
              <a:ext uri="{FF2B5EF4-FFF2-40B4-BE49-F238E27FC236}">
                <a16:creationId xmlns:a16="http://schemas.microsoft.com/office/drawing/2014/main" id="{346DBD11-D603-923D-3287-B3FFECF68FF7}"/>
              </a:ext>
            </a:extLst>
          </p:cNvPr>
          <p:cNvSpPr>
            <a:spLocks noGrp="1"/>
          </p:cNvSpPr>
          <p:nvPr>
            <p:ph type="body" sz="quarter" idx="3"/>
          </p:nvPr>
        </p:nvSpPr>
        <p:spPr/>
        <p:txBody>
          <a:bodyPr/>
          <a:lstStyle/>
          <a:p>
            <a:r>
              <a:rPr lang="en-US"/>
              <a:t>Processing data</a:t>
            </a:r>
          </a:p>
        </p:txBody>
      </p:sp>
      <p:sp>
        <p:nvSpPr>
          <p:cNvPr id="11" name="Segnaposto contenuto 10">
            <a:extLst>
              <a:ext uri="{FF2B5EF4-FFF2-40B4-BE49-F238E27FC236}">
                <a16:creationId xmlns:a16="http://schemas.microsoft.com/office/drawing/2014/main" id="{3EA12B0C-3CE5-1CDB-B2D5-C006E238D119}"/>
              </a:ext>
            </a:extLst>
          </p:cNvPr>
          <p:cNvSpPr>
            <a:spLocks noGrp="1"/>
          </p:cNvSpPr>
          <p:nvPr>
            <p:ph sz="quarter" idx="4"/>
          </p:nvPr>
        </p:nvSpPr>
        <p:spPr/>
        <p:txBody>
          <a:bodyPr/>
          <a:lstStyle/>
          <a:p>
            <a:pPr lvl="1"/>
            <a:r>
              <a:rPr lang="en-US" b="1" dirty="0">
                <a:solidFill>
                  <a:srgbClr val="FDA100"/>
                </a:solidFill>
                <a:effectLst/>
              </a:rPr>
              <a:t>Batch and periodic</a:t>
            </a:r>
          </a:p>
          <a:p>
            <a:pPr lvl="2"/>
            <a:r>
              <a:rPr lang="en-US" dirty="0"/>
              <a:t>Once data has been collected, processing can be done in a controlled environment</a:t>
            </a:r>
          </a:p>
          <a:p>
            <a:pPr lvl="2"/>
            <a:r>
              <a:rPr lang="en-US" dirty="0"/>
              <a:t>There is time to plan for the appropriate resources</a:t>
            </a:r>
          </a:p>
          <a:p>
            <a:pPr lvl="1"/>
            <a:r>
              <a:rPr lang="en-US" b="1" dirty="0">
                <a:solidFill>
                  <a:srgbClr val="FDA100"/>
                </a:solidFill>
                <a:effectLst/>
              </a:rPr>
              <a:t>Near real-time and real-time</a:t>
            </a:r>
          </a:p>
          <a:p>
            <a:pPr lvl="2"/>
            <a:r>
              <a:rPr lang="en-US" dirty="0"/>
              <a:t>Collection of the data leads to an immediate need for processing. </a:t>
            </a:r>
          </a:p>
          <a:p>
            <a:pPr lvl="2"/>
            <a:r>
              <a:rPr lang="en-US" dirty="0"/>
              <a:t>Depending on the complexity of the processing (cleansing, scrubbing, curation), this can slow down the velocity of the solution significantly</a:t>
            </a:r>
          </a:p>
          <a:p>
            <a:pPr lvl="2"/>
            <a:r>
              <a:rPr lang="en-US" dirty="0"/>
              <a:t>Plan accordingly</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en-US" smtClean="0"/>
              <a:t>99</a:t>
            </a:fld>
            <a:endParaRPr lang="en-US"/>
          </a:p>
        </p:txBody>
      </p:sp>
    </p:spTree>
    <p:extLst>
      <p:ext uri="{BB962C8B-B14F-4D97-AF65-F5344CB8AC3E}">
        <p14:creationId xmlns:p14="http://schemas.microsoft.com/office/powerpoint/2010/main" val="1239165517"/>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26359</TotalTime>
  <Words>23538</Words>
  <Application>Microsoft Office PowerPoint</Application>
  <PresentationFormat>Widescreen</PresentationFormat>
  <Paragraphs>3681</Paragraphs>
  <Slides>308</Slides>
  <Notes>11</Notes>
  <HiddenSlides>16</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308</vt:i4>
      </vt:variant>
    </vt:vector>
  </HeadingPairs>
  <TitlesOfParts>
    <vt:vector size="322" baseType="lpstr">
      <vt:lpstr>Arial</vt:lpstr>
      <vt:lpstr>Arial MT</vt:lpstr>
      <vt:lpstr>Calibri</vt:lpstr>
      <vt:lpstr>Cambria Math</vt:lpstr>
      <vt:lpstr>Consolas</vt:lpstr>
      <vt:lpstr>CourierPrime</vt:lpstr>
      <vt:lpstr>CourierPrime-Italic</vt:lpstr>
      <vt:lpstr>Helvetica</vt:lpstr>
      <vt:lpstr>NimbusSanL-Regu</vt:lpstr>
      <vt:lpstr>TeX-feymr10</vt:lpstr>
      <vt:lpstr>Times New Roman</vt:lpstr>
      <vt:lpstr>Verdana</vt:lpstr>
      <vt:lpstr>Wingdings</vt:lpstr>
      <vt:lpstr>Tema di Office</vt:lpstr>
      <vt:lpstr>BIG DATA AND  CLOUD PLATFORMS</vt:lpstr>
      <vt:lpstr>whoami</vt:lpstr>
      <vt:lpstr>Table of Contents and Exam</vt:lpstr>
      <vt:lpstr>Roadmap</vt:lpstr>
      <vt:lpstr>Dictionary</vt:lpstr>
      <vt:lpstr>Set up</vt:lpstr>
      <vt:lpstr>Set up</vt:lpstr>
      <vt:lpstr>So far</vt:lpstr>
      <vt:lpstr>So far</vt:lpstr>
      <vt:lpstr>So far</vt:lpstr>
      <vt:lpstr>So far</vt:lpstr>
      <vt:lpstr>Teaching material</vt:lpstr>
      <vt:lpstr>Teaching material</vt:lpstr>
      <vt:lpstr>BIG DATA AND  CLOUD PLATFORMS</vt:lpstr>
      <vt:lpstr>How did we get here?</vt:lpstr>
      <vt:lpstr>How did we get here?</vt:lpstr>
      <vt:lpstr>Data platform</vt:lpstr>
      <vt:lpstr>Data platform</vt:lpstr>
      <vt:lpstr>Data platform</vt:lpstr>
      <vt:lpstr>Data platform: OLTP vs OLAP</vt:lpstr>
      <vt:lpstr>Data platform: OLTP vs OLAP</vt:lpstr>
      <vt:lpstr>Data platform</vt:lpstr>
      <vt:lpstr>Data platform: DWH vs Data Lake</vt:lpstr>
      <vt:lpstr>Data platform: DWH vs Data Lake</vt:lpstr>
      <vt:lpstr>Data platform: DWH</vt:lpstr>
      <vt:lpstr>Data platform</vt:lpstr>
      <vt:lpstr>Data platform</vt:lpstr>
      <vt:lpstr>Data platform: Data management</vt:lpstr>
      <vt:lpstr>Data provenance</vt:lpstr>
      <vt:lpstr>Data provenance</vt:lpstr>
      <vt:lpstr>Data provenance</vt:lpstr>
      <vt:lpstr>Data provenance</vt:lpstr>
      <vt:lpstr>Data provenance</vt:lpstr>
      <vt:lpstr>Data provenance</vt:lpstr>
      <vt:lpstr>Data provenance</vt:lpstr>
      <vt:lpstr>Data profiling</vt:lpstr>
      <vt:lpstr>Data profiling</vt:lpstr>
      <vt:lpstr>Data profiling</vt:lpstr>
      <vt:lpstr>Data versioning</vt:lpstr>
      <vt:lpstr>Data versioning</vt:lpstr>
      <vt:lpstr>Data management</vt:lpstr>
      <vt:lpstr>Data management</vt:lpstr>
      <vt:lpstr>Data management</vt:lpstr>
      <vt:lpstr>In action</vt:lpstr>
      <vt:lpstr>Data platform</vt:lpstr>
      <vt:lpstr>Data lakehouse</vt:lpstr>
      <vt:lpstr>Data lakehouse</vt:lpstr>
      <vt:lpstr>Data fabric</vt:lpstr>
      <vt:lpstr>Data fabric</vt:lpstr>
      <vt:lpstr>Data fabric</vt:lpstr>
      <vt:lpstr>Data mesh</vt:lpstr>
      <vt:lpstr>Data mesh vs data fabric</vt:lpstr>
      <vt:lpstr>Example of data platform: Hadoop-based</vt:lpstr>
      <vt:lpstr>On-premises manual provisioning </vt:lpstr>
      <vt:lpstr>Example of data platform: MOSES</vt:lpstr>
      <vt:lpstr>Data platform</vt:lpstr>
      <vt:lpstr>Data platform: related job positions</vt:lpstr>
      <vt:lpstr>DataOps</vt:lpstr>
      <vt:lpstr>Data platform</vt:lpstr>
      <vt:lpstr>BIG DATA AND  CLOUD PLATFORMS</vt:lpstr>
      <vt:lpstr>PowerPoint Presentation</vt:lpstr>
      <vt:lpstr>Why going cloud?</vt:lpstr>
      <vt:lpstr>Why going cloud?</vt:lpstr>
      <vt:lpstr>Why going cloud?</vt:lpstr>
      <vt:lpstr>Why going cloud?</vt:lpstr>
      <vt:lpstr>Why going cloud?</vt:lpstr>
      <vt:lpstr>Why going cloud?</vt:lpstr>
      <vt:lpstr>Why going cloud?</vt:lpstr>
      <vt:lpstr>Is cloud a silver bullet?</vt:lpstr>
      <vt:lpstr>Is cloud a silver bullet?</vt:lpstr>
      <vt:lpstr>Is cloud a silver bullet?</vt:lpstr>
      <vt:lpstr>PowerPoint Presentation</vt:lpstr>
      <vt:lpstr>Cloud computing: types of cloud</vt:lpstr>
      <vt:lpstr>Cloud computing: types of cloud</vt:lpstr>
      <vt:lpstr>Cloud computing: principal vendors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PowerPoint Presentation</vt:lpstr>
      <vt:lpstr>BIG DATA AND  CLOUD PLATFORMS</vt:lpstr>
      <vt:lpstr>Integrated analytics lab</vt:lpstr>
      <vt:lpstr>Integrated analytics lab</vt:lpstr>
      <vt:lpstr>Integrated analytics lab</vt:lpstr>
      <vt:lpstr>Integrated analytics lab</vt:lpstr>
      <vt:lpstr>Integrated analytics lab</vt:lpstr>
      <vt:lpstr>In action</vt:lpstr>
      <vt:lpstr>BIG DATA AND  CLOUD PLATFORMS</vt:lpstr>
      <vt:lpstr>Reference scenario</vt:lpstr>
      <vt:lpstr>Reference scenario</vt:lpstr>
      <vt:lpstr>Reference scenario</vt:lpstr>
      <vt:lpstr>Reference scenario</vt:lpstr>
      <vt:lpstr>Reference scenario</vt:lpstr>
      <vt:lpstr>Reference scenario</vt:lpstr>
      <vt:lpstr>Reference scenario</vt:lpstr>
      <vt:lpstr>Reference scenario: batch vs stream</vt:lpstr>
      <vt:lpstr>Reference scenario: batch vs stream</vt:lpstr>
      <vt:lpstr>Reference scenario</vt:lpstr>
      <vt:lpstr>Reference scenario</vt:lpstr>
      <vt:lpstr>Reference scenario</vt:lpstr>
      <vt:lpstr>Reference scenario</vt:lpstr>
      <vt:lpstr>Data pipeline</vt:lpstr>
      <vt:lpstr>Data pipeline</vt:lpstr>
      <vt:lpstr>Data pipelines on cloud</vt:lpstr>
      <vt:lpstr>Data pipeline - AWS</vt:lpstr>
      <vt:lpstr>Data pipeline - Google cloud</vt:lpstr>
      <vt:lpstr>A tentative organization</vt:lpstr>
      <vt:lpstr>A tentative organization</vt:lpstr>
      <vt:lpstr>A tentative organization</vt:lpstr>
      <vt:lpstr>A tentative organization</vt:lpstr>
      <vt:lpstr>A tentative organization</vt:lpstr>
      <vt:lpstr>Storage</vt:lpstr>
      <vt:lpstr>Storage models</vt:lpstr>
      <vt:lpstr>Storage models (AWS)</vt:lpstr>
      <vt:lpstr>Storage models (AWS)</vt:lpstr>
      <vt:lpstr>Storage models (Google Cloud)</vt:lpstr>
      <vt:lpstr>Storage models (AWS)</vt:lpstr>
      <vt:lpstr>AWS S3</vt:lpstr>
      <vt:lpstr>AWS Redshift</vt:lpstr>
      <vt:lpstr>Storage: access frequency (AWS)</vt:lpstr>
      <vt:lpstr>Storage: access frequency (AWS)</vt:lpstr>
      <vt:lpstr>Storage: access frequency (Google Cloud)</vt:lpstr>
      <vt:lpstr>Organizing the data lake</vt:lpstr>
      <vt:lpstr>Organizing the data lake</vt:lpstr>
      <vt:lpstr>Organizing the data lake</vt:lpstr>
      <vt:lpstr>PowerPoint Presentation</vt:lpstr>
      <vt:lpstr>Organizing the data lake</vt:lpstr>
      <vt:lpstr>Organizing the data lake</vt:lpstr>
      <vt:lpstr>A tentative organization</vt:lpstr>
      <vt:lpstr>Bulk vs. Streaming systems</vt:lpstr>
      <vt:lpstr>Bulk vs. Streaming systems</vt:lpstr>
      <vt:lpstr>Ingestion: bulk</vt:lpstr>
      <vt:lpstr>Ingestion: bulk</vt:lpstr>
      <vt:lpstr>Ingestion: bulk (AWS)</vt:lpstr>
      <vt:lpstr>AWS Snowmobile</vt:lpstr>
      <vt:lpstr>Ingestion: stream</vt:lpstr>
      <vt:lpstr>Ingestion: stream</vt:lpstr>
      <vt:lpstr>Ingestion: stream</vt:lpstr>
      <vt:lpstr>Ingestion: stream</vt:lpstr>
      <vt:lpstr>Ingestion: stream</vt:lpstr>
      <vt:lpstr>Ingestion: stream</vt:lpstr>
      <vt:lpstr>Ingestion: stream</vt:lpstr>
      <vt:lpstr>Ingestion: stream</vt:lpstr>
      <vt:lpstr>Ingestion: stream</vt:lpstr>
      <vt:lpstr>Ingestion: stream (AWS)</vt:lpstr>
      <vt:lpstr>Ingestion: stream (AWS)</vt:lpstr>
      <vt:lpstr>Ingestion: stream</vt:lpstr>
      <vt:lpstr>A tentative organization</vt:lpstr>
      <vt:lpstr>Serverless computing/processing</vt:lpstr>
      <vt:lpstr>Serverless computing (AWS Lambda)</vt:lpstr>
      <vt:lpstr>Serverless computing (FaaS)</vt:lpstr>
      <vt:lpstr>Patterns for data pipelines</vt:lpstr>
      <vt:lpstr>Command pattern</vt:lpstr>
      <vt:lpstr>Pipes and filters pattern</vt:lpstr>
      <vt:lpstr>Messaging pattern</vt:lpstr>
      <vt:lpstr>Priority queue pattern</vt:lpstr>
      <vt:lpstr>A tentative organization</vt:lpstr>
      <vt:lpstr>Identity and Access Management</vt:lpstr>
      <vt:lpstr>Identity and Access Management</vt:lpstr>
      <vt:lpstr>Identity and Access Management</vt:lpstr>
      <vt:lpstr>A tentative organization</vt:lpstr>
      <vt:lpstr>Single instance: AWS EC2</vt:lpstr>
      <vt:lpstr>Single instance: AWS EC2</vt:lpstr>
      <vt:lpstr>Single instance: AWS EC2</vt:lpstr>
      <vt:lpstr>Cluster: AWS EMR</vt:lpstr>
      <vt:lpstr>BIG DATA AND  CLOUD PLATFORMS</vt:lpstr>
      <vt:lpstr>Soil moisture monitoring as a case study</vt:lpstr>
      <vt:lpstr>Soil moisture monitoring as a case study</vt:lpstr>
      <vt:lpstr>Soil moisture monitoring as a case study</vt:lpstr>
      <vt:lpstr>Reference scenario</vt:lpstr>
      <vt:lpstr>Sensors layouts and symmetry assumptions</vt:lpstr>
      <vt:lpstr>From sensors to soil profiles</vt:lpstr>
      <vt:lpstr>To do</vt:lpstr>
      <vt:lpstr>Data lake: AWS S3</vt:lpstr>
      <vt:lpstr>Data exploration: AWS SageMaker</vt:lpstr>
      <vt:lpstr>ETL: AWS Glue</vt:lpstr>
      <vt:lpstr>ETL: AWS Glue</vt:lpstr>
      <vt:lpstr>ETL: AWS Glue</vt:lpstr>
      <vt:lpstr>ETL: AWS Glue</vt:lpstr>
      <vt:lpstr>ETL: AWS Glue</vt:lpstr>
      <vt:lpstr>ETL: AWS Glue</vt:lpstr>
      <vt:lpstr>ETL: AWS Glue</vt:lpstr>
      <vt:lpstr>ETL: AWS Glue</vt:lpstr>
      <vt:lpstr>DWH: AWS RDS</vt:lpstr>
      <vt:lpstr>DWH: AWS RDS</vt:lpstr>
      <vt:lpstr>DWH: AWS RDS</vt:lpstr>
      <vt:lpstr>DWH: AWS RDS</vt:lpstr>
      <vt:lpstr>DWH: AWS RDS</vt:lpstr>
      <vt:lpstr>Projecting the DWH</vt:lpstr>
      <vt:lpstr>BIG DATA AND  CLOUD PLATFORMS</vt:lpstr>
      <vt:lpstr>Migration</vt:lpstr>
      <vt:lpstr>Case study</vt:lpstr>
      <vt:lpstr>Migration</vt:lpstr>
      <vt:lpstr>Migration</vt:lpstr>
      <vt:lpstr>Migration</vt:lpstr>
      <vt:lpstr>Migration</vt:lpstr>
      <vt:lpstr>On-premises </vt:lpstr>
      <vt:lpstr>On-premises</vt:lpstr>
      <vt:lpstr>On-premises</vt:lpstr>
      <vt:lpstr>On-premises</vt:lpstr>
      <vt:lpstr>Migration</vt:lpstr>
      <vt:lpstr>On cloud v1</vt:lpstr>
      <vt:lpstr>On cloud v1</vt:lpstr>
      <vt:lpstr>Migration</vt:lpstr>
      <vt:lpstr>Migration</vt:lpstr>
      <vt:lpstr>Migration</vt:lpstr>
      <vt:lpstr>Migration</vt:lpstr>
      <vt:lpstr>On cloud v2</vt:lpstr>
      <vt:lpstr>On cloud v2</vt:lpstr>
      <vt:lpstr>On cloud v2</vt:lpstr>
      <vt:lpstr>On cloud v2</vt:lpstr>
      <vt:lpstr>Migration</vt:lpstr>
      <vt:lpstr>Migration</vt:lpstr>
      <vt:lpstr>Motivation</vt:lpstr>
      <vt:lpstr>EMR Cluster</vt:lpstr>
      <vt:lpstr>EMR Cluster</vt:lpstr>
      <vt:lpstr>EMR Cluster</vt:lpstr>
      <vt:lpstr>Migration</vt:lpstr>
      <vt:lpstr>Migration</vt:lpstr>
      <vt:lpstr>Creating the cluster</vt:lpstr>
      <vt:lpstr>EMR</vt:lpstr>
      <vt:lpstr>EMR</vt:lpstr>
      <vt:lpstr>Add some storage</vt:lpstr>
      <vt:lpstr>Migration</vt:lpstr>
      <vt:lpstr>Migration</vt:lpstr>
      <vt:lpstr>On cloud v3</vt:lpstr>
      <vt:lpstr>On cloud v3</vt:lpstr>
      <vt:lpstr>Migration</vt:lpstr>
      <vt:lpstr>Migration</vt:lpstr>
      <vt:lpstr>Case study</vt:lpstr>
      <vt:lpstr>The WeLASER project</vt:lpstr>
      <vt:lpstr>The WeLASER project</vt:lpstr>
      <vt:lpstr>Data sources</vt:lpstr>
      <vt:lpstr>Workload</vt:lpstr>
      <vt:lpstr>On-premises</vt:lpstr>
      <vt:lpstr>On cloud v1</vt:lpstr>
      <vt:lpstr>On cloud v2</vt:lpstr>
      <vt:lpstr>Cost vs price</vt:lpstr>
      <vt:lpstr>Cost vs price</vt:lpstr>
      <vt:lpstr>BIG DATA AND  CLOUD PLATFORMS</vt:lpstr>
      <vt:lpstr>EC2</vt:lpstr>
      <vt:lpstr>Creating the cluster</vt:lpstr>
      <vt:lpstr>Creating the cluster</vt:lpstr>
      <vt:lpstr>Creating the cluster</vt:lpstr>
      <vt:lpstr>Creating the cluster</vt:lpstr>
      <vt:lpstr>Creating the cluster</vt:lpstr>
      <vt:lpstr>Creating the cluster</vt:lpstr>
      <vt:lpstr>Creating the cluster</vt:lpstr>
      <vt:lpstr>Cluster lifecycle</vt:lpstr>
      <vt:lpstr>Cluster lifecycle</vt:lpstr>
      <vt:lpstr>Cluster: EMR</vt:lpstr>
      <vt:lpstr>Running the cluster</vt:lpstr>
      <vt:lpstr>Running the cluster</vt:lpstr>
      <vt:lpstr>Creating a notebook</vt:lpstr>
      <vt:lpstr>Hello, world!</vt:lpstr>
      <vt:lpstr>Add some storage</vt:lpstr>
      <vt:lpstr>Running a Spark Job</vt:lpstr>
      <vt:lpstr>Other services: HUE</vt:lpstr>
      <vt:lpstr>Other services: HUE</vt:lpstr>
      <vt:lpstr>Set Up an SSH Tunnel</vt:lpstr>
      <vt:lpstr>Connect to HUE</vt:lpstr>
      <vt:lpstr>Connect using SSH</vt:lpstr>
      <vt:lpstr>PowerPoint Presentation</vt:lpstr>
      <vt:lpstr>BIG DATA AND  CLOUD PLATFORMS</vt:lpstr>
      <vt:lpstr>AWS</vt:lpstr>
      <vt:lpstr>AWS Web console</vt:lpstr>
      <vt:lpstr>AWS Web console</vt:lpstr>
      <vt:lpstr>AWS CLI</vt:lpstr>
      <vt:lpstr>AWS CLI</vt:lpstr>
      <vt:lpstr>AWS CLI</vt:lpstr>
      <vt:lpstr>Object storage: S3</vt:lpstr>
      <vt:lpstr>BIG DATA AND  CLOUD PLATFORMS</vt:lpstr>
      <vt:lpstr>Requirements</vt:lpstr>
      <vt:lpstr>AWS SAM CLI</vt:lpstr>
      <vt:lpstr>AWS services</vt:lpstr>
      <vt:lpstr>Case study</vt:lpstr>
      <vt:lpstr>Case study</vt:lpstr>
      <vt:lpstr>Frequent itemset mining</vt:lpstr>
      <vt:lpstr>Case study</vt:lpstr>
      <vt:lpstr>Reference pipeline</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Lambda: create a function</vt:lpstr>
      <vt:lpstr>Lambda: attaching a role</vt:lpstr>
      <vt:lpstr>Lambda: attaching a role</vt:lpstr>
      <vt:lpstr>Lambda: attaching a role</vt:lpstr>
      <vt:lpstr>Lambda: attaching a role</vt:lpstr>
      <vt:lpstr>Lambda: create a function</vt:lpstr>
      <vt:lpstr>Lambda: create a function</vt:lpstr>
      <vt:lpstr>AWS Toolkit</vt:lpstr>
      <vt:lpstr>AWS Toolkit</vt:lpstr>
      <vt:lpstr>AWS Toolkit</vt:lpstr>
      <vt:lpstr>AWS Toolkit</vt:lpstr>
      <vt:lpstr>Data pipeline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Business Intelligence</dc:title>
  <dc:creator>Matteo Francia</dc:creator>
  <cp:lastModifiedBy>Matteo Francia</cp:lastModifiedBy>
  <cp:revision>1358</cp:revision>
  <dcterms:created xsi:type="dcterms:W3CDTF">2019-03-06T18:10:20Z</dcterms:created>
  <dcterms:modified xsi:type="dcterms:W3CDTF">2022-10-21T15:59:30Z</dcterms:modified>
</cp:coreProperties>
</file>